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9" r:id="rId2"/>
    <p:sldId id="257" r:id="rId3"/>
    <p:sldId id="261" r:id="rId4"/>
    <p:sldId id="292" r:id="rId5"/>
    <p:sldId id="279" r:id="rId6"/>
    <p:sldId id="287" r:id="rId7"/>
    <p:sldId id="286" r:id="rId8"/>
    <p:sldId id="284" r:id="rId9"/>
    <p:sldId id="288" r:id="rId10"/>
    <p:sldId id="289" r:id="rId11"/>
    <p:sldId id="293" r:id="rId12"/>
    <p:sldId id="273" r:id="rId13"/>
    <p:sldId id="2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65" autoAdjust="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3942-7F06-4126-8CD7-6650DA2D670C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01841-2CB7-42B5-86CF-1BB7A46E53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542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32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9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04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77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25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93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51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09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62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8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00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68A0-5BA9-448C-ABCB-7BDB6D9025E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4085B-6004-4F16-AA8F-A137DD0F06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75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zdina@s598.ru" TargetMode="External"/><Relationship Id="rId2" Type="http://schemas.openxmlformats.org/officeDocument/2006/relationships/hyperlink" Target="https://www.google.com/search?q=%D1%88%D0%BA%D0%BE%D0%BB%D0%B0+%E2%84%96+598+%D0%B0%D0%B4%D1%80%D0%B5%D1%81&amp;stick=H4sIAAAAAAAAAOPgE-LWT9c3LElJLzHMMNaSzU620s_JT04syczPgzOsElNSilKLixexyl7suLDrwr4Luy9sUHjUMk3B1NJC4cKGC1suNlzYerERAIYsJZFOAAAA&amp;ludocid=3640878988953862376&amp;sa=X&amp;ved=2ahUKEwiJyfXDko3vAhWStYsKHYqaCQYQ6BMwGnoECCgQ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3D803-8E21-E203-AD2C-154BFDBA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043" y="365125"/>
            <a:ext cx="9903278" cy="1325563"/>
          </a:xfrm>
        </p:spPr>
        <p:txBody>
          <a:bodyPr>
            <a:noAutofit/>
          </a:bodyPr>
          <a:lstStyle/>
          <a:p>
            <a:pPr algn="ctr"/>
            <a:br>
              <a:rPr lang="ru-RU" sz="3500" dirty="0"/>
            </a:br>
            <a:r>
              <a:rPr lang="ru-RU" sz="3400" b="1" dirty="0">
                <a:latin typeface="+mn-lt"/>
              </a:rPr>
              <a:t>ГБОУ «Средняя общеобразовательная школа №598 с углубленным изучением математики, химии и биологии Приморского района Санкт-Петербурга»</a:t>
            </a:r>
            <a:br>
              <a:rPr lang="ru-RU" sz="3500" b="1" dirty="0">
                <a:latin typeface="+mn-lt"/>
              </a:rPr>
            </a:br>
            <a:endParaRPr lang="ru-RU" sz="35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99653-B483-0BCA-EA7E-CECB0797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030" y="2432481"/>
            <a:ext cx="9388454" cy="20170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800" b="1" dirty="0"/>
              <a:t>«САММИТ ПОЗИТИВНЫХ ПЕРЕМЕН» КАК ЭФФЕКТИВНАЯ ФОРМА ОРГАНИЗАЦИИ НАСТАВНИЧЕСТВА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A599653-B483-0BCA-EA7E-CECB079706B2}"/>
              </a:ext>
            </a:extLst>
          </p:cNvPr>
          <p:cNvSpPr txBox="1">
            <a:spLocks/>
          </p:cNvSpPr>
          <p:nvPr/>
        </p:nvSpPr>
        <p:spPr>
          <a:xfrm>
            <a:off x="4253593" y="4669971"/>
            <a:ext cx="7222197" cy="1621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b="1" dirty="0"/>
              <a:t>Лаздина Татьяна Ивановна, к.п.н., доцент, куратор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390641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002" y="365125"/>
            <a:ext cx="9392798" cy="1325563"/>
          </a:xfrm>
        </p:spPr>
        <p:txBody>
          <a:bodyPr/>
          <a:lstStyle/>
          <a:p>
            <a:r>
              <a:rPr lang="ru-RU" b="1" dirty="0"/>
              <a:t>«САММИТ ПОЗИТИВНЫХ ПЕРЕМЕН»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969355"/>
              </p:ext>
            </p:extLst>
          </p:nvPr>
        </p:nvGraphicFramePr>
        <p:xfrm>
          <a:off x="1961002" y="1830704"/>
          <a:ext cx="9970264" cy="4846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553">
                <a:tc>
                  <a:txBody>
                    <a:bodyPr/>
                    <a:lstStyle/>
                    <a:p>
                      <a:r>
                        <a:rPr lang="ru-RU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Инструменты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668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Заключительный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Подведение итогов саммита, сбор обратной связи</a:t>
                      </a:r>
                    </a:p>
                    <a:p>
                      <a:endParaRPr lang="ru-RU" sz="2400" b="1" dirty="0"/>
                    </a:p>
                    <a:p>
                      <a:endParaRPr lang="ru-RU" sz="2400" b="1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+mn-lt"/>
                        </a:rPr>
                        <a:t>РЕФЛЕКСИЯ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«ЗОЛОТОЕ ПРАВИЛО» </a:t>
                      </a:r>
                    </a:p>
                    <a:p>
                      <a:r>
                        <a:rPr lang="ru-RU" sz="18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РЕФЛЕКСИЯ</a:t>
                      </a:r>
                      <a:r>
                        <a:rPr lang="ru-RU" sz="1800" b="1" baseline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«ФИЗМИНУТКА»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-Рефлексия состояния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-Рефлексия деятельности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-Рефлексия результата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Флин-чарт, фломастеры,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стикеры, аудиотехника, диктофон, осветительные приборы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337" y="3044857"/>
            <a:ext cx="4486393" cy="327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07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3984" y="836134"/>
            <a:ext cx="944304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+mj-lt"/>
                <a:ea typeface="Calibri" panose="020F0502020204030204" pitchFamily="34" charset="0"/>
              </a:rPr>
              <a:t>«Ни один наставник не должен забывать, что его главнейшая обязанность состоит в приучении воспитанников к умственному труду и что эта обязанность более важна, нежели передача самого предмета» </a:t>
            </a:r>
          </a:p>
          <a:p>
            <a:pPr algn="r"/>
            <a:r>
              <a:rPr lang="ru-RU" sz="2800" b="1" dirty="0">
                <a:latin typeface="+mj-lt"/>
              </a:rPr>
              <a:t>К.Д. Ушинский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16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4824C-4F64-CFE4-AD72-0635C001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806" y="365125"/>
            <a:ext cx="908999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РЕФЛЕКСИЯ </a:t>
            </a:r>
            <a:r>
              <a:rPr lang="ru-RU" sz="36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«ФИЗМИНУТКА»</a:t>
            </a:r>
            <a:endParaRPr lang="ru-RU" sz="36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3E99AB6B-0CB8-6682-B188-45A478883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73734"/>
              </p:ext>
            </p:extLst>
          </p:nvPr>
        </p:nvGraphicFramePr>
        <p:xfrm>
          <a:off x="2182168" y="1403617"/>
          <a:ext cx="9747682" cy="52250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86418">
                  <a:extLst>
                    <a:ext uri="{9D8B030D-6E8A-4147-A177-3AD203B41FA5}">
                      <a16:colId xmlns:a16="http://schemas.microsoft.com/office/drawing/2014/main" val="3701534360"/>
                    </a:ext>
                  </a:extLst>
                </a:gridCol>
                <a:gridCol w="2861264">
                  <a:extLst>
                    <a:ext uri="{9D8B030D-6E8A-4147-A177-3AD203B41FA5}">
                      <a16:colId xmlns:a16="http://schemas.microsoft.com/office/drawing/2014/main" val="3238740615"/>
                    </a:ext>
                  </a:extLst>
                </a:gridCol>
              </a:tblGrid>
              <a:tr h="452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51891282"/>
                  </a:ext>
                </a:extLst>
              </a:tr>
              <a:tr h="141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Убедились ли Вы в реальности применения «Саммита позитивных перемен» в наставничестве?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Поднять руку.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493575944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Скажем «Саммиту позитивных перемен»  «Да»?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Сказать «Да!».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961419740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Возьмёмся с интересом за дело?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Потереть руки.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323186218"/>
                  </a:ext>
                </a:extLst>
              </a:tr>
              <a:tr h="452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Протянем друг другу руку помощи?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Взяться за руки.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930747436"/>
                  </a:ext>
                </a:extLst>
              </a:tr>
              <a:tr h="1413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Порадуемся полипрофессиональному взаимодействию?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2800" b="1" kern="12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Улыбнуться друг другу и пожелать успеха.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583263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27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8490" y="1362973"/>
            <a:ext cx="5727939" cy="481398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hlinkClick r:id="rId2"/>
            </a:endParaRPr>
          </a:p>
          <a:p>
            <a:pPr algn="ctr"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Адрес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buNone/>
              <a:defRPr/>
            </a:pP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ru-RU" sz="4200" b="1" dirty="0">
                <a:latin typeface="+mj-lt"/>
                <a:ea typeface="+mj-ea"/>
                <a:cs typeface="+mj-cs"/>
              </a:rPr>
              <a:t>Ситцевая ул., 15, лит. А, </a:t>
            </a:r>
          </a:p>
          <a:p>
            <a:pPr algn="ctr">
              <a:buNone/>
              <a:defRPr/>
            </a:pPr>
            <a:r>
              <a:rPr lang="ru-RU" sz="4200" b="1" dirty="0">
                <a:latin typeface="+mj-lt"/>
                <a:ea typeface="+mj-ea"/>
                <a:cs typeface="+mj-cs"/>
              </a:rPr>
              <a:t>Санкт-Петербург, 197372</a:t>
            </a:r>
            <a:endParaRPr lang="ru-RU" altLang="ru-RU" sz="4200" b="1" dirty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ru-RU" altLang="ru-RU" b="1" dirty="0">
                <a:solidFill>
                  <a:srgbClr val="1A0DAB"/>
                </a:solidFill>
                <a:latin typeface="arial" panose="020B0604020202020204" pitchFamily="34" charset="0"/>
              </a:rPr>
              <a:t>Телефон: </a:t>
            </a:r>
          </a:p>
          <a:p>
            <a:pPr algn="ctr">
              <a:buNone/>
              <a:defRPr/>
            </a:pPr>
            <a:r>
              <a:rPr lang="ru-RU" altLang="ru-RU" sz="4300" b="1" dirty="0">
                <a:latin typeface="+mj-lt"/>
                <a:ea typeface="+mj-ea"/>
                <a:cs typeface="+mj-cs"/>
              </a:rPr>
              <a:t>+7(968) 104-04-91</a:t>
            </a:r>
          </a:p>
          <a:p>
            <a:pPr algn="ctr">
              <a:buNone/>
              <a:defRPr/>
            </a:pPr>
            <a:r>
              <a:rPr lang="ru-RU" altLang="ru-RU" b="1" dirty="0">
                <a:solidFill>
                  <a:srgbClr val="1A0DAB"/>
                </a:solidFill>
                <a:latin typeface="arial" panose="020B0604020202020204" pitchFamily="34" charset="0"/>
              </a:rPr>
              <a:t>Эл.почта</a:t>
            </a:r>
            <a:r>
              <a:rPr lang="ru-RU" altLang="ru-RU" dirty="0"/>
              <a:t>:</a:t>
            </a:r>
            <a:r>
              <a:rPr lang="ru-RU" altLang="ru-RU" b="1" dirty="0"/>
              <a:t> </a:t>
            </a:r>
          </a:p>
          <a:p>
            <a:pPr algn="ctr">
              <a:buNone/>
              <a:defRPr/>
            </a:pPr>
            <a:r>
              <a:rPr lang="en-US" altLang="ru-RU" sz="4400" b="1" dirty="0">
                <a:latin typeface="+mj-lt"/>
                <a:ea typeface="+mj-ea"/>
                <a:cs typeface="+mj-cs"/>
              </a:rPr>
              <a:t>primschool-598@yandex.ru</a:t>
            </a:r>
            <a:endParaRPr lang="ru-RU" altLang="ru-RU" sz="4400" b="1" dirty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en-US" altLang="ru-RU" sz="4400" b="1" dirty="0">
                <a:latin typeface="+mj-lt"/>
                <a:ea typeface="+mj-ea"/>
                <a:cs typeface="+mj-cs"/>
                <a:hlinkClick r:id="rId3"/>
              </a:rPr>
              <a:t>lazdina@s598.ru</a:t>
            </a:r>
            <a:endParaRPr lang="ru-RU" altLang="ru-RU" sz="4400" b="1" dirty="0">
              <a:latin typeface="+mj-lt"/>
              <a:ea typeface="+mj-ea"/>
              <a:cs typeface="+mj-cs"/>
            </a:endParaRPr>
          </a:p>
          <a:p>
            <a:pPr algn="ctr">
              <a:buNone/>
              <a:defRPr/>
            </a:pPr>
            <a:r>
              <a:rPr lang="ru-RU" altLang="ru-RU" sz="4400" b="1" dirty="0">
                <a:latin typeface="+mj-lt"/>
                <a:ea typeface="+mj-ea"/>
                <a:cs typeface="+mj-cs"/>
              </a:rPr>
              <a:t>Школа</a:t>
            </a:r>
            <a:r>
              <a:rPr lang="en-US" altLang="ru-RU" sz="4400" b="1" dirty="0">
                <a:latin typeface="+mj-lt"/>
                <a:ea typeface="+mj-ea"/>
                <a:cs typeface="+mj-cs"/>
              </a:rPr>
              <a:t>598</a:t>
            </a:r>
            <a:r>
              <a:rPr lang="ru-RU" altLang="ru-RU" sz="4400" b="1" dirty="0">
                <a:latin typeface="+mj-lt"/>
                <a:ea typeface="+mj-ea"/>
                <a:cs typeface="+mj-cs"/>
              </a:rPr>
              <a:t>СПб.рф</a:t>
            </a:r>
          </a:p>
          <a:p>
            <a:endParaRPr lang="ru-RU" dirty="0"/>
          </a:p>
        </p:txBody>
      </p:sp>
      <p:pic>
        <p:nvPicPr>
          <p:cNvPr id="4" name="Picture 7" descr="D:\Docs\Desktop\ВСЕ наработки\Эмблем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52" y="1629230"/>
            <a:ext cx="3602515" cy="379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E33783D-3F2E-7D7F-0BE0-C5010992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833" y="365126"/>
            <a:ext cx="9946257" cy="105218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ПРИГЛАШАЕМ К СОТРУДНИЧЕСТВУ</a:t>
            </a:r>
          </a:p>
        </p:txBody>
      </p:sp>
    </p:spTree>
    <p:extLst>
      <p:ext uri="{BB962C8B-B14F-4D97-AF65-F5344CB8AC3E}">
        <p14:creationId xmlns:p14="http://schemas.microsoft.com/office/powerpoint/2010/main" val="22661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421" y="150829"/>
            <a:ext cx="5674936" cy="6447697"/>
          </a:xfrm>
        </p:spPr>
        <p:txBody>
          <a:bodyPr>
            <a:noAutofit/>
          </a:bodyPr>
          <a:lstStyle/>
          <a:p>
            <a:pPr indent="237490" algn="ctr">
              <a:lnSpc>
                <a:spcPct val="100000"/>
              </a:lnSpc>
            </a:pPr>
            <a:r>
              <a:rPr lang="ru-RU" sz="4800" b="1" dirty="0">
                <a:latin typeface="+mn-lt"/>
              </a:rPr>
              <a:t>«Вечно изобретать, пробовать, совершенствовать и совершенствоваться - вот единственный курс учительской жизни»</a:t>
            </a:r>
            <a:br>
              <a:rPr lang="ru-RU" sz="4800" b="1" dirty="0">
                <a:latin typeface="+mn-lt"/>
              </a:rPr>
            </a:br>
            <a:br>
              <a:rPr lang="ru-RU" sz="28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rgbClr val="333333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74BEB-9E52-F0AD-825C-15973104A70E}"/>
              </a:ext>
            </a:extLst>
          </p:cNvPr>
          <p:cNvSpPr txBox="1"/>
          <p:nvPr/>
        </p:nvSpPr>
        <p:spPr>
          <a:xfrm>
            <a:off x="8703201" y="3990708"/>
            <a:ext cx="31915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/>
                <a:ea typeface="Calibri" panose="020F0502020204030204" pitchFamily="34" charset="0"/>
              </a:rPr>
              <a:t>1823-1870</a:t>
            </a:r>
            <a:br>
              <a:rPr lang="ru-RU" sz="2800" dirty="0">
                <a:effectLst/>
                <a:ea typeface="Calibri" panose="020F0502020204030204" pitchFamily="34" charset="0"/>
              </a:rPr>
            </a:br>
            <a:r>
              <a:rPr lang="ru-RU" sz="2800" dirty="0"/>
              <a:t>Константин Дмитриевич Ушинский</a:t>
            </a:r>
          </a:p>
        </p:txBody>
      </p:sp>
      <p:pic>
        <p:nvPicPr>
          <p:cNvPr id="2050" name="Picture 2" descr="D:\Docs\Desktop\Год Педагога и наставника\12ug_21_1201_ushinsk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01" y="346148"/>
            <a:ext cx="2824380" cy="36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92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B3C806F-7300-8F4E-1566-FDFF3D056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599" y="365125"/>
            <a:ext cx="5575176" cy="6124452"/>
          </a:xfrm>
        </p:spPr>
        <p:txBody>
          <a:bodyPr>
            <a:normAutofit fontScale="82500" lnSpcReduction="10000"/>
          </a:bodyPr>
          <a:lstStyle/>
          <a:p>
            <a:pPr marL="0" indent="0" algn="ctr">
              <a:buNone/>
            </a:pPr>
            <a:r>
              <a:rPr lang="ru-RU" sz="4900" b="1" dirty="0">
                <a:latin typeface="+mj-lt"/>
              </a:rPr>
              <a:t>ФАСИЛИТАЦИЯ </a:t>
            </a:r>
            <a:r>
              <a:rPr lang="ru-RU" sz="4400" b="1" dirty="0">
                <a:latin typeface="+mn-lt"/>
              </a:rPr>
              <a:t> </a:t>
            </a:r>
            <a:br>
              <a:rPr lang="ru-RU" sz="4400" b="1" dirty="0">
                <a:latin typeface="+mn-lt"/>
              </a:rPr>
            </a:br>
            <a:r>
              <a:rPr lang="ru-RU" sz="4000" b="1" dirty="0">
                <a:latin typeface="+mn-lt"/>
              </a:rPr>
              <a:t> </a:t>
            </a:r>
            <a:r>
              <a:rPr lang="ru-RU" sz="2900" b="1" i="1" dirty="0">
                <a:latin typeface="+mn-lt"/>
              </a:rPr>
              <a:t>(от англ. facilitate — помогать, направлять, облегчать) </a:t>
            </a:r>
          </a:p>
          <a:p>
            <a:pPr marL="0" indent="0">
              <a:buNone/>
            </a:pPr>
            <a:endParaRPr lang="ru-RU" sz="2900" b="1" i="1" dirty="0">
              <a:latin typeface="+mn-lt"/>
            </a:endParaRPr>
          </a:p>
          <a:p>
            <a:pPr marL="0" indent="0">
              <a:buNone/>
            </a:pPr>
            <a:r>
              <a:rPr lang="ru-RU" sz="4000" b="1" dirty="0">
                <a:latin typeface="+mn-lt"/>
              </a:rPr>
              <a:t>– процесс, группа навыков и набор инструментов  эффективного группового обсуждения;</a:t>
            </a:r>
          </a:p>
          <a:p>
            <a:pPr marL="0" indent="0">
              <a:buNone/>
            </a:pPr>
            <a:br>
              <a:rPr lang="ru-RU" sz="4000" b="1" dirty="0">
                <a:latin typeface="+mn-lt"/>
              </a:rPr>
            </a:br>
            <a:r>
              <a:rPr lang="ru-RU" sz="4000" b="1" dirty="0">
                <a:latin typeface="+mn-lt"/>
              </a:rPr>
              <a:t>– пространство актуализации коллективного  интеллекта и открытия прорывного  решения («положительное ядро»).</a:t>
            </a:r>
            <a:r>
              <a:rPr lang="ru-RU" sz="4400" b="1" dirty="0">
                <a:latin typeface="+mn-lt"/>
              </a:rPr>
              <a:t> </a:t>
            </a:r>
            <a:endParaRPr lang="ru-RU" sz="4000" b="1" dirty="0">
              <a:latin typeface="+mn-lt"/>
            </a:endParaRPr>
          </a:p>
        </p:txBody>
      </p:sp>
      <p:pic>
        <p:nvPicPr>
          <p:cNvPr id="6" name="Picture 2" descr="D:\Docs\Desktop\Наставнич. 2022-23\Ментальная карта.png">
            <a:extLst>
              <a:ext uri="{FF2B5EF4-FFF2-40B4-BE49-F238E27FC236}">
                <a16:creationId xmlns:a16="http://schemas.microsoft.com/office/drawing/2014/main" id="{DF9E8833-B075-A602-E9B5-09234A22D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t="11902" r="43000" b="9233"/>
          <a:stretch/>
        </p:blipFill>
        <p:spPr bwMode="auto">
          <a:xfrm>
            <a:off x="7420551" y="200082"/>
            <a:ext cx="4502160" cy="61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3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366809" y="2307582"/>
            <a:ext cx="6367996" cy="3857625"/>
            <a:chOff x="4745427" y="1218999"/>
            <a:chExt cx="6367996" cy="385762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855624" y="1811655"/>
              <a:ext cx="4162425" cy="2695575"/>
            </a:xfrm>
            <a:prstGeom prst="roundRect">
              <a:avLst>
                <a:gd name="adj" fmla="val 35042"/>
              </a:avLst>
            </a:prstGeom>
            <a:noFill/>
            <a:ln w="57150">
              <a:solidFill>
                <a:srgbClr val="6310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2" name="Овал 2"/>
            <p:cNvSpPr>
              <a:spLocks noChangeArrowheads="1"/>
            </p:cNvSpPr>
            <p:nvPr/>
          </p:nvSpPr>
          <p:spPr bwMode="auto">
            <a:xfrm>
              <a:off x="4745427" y="2676324"/>
              <a:ext cx="2305050" cy="11906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310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Destiny – </a:t>
              </a:r>
              <a:r>
                <a:rPr kumimoji="0" lang="en-US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Маршрут</a:t>
              </a:r>
              <a:endPara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«Как этого достичь?»</a:t>
              </a:r>
              <a:endPara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Воплощение</a:t>
              </a:r>
              <a:endPara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" name="Овал 3"/>
            <p:cNvSpPr>
              <a:spLocks noChangeArrowheads="1"/>
            </p:cNvSpPr>
            <p:nvPr/>
          </p:nvSpPr>
          <p:spPr bwMode="auto">
            <a:xfrm>
              <a:off x="6547903" y="1218999"/>
              <a:ext cx="2674274" cy="11906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310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Discovery – </a:t>
              </a:r>
              <a:r>
                <a:rPr kumimoji="0" lang="en-US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Открытие</a:t>
              </a:r>
              <a:endPara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«Что является источником успеха?»</a:t>
              </a:r>
              <a:endPara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Нахождение ценности</a:t>
              </a:r>
              <a:endParaRPr kumimoji="0" lang="en-US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" name="Овал 5"/>
            <p:cNvSpPr>
              <a:spLocks noChangeArrowheads="1"/>
            </p:cNvSpPr>
            <p:nvPr/>
          </p:nvSpPr>
          <p:spPr bwMode="auto">
            <a:xfrm>
              <a:off x="8694073" y="2666799"/>
              <a:ext cx="2419350" cy="11906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310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Dream – </a:t>
              </a:r>
              <a:r>
                <a:rPr kumimoji="0" lang="en-US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Мечта</a:t>
              </a:r>
              <a:endParaRPr kumimoji="0" lang="en-US" alt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«Что может быть? 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Чего мы хотим?»</a:t>
              </a:r>
              <a:endParaRPr kumimoji="0" lang="en-US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Представление идеала</a:t>
              </a:r>
              <a:endParaRPr kumimoji="0" lang="en-US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Овал 6"/>
            <p:cNvSpPr>
              <a:spLocks noChangeArrowheads="1"/>
            </p:cNvSpPr>
            <p:nvPr/>
          </p:nvSpPr>
          <p:spPr bwMode="auto">
            <a:xfrm>
              <a:off x="6802827" y="3885999"/>
              <a:ext cx="2419350" cy="11906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3101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Design – </a:t>
              </a:r>
              <a:r>
                <a:rPr kumimoji="0" lang="en-US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Модель</a:t>
              </a:r>
              <a:endParaRPr kumimoji="0" lang="en-US" altLang="ru-RU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«Что должно быть в реальности?»</a:t>
              </a:r>
              <a:endParaRPr kumimoji="0" lang="en-US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Созидание</a:t>
              </a:r>
              <a:endParaRPr kumimoji="0" lang="en-US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Надпись 7"/>
            <p:cNvSpPr txBox="1">
              <a:spLocks noChangeArrowheads="1"/>
            </p:cNvSpPr>
            <p:nvPr/>
          </p:nvSpPr>
          <p:spPr bwMode="auto">
            <a:xfrm>
              <a:off x="7179598" y="2573128"/>
              <a:ext cx="1514475" cy="971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Тема позитивных перемен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64924" y="-39319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064924" y="-34747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A75596B-33AE-11AF-855C-08BFD7B5EF56}"/>
              </a:ext>
            </a:extLst>
          </p:cNvPr>
          <p:cNvSpPr txBox="1">
            <a:spLocks/>
          </p:cNvSpPr>
          <p:nvPr/>
        </p:nvSpPr>
        <p:spPr>
          <a:xfrm>
            <a:off x="2412460" y="330741"/>
            <a:ext cx="9442084" cy="135994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«САММИТ ПОЗИТИВНЫХ ПЕРЕМЕН»</a:t>
            </a:r>
            <a:r>
              <a:rPr lang="en-US" b="1" dirty="0"/>
              <a:t> (Appreciative Inquiry Summit)</a:t>
            </a:r>
            <a:endParaRPr lang="ru-RU" dirty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ECBAABC9-506D-95B8-C49B-DB25299E5741}"/>
              </a:ext>
            </a:extLst>
          </p:cNvPr>
          <p:cNvSpPr txBox="1">
            <a:spLocks/>
          </p:cNvSpPr>
          <p:nvPr/>
        </p:nvSpPr>
        <p:spPr>
          <a:xfrm>
            <a:off x="291831" y="2733471"/>
            <a:ext cx="4945857" cy="3927099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5100" b="1" dirty="0"/>
              <a:t>Авторы:  </a:t>
            </a:r>
            <a:r>
              <a:rPr lang="ru-RU" sz="4500" dirty="0"/>
              <a:t>Д. Куперрайдер, С. Шриваства,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500" dirty="0"/>
              <a:t> Дж. Лудема, Д. Уитни [Cooperrider et al., 2008]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ru-RU" dirty="0"/>
            </a:br>
            <a:br>
              <a:rPr lang="ru-RU" dirty="0"/>
            </a:br>
            <a:endParaRPr 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5100" b="1" dirty="0"/>
              <a:t>Цели: внедрение (продвижение) позитивных изменений в ОО</a:t>
            </a:r>
            <a:r>
              <a:rPr lang="ru-RU" sz="5100" dirty="0"/>
              <a:t>, включающих:</a:t>
            </a:r>
          </a:p>
          <a:p>
            <a:r>
              <a:rPr lang="ru-RU" sz="5100" b="1" dirty="0"/>
              <a:t>развитие лидерства;</a:t>
            </a:r>
          </a:p>
          <a:p>
            <a:r>
              <a:rPr lang="ru-RU" sz="5100" b="1" dirty="0"/>
              <a:t>изменение культуры взаимоотношений участников образовательного процесса;</a:t>
            </a:r>
          </a:p>
          <a:p>
            <a:r>
              <a:rPr lang="ru-RU" sz="5100" b="1" dirty="0"/>
              <a:t>прояснение видения ценностей;</a:t>
            </a:r>
          </a:p>
          <a:p>
            <a:r>
              <a:rPr lang="ru-RU" sz="5100" b="1" dirty="0"/>
              <a:t>совершенствование качества методического сервиса.</a:t>
            </a: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221316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892" y="220337"/>
            <a:ext cx="9271907" cy="71609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«САММИТ ПОЗИТИВНЫХ ПЕРЕМЕН»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932435"/>
              </p:ext>
            </p:extLst>
          </p:nvPr>
        </p:nvGraphicFramePr>
        <p:xfrm>
          <a:off x="2091415" y="1296300"/>
          <a:ext cx="9885592" cy="5339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Инструменты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Подготовительный</a:t>
                      </a:r>
                      <a:r>
                        <a:rPr lang="ru-RU" sz="2800" dirty="0"/>
                        <a:t> 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/>
                        <a:t>Формирование команды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/>
                        <a:t>планирования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baseline="0" dirty="0"/>
                        <a:t>(фа</a:t>
                      </a:r>
                      <a:r>
                        <a:rPr lang="ru-RU" sz="3200" b="1" dirty="0"/>
                        <a:t>силитаторов), </a:t>
                      </a:r>
                    </a:p>
                    <a:p>
                      <a:r>
                        <a:rPr lang="ru-RU" sz="3200" b="1" dirty="0"/>
                        <a:t>определение основного фокуса проблем и ф</a:t>
                      </a:r>
                      <a:r>
                        <a:rPr lang="ru-RU" sz="3200" b="1" baseline="0" dirty="0"/>
                        <a:t>ормулирование темы, цели и задач  саммита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/>
                        <a:t>Тимбилдинг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/>
                        <a:t>Листы А 3, фломастер, маркеры, стикеры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D:\Docs\Desktop\АКАДЕМИИ\АКАДЕМИЯ 2020-2021\ФОТО Академия\Фото Открытие Академии\IMG-20201219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21" y="1641266"/>
            <a:ext cx="3260785" cy="314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s\Desktop\27-03-2023_06-48-37\IMG_20230327_1214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19" y="4364967"/>
            <a:ext cx="3260785" cy="22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5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9570" y="365125"/>
            <a:ext cx="9404230" cy="703511"/>
          </a:xfrm>
        </p:spPr>
        <p:txBody>
          <a:bodyPr/>
          <a:lstStyle/>
          <a:p>
            <a:pPr algn="ctr"/>
            <a:r>
              <a:rPr lang="ru-RU" b="1" dirty="0"/>
              <a:t>«САММИТ ПОЗИТИВНЫХ ПЕРЕМЕН»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834251"/>
              </p:ext>
            </p:extLst>
          </p:nvPr>
        </p:nvGraphicFramePr>
        <p:xfrm>
          <a:off x="2137272" y="1156771"/>
          <a:ext cx="9784434" cy="56381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3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0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Этап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Задачи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Суть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Инструменты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252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1.Открытие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3200" b="1" dirty="0"/>
                        <a:t>Исследование и увязывание многочисленных составляющих «позитивного ядра» </a:t>
                      </a:r>
                      <a:r>
                        <a:rPr lang="ru-RU" sz="2400" b="1" dirty="0"/>
                        <a:t>(сильные стороны,</a:t>
                      </a:r>
                      <a:r>
                        <a:rPr lang="ru-RU" sz="2400" b="1" baseline="0" dirty="0"/>
                        <a:t> полезные </a:t>
                      </a:r>
                      <a:r>
                        <a:rPr lang="ru-RU" sz="2400" b="1" dirty="0"/>
                        <a:t>качества, способности, ценности, практики для достижения успеха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Опрос (интервью)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Флин-чарт, фломастеры, </a:t>
                      </a:r>
                      <a:r>
                        <a:rPr lang="ru-RU" sz="1400" dirty="0"/>
                        <a:t>листы формата А 4</a:t>
                      </a:r>
                      <a:r>
                        <a:rPr lang="ru-RU" sz="1800" dirty="0"/>
                        <a:t>, бумага для заметок, микрофон, аудиотехника, диктофон, осветит. приборы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D:\Docs\Desktop\27-03-2023_06-48-37\IMG_20230327_121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15" y="4475586"/>
            <a:ext cx="3301874" cy="22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15" y="2234241"/>
            <a:ext cx="3242887" cy="236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20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064" y="365125"/>
            <a:ext cx="9438736" cy="1325563"/>
          </a:xfrm>
        </p:spPr>
        <p:txBody>
          <a:bodyPr/>
          <a:lstStyle/>
          <a:p>
            <a:pPr algn="ctr"/>
            <a:r>
              <a:rPr lang="ru-RU" b="1" dirty="0"/>
              <a:t>«САММИТ ПОЗИТИВНЫХ ПЕРЕМЕН»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960961"/>
              </p:ext>
            </p:extLst>
          </p:nvPr>
        </p:nvGraphicFramePr>
        <p:xfrm>
          <a:off x="2191107" y="1825625"/>
          <a:ext cx="9635707" cy="48857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9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3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7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Этап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Суть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Инструменты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/>
                        <a:t>2.Мечта</a:t>
                      </a:r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/>
                        <a:t>Представляем будущее проекта в самых смелых</a:t>
                      </a:r>
                      <a:r>
                        <a:rPr lang="ru-RU" sz="3600" b="1" baseline="0" dirty="0"/>
                        <a:t> формулировках</a:t>
                      </a:r>
                      <a:endParaRPr lang="ru-RU" sz="3600" b="1" dirty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Карта сокровищ;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желаний;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Колесо жизни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Флин-чарт, фломастеры, листы формата А 4, бумага для заметок, микрофон, аудиотехника, диктофон, осветительные приборы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D:\Docs\Desktop\27-03-2023_06-48-37\IMG_20230327_11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77" y="2446220"/>
            <a:ext cx="3457570" cy="24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77" y="4787661"/>
            <a:ext cx="3485960" cy="192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1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942" y="365125"/>
            <a:ext cx="9412857" cy="1325563"/>
          </a:xfrm>
        </p:spPr>
        <p:txBody>
          <a:bodyPr/>
          <a:lstStyle/>
          <a:p>
            <a:pPr algn="ctr"/>
            <a:r>
              <a:rPr lang="ru-RU" b="1" dirty="0"/>
              <a:t>«САММИТ ПОЗИТИВНЫХ ПЕРЕМЕН»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620050"/>
              </p:ext>
            </p:extLst>
          </p:nvPr>
        </p:nvGraphicFramePr>
        <p:xfrm>
          <a:off x="2109522" y="1566831"/>
          <a:ext cx="9941580" cy="48064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4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Этап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Цель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Суть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Инструменты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12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3.Модель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Разработка социальной архитектуры (система, структура, стратегия, культура, способы партнерства, чтобы придать мечте форму)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1" dirty="0"/>
                        <a:t>Конструктор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1" dirty="0"/>
                        <a:t>Дерево целей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1" dirty="0"/>
                        <a:t>Зеркало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Флин-чарт, фломастеры, листы формата А 4, бумага для заметок, микрофон, аудиотехника, диктофон, осветительные приборы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90" y="2459454"/>
            <a:ext cx="3666607" cy="420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73" y="4252822"/>
            <a:ext cx="2588234" cy="24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83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9570" y="365125"/>
            <a:ext cx="9404230" cy="1325563"/>
          </a:xfrm>
        </p:spPr>
        <p:txBody>
          <a:bodyPr/>
          <a:lstStyle/>
          <a:p>
            <a:pPr algn="ctr"/>
            <a:r>
              <a:rPr lang="ru-RU" b="1" dirty="0"/>
              <a:t>«САММИТ ПОЗИТИВНЫХ ПЕРЕМЕН»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623795"/>
              </p:ext>
            </p:extLst>
          </p:nvPr>
        </p:nvGraphicFramePr>
        <p:xfrm>
          <a:off x="2035832" y="1825625"/>
          <a:ext cx="9842741" cy="4851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Инструменты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4.Маршрут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Планирование действий.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Взятие обязательств, формирование команд для запуска инноваций, разработка и запуск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Дорожная карта – наглядный пошаговый план достижения конечных целей деятельности.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-Канбан</a:t>
                      </a:r>
                      <a:r>
                        <a:rPr lang="ru-RU" b="1" baseline="0" dirty="0"/>
                        <a:t> доска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/>
                        <a:t>-Диаграмма Исикавы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/>
                        <a:t>-Шесть Сигм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Флин-чарт, фломастеры, листы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формата А 4, бумага для заметок, микрофон, аудиотехника, диктофон, осветительные приборы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98" y="4329442"/>
            <a:ext cx="3865271" cy="231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748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64001A"/>
      </a:dk1>
      <a:lt1>
        <a:srgbClr val="FFFFFF"/>
      </a:lt1>
      <a:dk2>
        <a:srgbClr val="AA9844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693</Words>
  <Application>Microsoft Office PowerPoint</Application>
  <PresentationFormat>Широкоэкранный</PresentationFormat>
  <Paragraphs>151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</vt:lpstr>
      <vt:lpstr>Calibri</vt:lpstr>
      <vt:lpstr>Calibri Light</vt:lpstr>
      <vt:lpstr>Тема Office</vt:lpstr>
      <vt:lpstr> ГБОУ «Средняя общеобразовательная школа №598 с углубленным изучением математики, химии и биологии Приморского района Санкт-Петербурга» </vt:lpstr>
      <vt:lpstr>«Вечно изобретать, пробовать, совершенствовать и совершенствоваться - вот единственный курс учительской жизни»   </vt:lpstr>
      <vt:lpstr>Презентация PowerPoint</vt:lpstr>
      <vt:lpstr>Презентация PowerPoint</vt:lpstr>
      <vt:lpstr>«САММИТ ПОЗИТИВНЫХ ПЕРЕМЕН»</vt:lpstr>
      <vt:lpstr>«САММИТ ПОЗИТИВНЫХ ПЕРЕМЕН»</vt:lpstr>
      <vt:lpstr>«САММИТ ПОЗИТИВНЫХ ПЕРЕМЕН»</vt:lpstr>
      <vt:lpstr>«САММИТ ПОЗИТИВНЫХ ПЕРЕМЕН»</vt:lpstr>
      <vt:lpstr>«САММИТ ПОЗИТИВНЫХ ПЕРЕМЕН»</vt:lpstr>
      <vt:lpstr>«САММИТ ПОЗИТИВНЫХ ПЕРЕМЕН»</vt:lpstr>
      <vt:lpstr>Презентация PowerPoint</vt:lpstr>
      <vt:lpstr>РЕФЛЕКСИЯ «ФИЗМИНУТКА»</vt:lpstr>
      <vt:lpstr>ПРИГЛАШАЕМ К СОТРУДНИЧЕСТВУ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Светлана</cp:lastModifiedBy>
  <cp:revision>96</cp:revision>
  <cp:lastPrinted>2023-03-29T09:09:00Z</cp:lastPrinted>
  <dcterms:created xsi:type="dcterms:W3CDTF">2023-03-20T12:19:38Z</dcterms:created>
  <dcterms:modified xsi:type="dcterms:W3CDTF">2023-03-29T18:11:34Z</dcterms:modified>
</cp:coreProperties>
</file>