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2"/>
  </p:notesMasterIdLst>
  <p:handoutMasterIdLst>
    <p:handoutMasterId r:id="rId43"/>
  </p:handoutMasterIdLst>
  <p:sldIdLst>
    <p:sldId id="256" r:id="rId5"/>
    <p:sldId id="292" r:id="rId6"/>
    <p:sldId id="257" r:id="rId7"/>
    <p:sldId id="259" r:id="rId8"/>
    <p:sldId id="260" r:id="rId9"/>
    <p:sldId id="261" r:id="rId10"/>
    <p:sldId id="263" r:id="rId11"/>
    <p:sldId id="264" r:id="rId12"/>
    <p:sldId id="265" r:id="rId13"/>
    <p:sldId id="266" r:id="rId14"/>
    <p:sldId id="267" r:id="rId15"/>
    <p:sldId id="262" r:id="rId16"/>
    <p:sldId id="258" r:id="rId17"/>
    <p:sldId id="268" r:id="rId18"/>
    <p:sldId id="269" r:id="rId19"/>
    <p:sldId id="270" r:id="rId20"/>
    <p:sldId id="271" r:id="rId21"/>
    <p:sldId id="272" r:id="rId22"/>
    <p:sldId id="273" r:id="rId23"/>
    <p:sldId id="274" r:id="rId24"/>
    <p:sldId id="275" r:id="rId25"/>
    <p:sldId id="276" r:id="rId26"/>
    <p:sldId id="279" r:id="rId27"/>
    <p:sldId id="277" r:id="rId28"/>
    <p:sldId id="278" r:id="rId29"/>
    <p:sldId id="280" r:id="rId30"/>
    <p:sldId id="281" r:id="rId31"/>
    <p:sldId id="284" r:id="rId32"/>
    <p:sldId id="285" r:id="rId33"/>
    <p:sldId id="286" r:id="rId34"/>
    <p:sldId id="289" r:id="rId35"/>
    <p:sldId id="290" r:id="rId36"/>
    <p:sldId id="287" r:id="rId37"/>
    <p:sldId id="288" r:id="rId38"/>
    <p:sldId id="282" r:id="rId39"/>
    <p:sldId id="291" r:id="rId40"/>
    <p:sldId id="283" r:id="rId41"/>
  </p:sldIdLst>
  <p:sldSz cx="12192000" cy="6858000"/>
  <p:notesSz cx="6858000" cy="9144000"/>
  <p:defaultTextStyle>
    <a:defPPr rtl="0">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5B5C"/>
    <a:srgbClr val="BA9F46"/>
    <a:srgbClr val="246B7A"/>
    <a:srgbClr val="2674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41" autoAdjust="0"/>
    <p:restoredTop sz="94660"/>
  </p:normalViewPr>
  <p:slideViewPr>
    <p:cSldViewPr snapToGrid="0">
      <p:cViewPr varScale="1">
        <p:scale>
          <a:sx n="114" d="100"/>
          <a:sy n="114" d="100"/>
        </p:scale>
        <p:origin x="546" y="114"/>
      </p:cViewPr>
      <p:guideLst/>
    </p:cSldViewPr>
  </p:slideViewPr>
  <p:notesTextViewPr>
    <p:cViewPr>
      <p:scale>
        <a:sx n="1" d="1"/>
        <a:sy n="1" d="1"/>
      </p:scale>
      <p:origin x="0" y="0"/>
    </p:cViewPr>
  </p:notesTextViewPr>
  <p:notesViewPr>
    <p:cSldViewPr snapToGrid="0">
      <p:cViewPr varScale="1">
        <p:scale>
          <a:sx n="99" d="100"/>
          <a:sy n="99" d="100"/>
        </p:scale>
        <p:origin x="357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1"/>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BE06336-053D-414B-8AE4-ABC396D1DD08}" type="datetime1">
              <a:rPr lang="ru-RU" noProof="1" smtClean="0"/>
              <a:t>30.03.2023</a:t>
            </a:fld>
            <a:endParaRPr lang="ru-RU" noProof="1"/>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1"/>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8D331BE-4A26-441F-AE74-A51A4C94AC14}" type="slidenum">
              <a:rPr lang="ru-RU" noProof="1" smtClean="0"/>
              <a:t>‹#›</a:t>
            </a:fld>
            <a:endParaRPr lang="ru-RU" noProof="1"/>
          </a:p>
        </p:txBody>
      </p:sp>
    </p:spTree>
    <p:extLst>
      <p:ext uri="{BB962C8B-B14F-4D97-AF65-F5344CB8AC3E}">
        <p14:creationId xmlns:p14="http://schemas.microsoft.com/office/powerpoint/2010/main" val="4612178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1"/>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40993F6-63CD-47BA-8763-A2A52200607A}" type="datetime1">
              <a:rPr lang="ru-RU" noProof="1" smtClean="0"/>
              <a:t>30.03.2023</a:t>
            </a:fld>
            <a:endParaRPr lang="ru-RU" noProof="1"/>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1"/>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1"/>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F6B3765-1535-41FB-A927-AAD2D1E85382}" type="slidenum">
              <a:rPr lang="ru-RU" noProof="1" dirty="0" smtClean="0"/>
              <a:t>‹#›</a:t>
            </a:fld>
            <a:endParaRPr lang="ru-RU" noProof="1"/>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BF6B3765-1535-41FB-A927-AAD2D1E85382}" type="slidenum">
              <a:rPr lang="ru-RU" noProof="1" dirty="0" smtClean="0"/>
              <a:t>1</a:t>
            </a:fld>
            <a:endParaRPr lang="ru-RU" noProof="1"/>
          </a:p>
        </p:txBody>
      </p:sp>
    </p:spTree>
    <p:extLst>
      <p:ext uri="{BB962C8B-B14F-4D97-AF65-F5344CB8AC3E}">
        <p14:creationId xmlns:p14="http://schemas.microsoft.com/office/powerpoint/2010/main" val="2994271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09800" y="4464028"/>
            <a:ext cx="9144000" cy="1641490"/>
          </a:xfrm>
        </p:spPr>
        <p:txBody>
          <a:bodyPr wrap="none" rtlCol="0"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pPr rtl="0"/>
            <a:r>
              <a:rPr lang="ru-RU" noProof="1"/>
              <a:t>Образец заголовка</a:t>
            </a:r>
          </a:p>
        </p:txBody>
      </p:sp>
      <p:sp>
        <p:nvSpPr>
          <p:cNvPr id="3" name="Подзаголовок 2"/>
          <p:cNvSpPr>
            <a:spLocks noGrp="1"/>
          </p:cNvSpPr>
          <p:nvPr>
            <p:ph type="subTitle" idx="1"/>
          </p:nvPr>
        </p:nvSpPr>
        <p:spPr>
          <a:xfrm>
            <a:off x="2209799" y="3694375"/>
            <a:ext cx="9144000" cy="754025"/>
          </a:xfrm>
        </p:spPr>
        <p:txBody>
          <a:bodyPr rtlCol="0"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1"/>
              <a:t>Образец подзаголовка</a:t>
            </a:r>
          </a:p>
        </p:txBody>
      </p:sp>
      <p:sp>
        <p:nvSpPr>
          <p:cNvPr id="7" name="Дата 6"/>
          <p:cNvSpPr>
            <a:spLocks noGrp="1"/>
          </p:cNvSpPr>
          <p:nvPr>
            <p:ph type="dt" sz="half" idx="10"/>
          </p:nvPr>
        </p:nvSpPr>
        <p:spPr/>
        <p:txBody>
          <a:bodyPr rtlCol="0"/>
          <a:lstStyle/>
          <a:p>
            <a:pPr rtl="0"/>
            <a:fld id="{0E6520FB-C54B-4C7D-80C7-2F6DDCC22EBF}" type="datetime1">
              <a:rPr lang="ru-RU" noProof="1" smtClean="0"/>
              <a:t>30.03.2023</a:t>
            </a:fld>
            <a:endParaRPr lang="ru-RU" noProof="1"/>
          </a:p>
        </p:txBody>
      </p:sp>
      <p:sp>
        <p:nvSpPr>
          <p:cNvPr id="8" name="Нижний колонтитул 7"/>
          <p:cNvSpPr>
            <a:spLocks noGrp="1"/>
          </p:cNvSpPr>
          <p:nvPr>
            <p:ph type="ftr" sz="quarter" idx="11"/>
          </p:nvPr>
        </p:nvSpPr>
        <p:spPr/>
        <p:txBody>
          <a:bodyPr rtlCol="0"/>
          <a:lstStyle/>
          <a:p>
            <a:pPr rtl="0"/>
            <a:endParaRPr lang="ru-RU" noProof="1"/>
          </a:p>
        </p:txBody>
      </p:sp>
      <p:sp>
        <p:nvSpPr>
          <p:cNvPr id="9" name="Номер слайда 8"/>
          <p:cNvSpPr>
            <a:spLocks noGrp="1"/>
          </p:cNvSpPr>
          <p:nvPr>
            <p:ph type="sldNum" sz="quarter" idx="12"/>
          </p:nvPr>
        </p:nvSpPr>
        <p:spPr/>
        <p:txBody>
          <a:bodyPr rtlCol="0"/>
          <a:lstStyle/>
          <a:p>
            <a:pPr rtl="0"/>
            <a:fld id="{6D22F896-40B5-4ADD-8801-0D06FADFA095}" type="slidenum">
              <a:rPr lang="ru-RU" noProof="1" dirty="0" smtClean="0"/>
              <a:pPr/>
              <a:t>‹#›</a:t>
            </a:fld>
            <a:endParaRPr lang="ru-RU"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ый 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367160"/>
            <a:ext cx="10515600" cy="819355"/>
          </a:xfrm>
        </p:spPr>
        <p:txBody>
          <a:bodyPr rtlCol="0" anchor="b"/>
          <a:lstStyle>
            <a:lvl1pPr>
              <a:defRPr sz="3200"/>
            </a:lvl1pPr>
          </a:lstStyle>
          <a:p>
            <a:pPr rtl="0"/>
            <a:r>
              <a:rPr lang="ru-RU" noProof="1"/>
              <a:t>Образец заголовка</a:t>
            </a:r>
          </a:p>
        </p:txBody>
      </p:sp>
      <p:sp>
        <p:nvSpPr>
          <p:cNvPr id="3" name="Рисунок 2"/>
          <p:cNvSpPr>
            <a:spLocks noGrp="1" noChangeAspect="1"/>
          </p:cNvSpPr>
          <p:nvPr>
            <p:ph type="pic" idx="1" hasCustomPrompt="1"/>
          </p:nvPr>
        </p:nvSpPr>
        <p:spPr>
          <a:xfrm>
            <a:off x="839788" y="987425"/>
            <a:ext cx="10515600" cy="337973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1"/>
              <a:t>Щелкните значок, чтобы добавить изображение</a:t>
            </a:r>
          </a:p>
        </p:txBody>
      </p:sp>
      <p:sp>
        <p:nvSpPr>
          <p:cNvPr id="4" name="Текст 3"/>
          <p:cNvSpPr>
            <a:spLocks noGrp="1"/>
          </p:cNvSpPr>
          <p:nvPr>
            <p:ph type="body" sz="half" idx="2" hasCustomPrompt="1"/>
          </p:nvPr>
        </p:nvSpPr>
        <p:spPr>
          <a:xfrm>
            <a:off x="839788" y="5186516"/>
            <a:ext cx="10514012" cy="682472"/>
          </a:xfrm>
        </p:spPr>
        <p:txBody>
          <a:bodyPr rtlCol="0"/>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1"/>
              <a:t>Щелкните, чтобы изменить стили текста образца слайда</a:t>
            </a:r>
          </a:p>
        </p:txBody>
      </p:sp>
      <p:sp>
        <p:nvSpPr>
          <p:cNvPr id="5" name="Дата 4"/>
          <p:cNvSpPr>
            <a:spLocks noGrp="1"/>
          </p:cNvSpPr>
          <p:nvPr>
            <p:ph type="dt" sz="half" idx="10"/>
          </p:nvPr>
        </p:nvSpPr>
        <p:spPr/>
        <p:txBody>
          <a:bodyPr rtlCol="0"/>
          <a:lstStyle/>
          <a:p>
            <a:pPr rtl="0"/>
            <a:fld id="{383ED7EB-58AB-428E-ACF7-49D2A52E56D9}" type="datetime1">
              <a:rPr lang="ru-RU" noProof="1" smtClean="0"/>
              <a:t>30.03.2023</a:t>
            </a:fld>
            <a:endParaRPr lang="ru-RU" noProof="1"/>
          </a:p>
        </p:txBody>
      </p:sp>
      <p:sp>
        <p:nvSpPr>
          <p:cNvPr id="6" name="Нижний колонтитул 5"/>
          <p:cNvSpPr>
            <a:spLocks noGrp="1"/>
          </p:cNvSpPr>
          <p:nvPr>
            <p:ph type="ftr" sz="quarter" idx="11"/>
          </p:nvPr>
        </p:nvSpPr>
        <p:spPr/>
        <p:txBody>
          <a:bodyPr rtlCol="0"/>
          <a:lstStyle/>
          <a:p>
            <a:pPr rtl="0"/>
            <a:endParaRPr lang="ru-RU" noProof="1"/>
          </a:p>
        </p:txBody>
      </p:sp>
      <p:sp>
        <p:nvSpPr>
          <p:cNvPr id="7" name="Номер слайда 6"/>
          <p:cNvSpPr>
            <a:spLocks noGrp="1"/>
          </p:cNvSpPr>
          <p:nvPr>
            <p:ph type="sldNum" sz="quarter" idx="12"/>
          </p:nvPr>
        </p:nvSpPr>
        <p:spPr/>
        <p:txBody>
          <a:bodyPr rtlCol="0"/>
          <a:lstStyle/>
          <a:p>
            <a:pPr rtl="0"/>
            <a:fld id="{6D22F896-40B5-4ADD-8801-0D06FADFA095}" type="slidenum">
              <a:rPr lang="ru-RU" noProof="1" dirty="0" smtClean="0"/>
              <a:t>‹#›</a:t>
            </a:fld>
            <a:endParaRPr lang="ru-RU"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3534344"/>
          </a:xfrm>
        </p:spPr>
        <p:txBody>
          <a:bodyPr rtlCol="0" anchor="ctr"/>
          <a:lstStyle>
            <a:lvl1pPr>
              <a:defRPr sz="3200"/>
            </a:lvl1pPr>
          </a:lstStyle>
          <a:p>
            <a:pPr rtl="0"/>
            <a:r>
              <a:rPr lang="ru-RU" noProof="1"/>
              <a:t>Образец заголовка</a:t>
            </a:r>
          </a:p>
        </p:txBody>
      </p:sp>
      <p:sp>
        <p:nvSpPr>
          <p:cNvPr id="4" name="Текст 3"/>
          <p:cNvSpPr>
            <a:spLocks noGrp="1"/>
          </p:cNvSpPr>
          <p:nvPr>
            <p:ph type="body" sz="half" idx="2" hasCustomPrompt="1"/>
          </p:nvPr>
        </p:nvSpPr>
        <p:spPr>
          <a:xfrm>
            <a:off x="839788" y="4489399"/>
            <a:ext cx="10514012" cy="1501826"/>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1"/>
              <a:t>Щелкните, чтобы изменить стили текста образца слайда</a:t>
            </a:r>
          </a:p>
        </p:txBody>
      </p:sp>
      <p:sp>
        <p:nvSpPr>
          <p:cNvPr id="5" name="Дата 4"/>
          <p:cNvSpPr>
            <a:spLocks noGrp="1"/>
          </p:cNvSpPr>
          <p:nvPr>
            <p:ph type="dt" sz="half" idx="10"/>
          </p:nvPr>
        </p:nvSpPr>
        <p:spPr/>
        <p:txBody>
          <a:bodyPr rtlCol="0"/>
          <a:lstStyle/>
          <a:p>
            <a:pPr rtl="0"/>
            <a:fld id="{273E6BA6-17B4-4FB9-A7D9-2F5011A2CCBD}" type="datetime1">
              <a:rPr lang="ru-RU" noProof="1" smtClean="0"/>
              <a:t>30.03.2023</a:t>
            </a:fld>
            <a:endParaRPr lang="ru-RU" noProof="1"/>
          </a:p>
        </p:txBody>
      </p:sp>
      <p:sp>
        <p:nvSpPr>
          <p:cNvPr id="6" name="Нижний колонтитул 5"/>
          <p:cNvSpPr>
            <a:spLocks noGrp="1"/>
          </p:cNvSpPr>
          <p:nvPr>
            <p:ph type="ftr" sz="quarter" idx="11"/>
          </p:nvPr>
        </p:nvSpPr>
        <p:spPr/>
        <p:txBody>
          <a:bodyPr rtlCol="0"/>
          <a:lstStyle/>
          <a:p>
            <a:pPr rtl="0"/>
            <a:endParaRPr lang="ru-RU" noProof="1"/>
          </a:p>
        </p:txBody>
      </p:sp>
      <p:sp>
        <p:nvSpPr>
          <p:cNvPr id="7" name="Номер слайда 6"/>
          <p:cNvSpPr>
            <a:spLocks noGrp="1"/>
          </p:cNvSpPr>
          <p:nvPr>
            <p:ph type="sldNum" sz="quarter" idx="12"/>
          </p:nvPr>
        </p:nvSpPr>
        <p:spPr/>
        <p:txBody>
          <a:bodyPr rtlCol="0"/>
          <a:lstStyle/>
          <a:p>
            <a:pPr rtl="0"/>
            <a:fld id="{6D22F896-40B5-4ADD-8801-0D06FADFA095}" type="slidenum">
              <a:rPr lang="ru-RU" noProof="1" dirty="0" smtClean="0"/>
              <a:t>‹#›</a:t>
            </a:fld>
            <a:endParaRPr lang="ru-RU"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6212" y="372940"/>
            <a:ext cx="9302752" cy="2992904"/>
          </a:xfrm>
        </p:spPr>
        <p:txBody>
          <a:bodyPr rtlCol="0" anchor="ctr"/>
          <a:lstStyle>
            <a:lvl1pPr>
              <a:defRPr sz="4400"/>
            </a:lvl1pPr>
          </a:lstStyle>
          <a:p>
            <a:pPr rtl="0"/>
            <a:r>
              <a:rPr lang="ru-RU" noProof="1"/>
              <a:t>Образец заголовка</a:t>
            </a:r>
          </a:p>
        </p:txBody>
      </p:sp>
      <p:sp>
        <p:nvSpPr>
          <p:cNvPr id="12" name="Текст 3"/>
          <p:cNvSpPr>
            <a:spLocks noGrp="1"/>
          </p:cNvSpPr>
          <p:nvPr>
            <p:ph type="body" sz="half" idx="13" hasCustomPrompt="1"/>
          </p:nvPr>
        </p:nvSpPr>
        <p:spPr>
          <a:xfrm>
            <a:off x="1720644" y="3373372"/>
            <a:ext cx="8752299" cy="548968"/>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1"/>
              <a:t>Щелкните, чтобы изменить стили текста образца слайда</a:t>
            </a:r>
          </a:p>
        </p:txBody>
      </p:sp>
      <p:sp>
        <p:nvSpPr>
          <p:cNvPr id="4" name="Текст 3"/>
          <p:cNvSpPr>
            <a:spLocks noGrp="1"/>
          </p:cNvSpPr>
          <p:nvPr>
            <p:ph type="body" sz="half" idx="2" hasCustomPrompt="1"/>
          </p:nvPr>
        </p:nvSpPr>
        <p:spPr>
          <a:xfrm>
            <a:off x="838200" y="4509544"/>
            <a:ext cx="10512424" cy="1489496"/>
          </a:xfrm>
        </p:spPr>
        <p:txBody>
          <a:bodyPr rtlCol="0"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1"/>
              <a:t>Щелкните, чтобы изменить стили текста образца слайда</a:t>
            </a:r>
          </a:p>
        </p:txBody>
      </p:sp>
      <p:sp>
        <p:nvSpPr>
          <p:cNvPr id="5" name="Дата 4"/>
          <p:cNvSpPr>
            <a:spLocks noGrp="1"/>
          </p:cNvSpPr>
          <p:nvPr>
            <p:ph type="dt" sz="half" idx="10"/>
          </p:nvPr>
        </p:nvSpPr>
        <p:spPr>
          <a:xfrm>
            <a:off x="838200" y="6364165"/>
            <a:ext cx="2743200" cy="365125"/>
          </a:xfrm>
        </p:spPr>
        <p:txBody>
          <a:bodyPr rtlCol="0"/>
          <a:lstStyle/>
          <a:p>
            <a:pPr rtl="0"/>
            <a:fld id="{573A4B32-25BD-4828-A192-CE41C628ADA8}" type="datetime1">
              <a:rPr lang="ru-RU" noProof="1" smtClean="0"/>
              <a:t>30.03.2023</a:t>
            </a:fld>
            <a:endParaRPr lang="ru-RU" noProof="1"/>
          </a:p>
        </p:txBody>
      </p:sp>
      <p:sp>
        <p:nvSpPr>
          <p:cNvPr id="6" name="Нижний колонтитул 5"/>
          <p:cNvSpPr>
            <a:spLocks noGrp="1"/>
          </p:cNvSpPr>
          <p:nvPr>
            <p:ph type="ftr" sz="quarter" idx="11"/>
          </p:nvPr>
        </p:nvSpPr>
        <p:spPr>
          <a:xfrm>
            <a:off x="4038600" y="6364165"/>
            <a:ext cx="4114800" cy="365125"/>
          </a:xfrm>
        </p:spPr>
        <p:txBody>
          <a:bodyPr rtlCol="0"/>
          <a:lstStyle/>
          <a:p>
            <a:pPr rtl="0"/>
            <a:endParaRPr lang="ru-RU" noProof="1"/>
          </a:p>
        </p:txBody>
      </p:sp>
      <p:sp>
        <p:nvSpPr>
          <p:cNvPr id="7" name="Номер слайда 6"/>
          <p:cNvSpPr>
            <a:spLocks noGrp="1"/>
          </p:cNvSpPr>
          <p:nvPr>
            <p:ph type="sldNum" sz="quarter" idx="12"/>
          </p:nvPr>
        </p:nvSpPr>
        <p:spPr>
          <a:xfrm>
            <a:off x="8610600" y="6364165"/>
            <a:ext cx="2743200" cy="365125"/>
          </a:xfrm>
        </p:spPr>
        <p:txBody>
          <a:bodyPr rtlCol="0"/>
          <a:lstStyle/>
          <a:p>
            <a:pPr rtl="0"/>
            <a:fld id="{6D22F896-40B5-4ADD-8801-0D06FADFA095}" type="slidenum">
              <a:rPr lang="ru-RU" noProof="1" dirty="0" smtClean="0"/>
              <a:t>‹#›</a:t>
            </a:fld>
            <a:endParaRPr lang="ru-RU" noProof="1"/>
          </a:p>
        </p:txBody>
      </p:sp>
      <p:sp>
        <p:nvSpPr>
          <p:cNvPr id="9" name="Надпись 8"/>
          <p:cNvSpPr txBox="1"/>
          <p:nvPr/>
        </p:nvSpPr>
        <p:spPr>
          <a:xfrm>
            <a:off x="1111044" y="79463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ru-RU" sz="8000" noProof="1">
                <a:solidFill>
                  <a:schemeClr val="tx1"/>
                </a:solidFill>
                <a:effectLst/>
              </a:rPr>
              <a:t>«</a:t>
            </a:r>
          </a:p>
        </p:txBody>
      </p:sp>
      <p:sp>
        <p:nvSpPr>
          <p:cNvPr id="10" name="Надпись 9"/>
          <p:cNvSpPr txBox="1"/>
          <p:nvPr/>
        </p:nvSpPr>
        <p:spPr>
          <a:xfrm>
            <a:off x="10437812" y="275101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ru-RU" sz="8000" noProof="1">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2326967"/>
            <a:ext cx="10515600" cy="2511835"/>
          </a:xfrm>
        </p:spPr>
        <p:txBody>
          <a:bodyPr rtlCol="0" anchor="b">
            <a:normAutofit/>
          </a:bodyPr>
          <a:lstStyle>
            <a:lvl1pPr>
              <a:defRPr sz="5400"/>
            </a:lvl1pPr>
          </a:lstStyle>
          <a:p>
            <a:pPr rtl="0"/>
            <a:r>
              <a:rPr lang="ru-RU" noProof="1"/>
              <a:t>Образец заголовка</a:t>
            </a:r>
          </a:p>
        </p:txBody>
      </p:sp>
      <p:sp>
        <p:nvSpPr>
          <p:cNvPr id="4" name="Текст 3"/>
          <p:cNvSpPr>
            <a:spLocks noGrp="1"/>
          </p:cNvSpPr>
          <p:nvPr>
            <p:ph type="body" sz="half" idx="2" hasCustomPrompt="1"/>
          </p:nvPr>
        </p:nvSpPr>
        <p:spPr>
          <a:xfrm>
            <a:off x="839788" y="4850581"/>
            <a:ext cx="10514012" cy="1140644"/>
          </a:xfrm>
        </p:spPr>
        <p:txBody>
          <a:bodyPr rtlCol="0"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1"/>
              <a:t>Щелкните, чтобы изменить стили текста образца слайда</a:t>
            </a:r>
          </a:p>
        </p:txBody>
      </p:sp>
      <p:sp>
        <p:nvSpPr>
          <p:cNvPr id="5" name="Дата 4"/>
          <p:cNvSpPr>
            <a:spLocks noGrp="1"/>
          </p:cNvSpPr>
          <p:nvPr>
            <p:ph type="dt" sz="half" idx="10"/>
          </p:nvPr>
        </p:nvSpPr>
        <p:spPr/>
        <p:txBody>
          <a:bodyPr rtlCol="0"/>
          <a:lstStyle/>
          <a:p>
            <a:pPr rtl="0"/>
            <a:fld id="{74EF5FAC-77C2-46B7-98D0-99F5DE4E3138}" type="datetime1">
              <a:rPr lang="ru-RU" noProof="1" smtClean="0"/>
              <a:t>30.03.2023</a:t>
            </a:fld>
            <a:endParaRPr lang="ru-RU" noProof="1"/>
          </a:p>
        </p:txBody>
      </p:sp>
      <p:sp>
        <p:nvSpPr>
          <p:cNvPr id="6" name="Нижний колонтитул 5"/>
          <p:cNvSpPr>
            <a:spLocks noGrp="1"/>
          </p:cNvSpPr>
          <p:nvPr>
            <p:ph type="ftr" sz="quarter" idx="11"/>
          </p:nvPr>
        </p:nvSpPr>
        <p:spPr/>
        <p:txBody>
          <a:bodyPr rtlCol="0"/>
          <a:lstStyle/>
          <a:p>
            <a:pPr rtl="0"/>
            <a:endParaRPr lang="ru-RU" noProof="1"/>
          </a:p>
        </p:txBody>
      </p:sp>
      <p:sp>
        <p:nvSpPr>
          <p:cNvPr id="7" name="Номер слайда 6"/>
          <p:cNvSpPr>
            <a:spLocks noGrp="1"/>
          </p:cNvSpPr>
          <p:nvPr>
            <p:ph type="sldNum" sz="quarter" idx="12"/>
          </p:nvPr>
        </p:nvSpPr>
        <p:spPr/>
        <p:txBody>
          <a:bodyPr rtlCol="0"/>
          <a:lstStyle/>
          <a:p>
            <a:pPr rtl="0"/>
            <a:fld id="{6D22F896-40B5-4ADD-8801-0D06FADFA095}" type="slidenum">
              <a:rPr lang="ru-RU" noProof="1" dirty="0" smtClean="0"/>
              <a:t>‹#›</a:t>
            </a:fld>
            <a:endParaRPr lang="ru-RU"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ойной столбец">
    <p:spTree>
      <p:nvGrpSpPr>
        <p:cNvPr id="1" name=""/>
        <p:cNvGrpSpPr/>
        <p:nvPr/>
      </p:nvGrpSpPr>
      <p:grpSpPr>
        <a:xfrm>
          <a:off x="0" y="0"/>
          <a:ext cx="0" cy="0"/>
          <a:chOff x="0" y="0"/>
          <a:chExt cx="0" cy="0"/>
        </a:xfrm>
      </p:grpSpPr>
      <p:sp>
        <p:nvSpPr>
          <p:cNvPr id="15" name="Заголовок 1"/>
          <p:cNvSpPr>
            <a:spLocks noGrp="1"/>
          </p:cNvSpPr>
          <p:nvPr>
            <p:ph type="title"/>
          </p:nvPr>
        </p:nvSpPr>
        <p:spPr>
          <a:xfrm>
            <a:off x="838200" y="365125"/>
            <a:ext cx="10515600" cy="1325563"/>
          </a:xfrm>
        </p:spPr>
        <p:txBody>
          <a:bodyPr rtlCol="0"/>
          <a:lstStyle/>
          <a:p>
            <a:pPr rtl="0"/>
            <a:r>
              <a:rPr lang="ru-RU" noProof="1"/>
              <a:t>Образец заголовка</a:t>
            </a:r>
          </a:p>
        </p:txBody>
      </p:sp>
      <p:sp>
        <p:nvSpPr>
          <p:cNvPr id="7" name="Текст 2"/>
          <p:cNvSpPr>
            <a:spLocks noGrp="1"/>
          </p:cNvSpPr>
          <p:nvPr>
            <p:ph type="body" idx="1" hasCustomPrompt="1"/>
          </p:nvPr>
        </p:nvSpPr>
        <p:spPr>
          <a:xfrm>
            <a:off x="1337282" y="1885950"/>
            <a:ext cx="2946866" cy="576262"/>
          </a:xfrm>
        </p:spPr>
        <p:txBody>
          <a:bodyPr rtlCol="0"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1"/>
              <a:t>Щелкните, чтобы изменить стили текста образца слайда</a:t>
            </a:r>
          </a:p>
        </p:txBody>
      </p:sp>
      <p:sp>
        <p:nvSpPr>
          <p:cNvPr id="8" name="Текст 3"/>
          <p:cNvSpPr>
            <a:spLocks noGrp="1"/>
          </p:cNvSpPr>
          <p:nvPr>
            <p:ph type="body" sz="half" idx="15" hasCustomPrompt="1"/>
          </p:nvPr>
        </p:nvSpPr>
        <p:spPr>
          <a:xfrm>
            <a:off x="1356798" y="2571750"/>
            <a:ext cx="2927350"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sp>
        <p:nvSpPr>
          <p:cNvPr id="9" name="Текст 4"/>
          <p:cNvSpPr>
            <a:spLocks noGrp="1"/>
          </p:cNvSpPr>
          <p:nvPr>
            <p:ph type="body" sz="quarter" idx="3" hasCustomPrompt="1"/>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rtl="0">
              <a:buNone/>
            </a:pPr>
            <a:r>
              <a:rPr lang="ru-RU" noProof="1"/>
              <a:t>Щелкните, чтобы изменить стили текста образца слайда</a:t>
            </a:r>
          </a:p>
        </p:txBody>
      </p:sp>
      <p:sp>
        <p:nvSpPr>
          <p:cNvPr id="10" name="Текст 3"/>
          <p:cNvSpPr>
            <a:spLocks noGrp="1"/>
          </p:cNvSpPr>
          <p:nvPr>
            <p:ph type="body" sz="half" idx="16" hasCustomPrompt="1"/>
          </p:nvPr>
        </p:nvSpPr>
        <p:spPr>
          <a:xfrm>
            <a:off x="4577441" y="2571750"/>
            <a:ext cx="2946794"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sp>
        <p:nvSpPr>
          <p:cNvPr id="11" name="Текст 4"/>
          <p:cNvSpPr>
            <a:spLocks noGrp="1"/>
          </p:cNvSpPr>
          <p:nvPr>
            <p:ph type="body" sz="quarter" idx="13" hasCustomPrompt="1"/>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rtl="0">
              <a:buNone/>
            </a:pPr>
            <a:r>
              <a:rPr lang="ru-RU" noProof="1"/>
              <a:t>Щелкните, чтобы изменить стили текста образца слайда</a:t>
            </a:r>
          </a:p>
        </p:txBody>
      </p:sp>
      <p:sp>
        <p:nvSpPr>
          <p:cNvPr id="12" name="Текст 3"/>
          <p:cNvSpPr>
            <a:spLocks noGrp="1"/>
          </p:cNvSpPr>
          <p:nvPr>
            <p:ph type="body" sz="half" idx="17" hasCustomPrompt="1"/>
          </p:nvPr>
        </p:nvSpPr>
        <p:spPr>
          <a:xfrm>
            <a:off x="7829035" y="2571750"/>
            <a:ext cx="2932113"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sp>
        <p:nvSpPr>
          <p:cNvPr id="3" name="Дата 2"/>
          <p:cNvSpPr>
            <a:spLocks noGrp="1"/>
          </p:cNvSpPr>
          <p:nvPr>
            <p:ph type="dt" sz="half" idx="10"/>
          </p:nvPr>
        </p:nvSpPr>
        <p:spPr/>
        <p:txBody>
          <a:bodyPr rtlCol="0"/>
          <a:lstStyle/>
          <a:p>
            <a:pPr rtl="0"/>
            <a:fld id="{43249C62-B262-41FF-9EFF-8D6E8C401B4A}" type="datetime1">
              <a:rPr lang="ru-RU" noProof="1" smtClean="0"/>
              <a:t>30.03.2023</a:t>
            </a:fld>
            <a:endParaRPr lang="ru-RU" noProof="1"/>
          </a:p>
        </p:txBody>
      </p:sp>
      <p:sp>
        <p:nvSpPr>
          <p:cNvPr id="4" name="Нижний колонтитул 3"/>
          <p:cNvSpPr>
            <a:spLocks noGrp="1"/>
          </p:cNvSpPr>
          <p:nvPr>
            <p:ph type="ftr" sz="quarter" idx="11"/>
          </p:nvPr>
        </p:nvSpPr>
        <p:spPr/>
        <p:txBody>
          <a:bodyPr rtlCol="0"/>
          <a:lstStyle/>
          <a:p>
            <a:pPr rtl="0"/>
            <a:endParaRPr lang="ru-RU" noProof="1"/>
          </a:p>
        </p:txBody>
      </p:sp>
      <p:sp>
        <p:nvSpPr>
          <p:cNvPr id="5" name="Номер слайда 4"/>
          <p:cNvSpPr>
            <a:spLocks noGrp="1"/>
          </p:cNvSpPr>
          <p:nvPr>
            <p:ph type="sldNum" sz="quarter" idx="12"/>
          </p:nvPr>
        </p:nvSpPr>
        <p:spPr/>
        <p:txBody>
          <a:bodyPr rtlCol="0"/>
          <a:lstStyle/>
          <a:p>
            <a:pPr rtl="0"/>
            <a:fld id="{6D22F896-40B5-4ADD-8801-0D06FADFA095}" type="slidenum">
              <a:rPr lang="ru-RU" noProof="1" dirty="0" smtClean="0"/>
              <a:t>‹#›</a:t>
            </a:fld>
            <a:endParaRPr lang="ru-RU"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3 рисунками">
    <p:spTree>
      <p:nvGrpSpPr>
        <p:cNvPr id="1" name=""/>
        <p:cNvGrpSpPr/>
        <p:nvPr/>
      </p:nvGrpSpPr>
      <p:grpSpPr>
        <a:xfrm>
          <a:off x="0" y="0"/>
          <a:ext cx="0" cy="0"/>
          <a:chOff x="0" y="0"/>
          <a:chExt cx="0" cy="0"/>
        </a:xfrm>
      </p:grpSpPr>
      <p:sp>
        <p:nvSpPr>
          <p:cNvPr id="30" name="Заголовок 1"/>
          <p:cNvSpPr>
            <a:spLocks noGrp="1"/>
          </p:cNvSpPr>
          <p:nvPr>
            <p:ph type="title"/>
          </p:nvPr>
        </p:nvSpPr>
        <p:spPr>
          <a:xfrm>
            <a:off x="838200" y="365125"/>
            <a:ext cx="10515600" cy="1325563"/>
          </a:xfrm>
        </p:spPr>
        <p:txBody>
          <a:bodyPr rtlCol="0"/>
          <a:lstStyle/>
          <a:p>
            <a:pPr rtl="0"/>
            <a:r>
              <a:rPr lang="ru-RU" noProof="1"/>
              <a:t>Образец заголовка</a:t>
            </a:r>
          </a:p>
        </p:txBody>
      </p:sp>
      <p:sp>
        <p:nvSpPr>
          <p:cNvPr id="19" name="Текст 2"/>
          <p:cNvSpPr>
            <a:spLocks noGrp="1"/>
          </p:cNvSpPr>
          <p:nvPr>
            <p:ph type="body" idx="1" hasCustomPrompt="1"/>
          </p:nvPr>
        </p:nvSpPr>
        <p:spPr>
          <a:xfrm>
            <a:off x="1332085" y="4297503"/>
            <a:ext cx="2940050" cy="576262"/>
          </a:xfrm>
        </p:spPr>
        <p:txBody>
          <a:bodyPr rtlCol="0"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1"/>
              <a:t>Щелкните, чтобы изменить стили текста образца слайда</a:t>
            </a:r>
          </a:p>
        </p:txBody>
      </p:sp>
      <p:sp>
        <p:nvSpPr>
          <p:cNvPr id="20" name="Рисунок 2"/>
          <p:cNvSpPr>
            <a:spLocks noGrp="1" noChangeAspect="1"/>
          </p:cNvSpPr>
          <p:nvPr>
            <p:ph type="pic" idx="15" hasCustomPrompt="1"/>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ru-RU" noProof="1"/>
              <a:t>Щелкните значок, чтобы добавить изображение</a:t>
            </a:r>
          </a:p>
        </p:txBody>
      </p:sp>
      <p:sp>
        <p:nvSpPr>
          <p:cNvPr id="21" name="Текст 3"/>
          <p:cNvSpPr>
            <a:spLocks noGrp="1"/>
          </p:cNvSpPr>
          <p:nvPr>
            <p:ph type="body" sz="half" idx="18" hasCustomPrompt="1"/>
          </p:nvPr>
        </p:nvSpPr>
        <p:spPr>
          <a:xfrm>
            <a:off x="1332085" y="4873765"/>
            <a:ext cx="2940050"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sp>
        <p:nvSpPr>
          <p:cNvPr id="22" name="Текст 4"/>
          <p:cNvSpPr>
            <a:spLocks noGrp="1"/>
          </p:cNvSpPr>
          <p:nvPr>
            <p:ph type="body" sz="quarter" idx="3" hasCustomPrompt="1"/>
          </p:nvPr>
        </p:nvSpPr>
        <p:spPr>
          <a:xfrm>
            <a:off x="4568997" y="4297503"/>
            <a:ext cx="2930525" cy="576262"/>
          </a:xfrm>
        </p:spPr>
        <p:txBody>
          <a:bodyPr rtlCol="0"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1"/>
              <a:t>Щелкните, чтобы изменить стили текста образца слайда</a:t>
            </a:r>
          </a:p>
        </p:txBody>
      </p:sp>
      <p:sp>
        <p:nvSpPr>
          <p:cNvPr id="23" name="Рисунок 2"/>
          <p:cNvSpPr>
            <a:spLocks noGrp="1" noChangeAspect="1"/>
          </p:cNvSpPr>
          <p:nvPr>
            <p:ph type="pic" idx="21" hasCustomPrompt="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ru-RU" noProof="1"/>
              <a:t>Щелкните значок, чтобы добавить изображение</a:t>
            </a:r>
          </a:p>
        </p:txBody>
      </p:sp>
      <p:sp>
        <p:nvSpPr>
          <p:cNvPr id="24" name="Текст 3"/>
          <p:cNvSpPr>
            <a:spLocks noGrp="1"/>
          </p:cNvSpPr>
          <p:nvPr>
            <p:ph type="body" sz="half" idx="19" hasCustomPrompt="1"/>
          </p:nvPr>
        </p:nvSpPr>
        <p:spPr>
          <a:xfrm>
            <a:off x="4567644" y="4873764"/>
            <a:ext cx="2934406"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sp>
        <p:nvSpPr>
          <p:cNvPr id="25" name="Текст 4"/>
          <p:cNvSpPr>
            <a:spLocks noGrp="1"/>
          </p:cNvSpPr>
          <p:nvPr>
            <p:ph type="body" sz="quarter" idx="13" hasCustomPrompt="1"/>
          </p:nvPr>
        </p:nvSpPr>
        <p:spPr>
          <a:xfrm>
            <a:off x="7804322" y="4297503"/>
            <a:ext cx="2932113" cy="576262"/>
          </a:xfrm>
        </p:spPr>
        <p:txBody>
          <a:bodyPr rtlCol="0"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1"/>
              <a:t>Щелкните, чтобы изменить стили текста образца слайда</a:t>
            </a:r>
          </a:p>
        </p:txBody>
      </p:sp>
      <p:sp>
        <p:nvSpPr>
          <p:cNvPr id="26" name="Рисунок 2"/>
          <p:cNvSpPr>
            <a:spLocks noGrp="1" noChangeAspect="1"/>
          </p:cNvSpPr>
          <p:nvPr>
            <p:ph type="pic" idx="22" hasCustomPrompt="1"/>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ru-RU" noProof="1"/>
              <a:t>Щелкните значок, чтобы добавить изображение</a:t>
            </a:r>
          </a:p>
        </p:txBody>
      </p:sp>
      <p:sp>
        <p:nvSpPr>
          <p:cNvPr id="27" name="Текст 3"/>
          <p:cNvSpPr>
            <a:spLocks noGrp="1"/>
          </p:cNvSpPr>
          <p:nvPr>
            <p:ph type="body" sz="half" idx="20" hasCustomPrompt="1"/>
          </p:nvPr>
        </p:nvSpPr>
        <p:spPr>
          <a:xfrm>
            <a:off x="7804197" y="4873762"/>
            <a:ext cx="2935997"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1"/>
              <a:t>Щелкните, чтобы изменить стили текста образца слайда</a:t>
            </a:r>
          </a:p>
        </p:txBody>
      </p:sp>
      <p:sp>
        <p:nvSpPr>
          <p:cNvPr id="3" name="Дата 2"/>
          <p:cNvSpPr>
            <a:spLocks noGrp="1"/>
          </p:cNvSpPr>
          <p:nvPr>
            <p:ph type="dt" sz="half" idx="10"/>
          </p:nvPr>
        </p:nvSpPr>
        <p:spPr/>
        <p:txBody>
          <a:bodyPr rtlCol="0"/>
          <a:lstStyle/>
          <a:p>
            <a:pPr rtl="0"/>
            <a:fld id="{AC478066-C09A-4FB5-B1B7-9587C9DBD9DD}" type="datetime1">
              <a:rPr lang="ru-RU" noProof="1" smtClean="0"/>
              <a:t>30.03.2023</a:t>
            </a:fld>
            <a:endParaRPr lang="ru-RU" noProof="1"/>
          </a:p>
        </p:txBody>
      </p:sp>
      <p:sp>
        <p:nvSpPr>
          <p:cNvPr id="4" name="Нижний колонтитул 3"/>
          <p:cNvSpPr>
            <a:spLocks noGrp="1"/>
          </p:cNvSpPr>
          <p:nvPr>
            <p:ph type="ftr" sz="quarter" idx="11"/>
          </p:nvPr>
        </p:nvSpPr>
        <p:spPr/>
        <p:txBody>
          <a:bodyPr rtlCol="0"/>
          <a:lstStyle/>
          <a:p>
            <a:pPr rtl="0"/>
            <a:endParaRPr lang="ru-RU" noProof="1"/>
          </a:p>
        </p:txBody>
      </p:sp>
      <p:sp>
        <p:nvSpPr>
          <p:cNvPr id="5" name="Номер слайда 4"/>
          <p:cNvSpPr>
            <a:spLocks noGrp="1"/>
          </p:cNvSpPr>
          <p:nvPr>
            <p:ph type="sldNum" sz="quarter" idx="12"/>
          </p:nvPr>
        </p:nvSpPr>
        <p:spPr/>
        <p:txBody>
          <a:bodyPr rtlCol="0"/>
          <a:lstStyle/>
          <a:p>
            <a:pPr rtl="0"/>
            <a:fld id="{6D22F896-40B5-4ADD-8801-0D06FADFA095}" type="slidenum">
              <a:rPr lang="ru-RU" noProof="1" dirty="0" smtClean="0"/>
              <a:t>‹#›</a:t>
            </a:fld>
            <a:endParaRPr lang="ru-RU"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1"/>
              <a:t>Образец заголовка</a:t>
            </a:r>
          </a:p>
        </p:txBody>
      </p:sp>
      <p:sp>
        <p:nvSpPr>
          <p:cNvPr id="3" name="Вертикальный текст 2"/>
          <p:cNvSpPr>
            <a:spLocks noGrp="1"/>
          </p:cNvSpPr>
          <p:nvPr>
            <p:ph type="body" orient="vert" idx="1" hasCustomPrompt="1"/>
          </p:nvPr>
        </p:nvSpPr>
        <p:spPr/>
        <p:txBody>
          <a:bodyPr vert="eaVert" rtlCol="0"/>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4" name="Дата 3"/>
          <p:cNvSpPr>
            <a:spLocks noGrp="1"/>
          </p:cNvSpPr>
          <p:nvPr>
            <p:ph type="dt" sz="half" idx="10"/>
          </p:nvPr>
        </p:nvSpPr>
        <p:spPr/>
        <p:txBody>
          <a:bodyPr rtlCol="0"/>
          <a:lstStyle/>
          <a:p>
            <a:pPr rtl="0"/>
            <a:fld id="{F7C7C0A3-2FA9-4CE7-841B-530A6DAC9C91}" type="datetime1">
              <a:rPr lang="ru-RU" noProof="1" smtClean="0"/>
              <a:t>30.03.2023</a:t>
            </a:fld>
            <a:endParaRPr lang="ru-RU" noProof="1"/>
          </a:p>
        </p:txBody>
      </p:sp>
      <p:sp>
        <p:nvSpPr>
          <p:cNvPr id="5" name="Нижний колонтитул 4"/>
          <p:cNvSpPr>
            <a:spLocks noGrp="1"/>
          </p:cNvSpPr>
          <p:nvPr>
            <p:ph type="ftr" sz="quarter" idx="11"/>
          </p:nvPr>
        </p:nvSpPr>
        <p:spPr/>
        <p:txBody>
          <a:bodyPr rtlCol="0"/>
          <a:lstStyle/>
          <a:p>
            <a:pPr rtl="0"/>
            <a:endParaRPr lang="ru-RU" noProof="1"/>
          </a:p>
        </p:txBody>
      </p:sp>
      <p:sp>
        <p:nvSpPr>
          <p:cNvPr id="6" name="Номер слайда 5"/>
          <p:cNvSpPr>
            <a:spLocks noGrp="1"/>
          </p:cNvSpPr>
          <p:nvPr>
            <p:ph type="sldNum" sz="quarter" idx="12"/>
          </p:nvPr>
        </p:nvSpPr>
        <p:spPr/>
        <p:txBody>
          <a:bodyPr rtlCol="0"/>
          <a:lstStyle/>
          <a:p>
            <a:pPr rtl="0"/>
            <a:fld id="{6D22F896-40B5-4ADD-8801-0D06FADFA095}" type="slidenum">
              <a:rPr lang="ru-RU" noProof="1" dirty="0" smtClean="0"/>
              <a:t>‹#›</a:t>
            </a:fld>
            <a:endParaRPr lang="ru-RU"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rtlCol="0"/>
          <a:lstStyle/>
          <a:p>
            <a:pPr rtl="0"/>
            <a:r>
              <a:rPr lang="ru-RU" noProof="1"/>
              <a:t>Образец заголовка</a:t>
            </a:r>
          </a:p>
        </p:txBody>
      </p:sp>
      <p:sp>
        <p:nvSpPr>
          <p:cNvPr id="3" name="Вертикальный текст 2"/>
          <p:cNvSpPr>
            <a:spLocks noGrp="1"/>
          </p:cNvSpPr>
          <p:nvPr>
            <p:ph type="body" orient="vert" idx="1" hasCustomPrompt="1"/>
          </p:nvPr>
        </p:nvSpPr>
        <p:spPr>
          <a:xfrm>
            <a:off x="838200" y="365125"/>
            <a:ext cx="7734300" cy="5811838"/>
          </a:xfrm>
        </p:spPr>
        <p:txBody>
          <a:bodyPr vert="eaVert" rtlCol="0"/>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4" name="Дата 3"/>
          <p:cNvSpPr>
            <a:spLocks noGrp="1"/>
          </p:cNvSpPr>
          <p:nvPr>
            <p:ph type="dt" sz="half" idx="10"/>
          </p:nvPr>
        </p:nvSpPr>
        <p:spPr/>
        <p:txBody>
          <a:bodyPr rtlCol="0"/>
          <a:lstStyle/>
          <a:p>
            <a:pPr rtl="0"/>
            <a:fld id="{F6B80801-B3CB-4161-9F9B-8A76E85C7028}" type="datetime1">
              <a:rPr lang="ru-RU" noProof="1" smtClean="0"/>
              <a:t>30.03.2023</a:t>
            </a:fld>
            <a:endParaRPr lang="ru-RU" noProof="1"/>
          </a:p>
        </p:txBody>
      </p:sp>
      <p:sp>
        <p:nvSpPr>
          <p:cNvPr id="5" name="Нижний колонтитул 4"/>
          <p:cNvSpPr>
            <a:spLocks noGrp="1"/>
          </p:cNvSpPr>
          <p:nvPr>
            <p:ph type="ftr" sz="quarter" idx="11"/>
          </p:nvPr>
        </p:nvSpPr>
        <p:spPr/>
        <p:txBody>
          <a:bodyPr rtlCol="0"/>
          <a:lstStyle/>
          <a:p>
            <a:pPr rtl="0"/>
            <a:endParaRPr lang="ru-RU" noProof="1"/>
          </a:p>
        </p:txBody>
      </p:sp>
      <p:sp>
        <p:nvSpPr>
          <p:cNvPr id="6" name="Номер слайда 5"/>
          <p:cNvSpPr>
            <a:spLocks noGrp="1"/>
          </p:cNvSpPr>
          <p:nvPr>
            <p:ph type="sldNum" sz="quarter" idx="12"/>
          </p:nvPr>
        </p:nvSpPr>
        <p:spPr/>
        <p:txBody>
          <a:bodyPr rtlCol="0"/>
          <a:lstStyle/>
          <a:p>
            <a:pPr rtl="0"/>
            <a:fld id="{6D22F896-40B5-4ADD-8801-0D06FADFA095}" type="slidenum">
              <a:rPr lang="ru-RU" noProof="1" dirty="0" smtClean="0"/>
              <a:t>‹#›</a:t>
            </a:fld>
            <a:endParaRPr lang="ru-RU"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Заголовок 1"/>
          <p:cNvSpPr>
            <a:spLocks noGrp="1"/>
          </p:cNvSpPr>
          <p:nvPr>
            <p:ph type="title"/>
          </p:nvPr>
        </p:nvSpPr>
        <p:spPr/>
        <p:txBody>
          <a:bodyPr rtlCol="0"/>
          <a:lstStyle/>
          <a:p>
            <a:pPr rtl="0"/>
            <a:r>
              <a:rPr lang="ru-RU" noProof="1"/>
              <a:t>Образец заголовка</a:t>
            </a:r>
          </a:p>
        </p:txBody>
      </p:sp>
      <p:sp>
        <p:nvSpPr>
          <p:cNvPr id="3" name="Объект 2"/>
          <p:cNvSpPr>
            <a:spLocks noGrp="1"/>
          </p:cNvSpPr>
          <p:nvPr>
            <p:ph idx="1" hasCustomPrompt="1"/>
          </p:nvPr>
        </p:nvSpPr>
        <p:spPr/>
        <p:txBody>
          <a:bodyPr rtlCol="0"/>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4" name="Дата 3"/>
          <p:cNvSpPr>
            <a:spLocks noGrp="1"/>
          </p:cNvSpPr>
          <p:nvPr>
            <p:ph type="dt" sz="half" idx="10"/>
          </p:nvPr>
        </p:nvSpPr>
        <p:spPr/>
        <p:txBody>
          <a:bodyPr rtlCol="0"/>
          <a:lstStyle/>
          <a:p>
            <a:pPr rtl="0"/>
            <a:fld id="{89C81E6C-0201-4619-A2EF-7C98B368F231}" type="datetime1">
              <a:rPr lang="ru-RU" noProof="1" smtClean="0"/>
              <a:t>30.03.2023</a:t>
            </a:fld>
            <a:endParaRPr lang="ru-RU" noProof="1"/>
          </a:p>
        </p:txBody>
      </p:sp>
      <p:sp>
        <p:nvSpPr>
          <p:cNvPr id="5" name="Нижний колонтитул 4"/>
          <p:cNvSpPr>
            <a:spLocks noGrp="1"/>
          </p:cNvSpPr>
          <p:nvPr>
            <p:ph type="ftr" sz="quarter" idx="11"/>
          </p:nvPr>
        </p:nvSpPr>
        <p:spPr/>
        <p:txBody>
          <a:bodyPr rtlCol="0"/>
          <a:lstStyle/>
          <a:p>
            <a:pPr rtl="0"/>
            <a:endParaRPr lang="ru-RU" noProof="1"/>
          </a:p>
        </p:txBody>
      </p:sp>
      <p:sp>
        <p:nvSpPr>
          <p:cNvPr id="6" name="Номер слайда 5"/>
          <p:cNvSpPr>
            <a:spLocks noGrp="1"/>
          </p:cNvSpPr>
          <p:nvPr>
            <p:ph type="sldNum" sz="quarter" idx="12"/>
          </p:nvPr>
        </p:nvSpPr>
        <p:spPr/>
        <p:txBody>
          <a:bodyPr rtlCol="0"/>
          <a:lstStyle/>
          <a:p>
            <a:pPr rtl="0"/>
            <a:fld id="{6D22F896-40B5-4ADD-8801-0D06FADFA095}" type="slidenum">
              <a:rPr lang="ru-RU" noProof="1" dirty="0" smtClean="0"/>
              <a:t>‹#›</a:t>
            </a:fld>
            <a:endParaRPr lang="ru-RU"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Заголовок 1"/>
          <p:cNvSpPr>
            <a:spLocks noGrp="1"/>
          </p:cNvSpPr>
          <p:nvPr>
            <p:ph type="ctrTitle"/>
          </p:nvPr>
        </p:nvSpPr>
        <p:spPr>
          <a:xfrm>
            <a:off x="854532" y="4464028"/>
            <a:ext cx="9144000" cy="1641490"/>
          </a:xfrm>
        </p:spPr>
        <p:txBody>
          <a:bodyPr wrap="none" rtlCol="0"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pPr rtl="0"/>
            <a:r>
              <a:rPr lang="ru-RU" noProof="1"/>
              <a:t>Образец заголовка</a:t>
            </a:r>
          </a:p>
        </p:txBody>
      </p:sp>
      <p:sp>
        <p:nvSpPr>
          <p:cNvPr id="8" name="Подзаголовок 2"/>
          <p:cNvSpPr>
            <a:spLocks noGrp="1"/>
          </p:cNvSpPr>
          <p:nvPr>
            <p:ph type="subTitle" idx="1"/>
          </p:nvPr>
        </p:nvSpPr>
        <p:spPr>
          <a:xfrm>
            <a:off x="854532" y="3693674"/>
            <a:ext cx="9144000" cy="754025"/>
          </a:xfrm>
        </p:spPr>
        <p:txBody>
          <a:bodyPr rtlCol="0"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1"/>
              <a:t>Образец подзаголовка</a:t>
            </a:r>
          </a:p>
        </p:txBody>
      </p:sp>
      <p:sp>
        <p:nvSpPr>
          <p:cNvPr id="4" name="Дата 3"/>
          <p:cNvSpPr>
            <a:spLocks noGrp="1"/>
          </p:cNvSpPr>
          <p:nvPr>
            <p:ph type="dt" sz="half" idx="10"/>
          </p:nvPr>
        </p:nvSpPr>
        <p:spPr/>
        <p:txBody>
          <a:bodyPr rtlCol="0"/>
          <a:lstStyle/>
          <a:p>
            <a:pPr rtl="0"/>
            <a:fld id="{CA793631-BD76-4D8D-88A6-7A4790E3A8B4}" type="datetime1">
              <a:rPr lang="ru-RU" noProof="1" smtClean="0"/>
              <a:t>30.03.2023</a:t>
            </a:fld>
            <a:endParaRPr lang="ru-RU" noProof="1"/>
          </a:p>
        </p:txBody>
      </p:sp>
      <p:sp>
        <p:nvSpPr>
          <p:cNvPr id="5" name="Нижний колонтитул 4"/>
          <p:cNvSpPr>
            <a:spLocks noGrp="1"/>
          </p:cNvSpPr>
          <p:nvPr>
            <p:ph type="ftr" sz="quarter" idx="11"/>
          </p:nvPr>
        </p:nvSpPr>
        <p:spPr/>
        <p:txBody>
          <a:bodyPr rtlCol="0"/>
          <a:lstStyle/>
          <a:p>
            <a:pPr rtl="0"/>
            <a:endParaRPr lang="ru-RU" noProof="1"/>
          </a:p>
        </p:txBody>
      </p:sp>
      <p:sp>
        <p:nvSpPr>
          <p:cNvPr id="6" name="Номер слайда 5"/>
          <p:cNvSpPr>
            <a:spLocks noGrp="1"/>
          </p:cNvSpPr>
          <p:nvPr>
            <p:ph type="sldNum" sz="quarter" idx="12"/>
          </p:nvPr>
        </p:nvSpPr>
        <p:spPr/>
        <p:txBody>
          <a:bodyPr rtlCol="0"/>
          <a:lstStyle/>
          <a:p>
            <a:pPr rtl="0"/>
            <a:fld id="{6D22F896-40B5-4ADD-8801-0D06FADFA095}" type="slidenum">
              <a:rPr lang="ru-RU" noProof="1" dirty="0" smtClean="0"/>
              <a:t>‹#›</a:t>
            </a:fld>
            <a:endParaRPr lang="ru-RU"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1"/>
              <a:t>Образец заголовка</a:t>
            </a:r>
          </a:p>
        </p:txBody>
      </p:sp>
      <p:sp>
        <p:nvSpPr>
          <p:cNvPr id="3" name="Объект 2"/>
          <p:cNvSpPr>
            <a:spLocks noGrp="1"/>
          </p:cNvSpPr>
          <p:nvPr>
            <p:ph sz="half" idx="1" hasCustomPrompt="1"/>
          </p:nvPr>
        </p:nvSpPr>
        <p:spPr>
          <a:xfrm>
            <a:off x="1120000" y="1825625"/>
            <a:ext cx="5025216" cy="4351338"/>
          </a:xfrm>
        </p:spPr>
        <p:txBody>
          <a:bodyPr rtlCol="0"/>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4" name="Объект 3"/>
          <p:cNvSpPr>
            <a:spLocks noGrp="1"/>
          </p:cNvSpPr>
          <p:nvPr>
            <p:ph sz="half" idx="2" hasCustomPrompt="1"/>
          </p:nvPr>
        </p:nvSpPr>
        <p:spPr>
          <a:xfrm>
            <a:off x="6319840" y="1825625"/>
            <a:ext cx="5033960" cy="4351338"/>
          </a:xfrm>
        </p:spPr>
        <p:txBody>
          <a:bodyPr rtlCol="0"/>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5" name="Дата 4"/>
          <p:cNvSpPr>
            <a:spLocks noGrp="1"/>
          </p:cNvSpPr>
          <p:nvPr>
            <p:ph type="dt" sz="half" idx="10"/>
          </p:nvPr>
        </p:nvSpPr>
        <p:spPr/>
        <p:txBody>
          <a:bodyPr rtlCol="0"/>
          <a:lstStyle/>
          <a:p>
            <a:pPr rtl="0"/>
            <a:fld id="{A54D80CA-41C2-4BFE-804F-3A9D72999D2A}" type="datetime1">
              <a:rPr lang="ru-RU" noProof="1" smtClean="0"/>
              <a:t>30.03.2023</a:t>
            </a:fld>
            <a:endParaRPr lang="ru-RU" noProof="1"/>
          </a:p>
        </p:txBody>
      </p:sp>
      <p:sp>
        <p:nvSpPr>
          <p:cNvPr id="6" name="Нижний колонтитул 5"/>
          <p:cNvSpPr>
            <a:spLocks noGrp="1"/>
          </p:cNvSpPr>
          <p:nvPr>
            <p:ph type="ftr" sz="quarter" idx="11"/>
          </p:nvPr>
        </p:nvSpPr>
        <p:spPr/>
        <p:txBody>
          <a:bodyPr rtlCol="0"/>
          <a:lstStyle/>
          <a:p>
            <a:pPr rtl="0"/>
            <a:endParaRPr lang="ru-RU" noProof="1"/>
          </a:p>
        </p:txBody>
      </p:sp>
      <p:sp>
        <p:nvSpPr>
          <p:cNvPr id="7" name="Номер слайда 6"/>
          <p:cNvSpPr>
            <a:spLocks noGrp="1"/>
          </p:cNvSpPr>
          <p:nvPr>
            <p:ph type="sldNum" sz="quarter" idx="12"/>
          </p:nvPr>
        </p:nvSpPr>
        <p:spPr/>
        <p:txBody>
          <a:bodyPr rtlCol="0"/>
          <a:lstStyle/>
          <a:p>
            <a:pPr rtl="0"/>
            <a:fld id="{6D22F896-40B5-4ADD-8801-0D06FADFA095}" type="slidenum">
              <a:rPr lang="ru-RU" noProof="1" dirty="0" smtClean="0"/>
              <a:t>‹#›</a:t>
            </a:fld>
            <a:endParaRPr lang="ru-RU"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rtlCol="0"/>
          <a:lstStyle/>
          <a:p>
            <a:pPr rtl="0"/>
            <a:r>
              <a:rPr lang="ru-RU" noProof="1"/>
              <a:t>Образец заголовка</a:t>
            </a:r>
          </a:p>
        </p:txBody>
      </p:sp>
      <p:sp>
        <p:nvSpPr>
          <p:cNvPr id="3" name="Текст 2"/>
          <p:cNvSpPr>
            <a:spLocks noGrp="1"/>
          </p:cNvSpPr>
          <p:nvPr>
            <p:ph type="body" idx="1" hasCustomPrompt="1"/>
          </p:nvPr>
        </p:nvSpPr>
        <p:spPr>
          <a:xfrm>
            <a:off x="1120000" y="1681163"/>
            <a:ext cx="5025216" cy="823912"/>
          </a:xfrm>
        </p:spPr>
        <p:txBody>
          <a:bodyPr rtlCol="0"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1"/>
              <a:t>Щелкните, чтобы изменить стили текста образца слайда</a:t>
            </a:r>
          </a:p>
        </p:txBody>
      </p:sp>
      <p:sp>
        <p:nvSpPr>
          <p:cNvPr id="4" name="Объект 3"/>
          <p:cNvSpPr>
            <a:spLocks noGrp="1"/>
          </p:cNvSpPr>
          <p:nvPr>
            <p:ph sz="half" idx="2" hasCustomPrompt="1"/>
          </p:nvPr>
        </p:nvSpPr>
        <p:spPr>
          <a:xfrm>
            <a:off x="1120000" y="2505075"/>
            <a:ext cx="5025216" cy="3684588"/>
          </a:xfrm>
        </p:spPr>
        <p:txBody>
          <a:bodyPr rtlCol="0"/>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5" name="Текст 4"/>
          <p:cNvSpPr>
            <a:spLocks noGrp="1"/>
          </p:cNvSpPr>
          <p:nvPr>
            <p:ph type="body" sz="quarter" idx="3" hasCustomPrompt="1"/>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rtl="0">
              <a:buNone/>
            </a:pPr>
            <a:r>
              <a:rPr lang="ru-RU" noProof="1"/>
              <a:t>Щелкните, чтобы изменить стили текста образца слайда</a:t>
            </a:r>
          </a:p>
        </p:txBody>
      </p:sp>
      <p:sp>
        <p:nvSpPr>
          <p:cNvPr id="6" name="Объект 5"/>
          <p:cNvSpPr>
            <a:spLocks noGrp="1"/>
          </p:cNvSpPr>
          <p:nvPr>
            <p:ph sz="quarter" idx="4" hasCustomPrompt="1"/>
          </p:nvPr>
        </p:nvSpPr>
        <p:spPr>
          <a:xfrm>
            <a:off x="6319840" y="2505075"/>
            <a:ext cx="5035548" cy="3684588"/>
          </a:xfrm>
        </p:spPr>
        <p:txBody>
          <a:bodyPr rtlCol="0"/>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7" name="Дата 6"/>
          <p:cNvSpPr>
            <a:spLocks noGrp="1"/>
          </p:cNvSpPr>
          <p:nvPr>
            <p:ph type="dt" sz="half" idx="10"/>
          </p:nvPr>
        </p:nvSpPr>
        <p:spPr/>
        <p:txBody>
          <a:bodyPr rtlCol="0"/>
          <a:lstStyle/>
          <a:p>
            <a:pPr rtl="0"/>
            <a:fld id="{B5BEBB72-50CB-422F-85B0-F6074F343462}" type="datetime1">
              <a:rPr lang="ru-RU" noProof="1" smtClean="0"/>
              <a:t>30.03.2023</a:t>
            </a:fld>
            <a:endParaRPr lang="ru-RU" noProof="1"/>
          </a:p>
        </p:txBody>
      </p:sp>
      <p:sp>
        <p:nvSpPr>
          <p:cNvPr id="8" name="Нижний колонтитул 7"/>
          <p:cNvSpPr>
            <a:spLocks noGrp="1"/>
          </p:cNvSpPr>
          <p:nvPr>
            <p:ph type="ftr" sz="quarter" idx="11"/>
          </p:nvPr>
        </p:nvSpPr>
        <p:spPr/>
        <p:txBody>
          <a:bodyPr rtlCol="0"/>
          <a:lstStyle/>
          <a:p>
            <a:pPr rtl="0"/>
            <a:endParaRPr lang="ru-RU" noProof="1"/>
          </a:p>
        </p:txBody>
      </p:sp>
      <p:sp>
        <p:nvSpPr>
          <p:cNvPr id="9" name="Номер слайда 8"/>
          <p:cNvSpPr>
            <a:spLocks noGrp="1"/>
          </p:cNvSpPr>
          <p:nvPr>
            <p:ph type="sldNum" sz="quarter" idx="12"/>
          </p:nvPr>
        </p:nvSpPr>
        <p:spPr/>
        <p:txBody>
          <a:bodyPr rtlCol="0"/>
          <a:lstStyle/>
          <a:p>
            <a:pPr rtl="0"/>
            <a:fld id="{6D22F896-40B5-4ADD-8801-0D06FADFA095}" type="slidenum">
              <a:rPr lang="ru-RU" noProof="1" dirty="0" smtClean="0"/>
              <a:t>‹#›</a:t>
            </a:fld>
            <a:endParaRPr lang="ru-RU"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1"/>
              <a:t>Образец заголовка</a:t>
            </a:r>
          </a:p>
        </p:txBody>
      </p:sp>
      <p:sp>
        <p:nvSpPr>
          <p:cNvPr id="3" name="Дата 2"/>
          <p:cNvSpPr>
            <a:spLocks noGrp="1"/>
          </p:cNvSpPr>
          <p:nvPr>
            <p:ph type="dt" sz="half" idx="10"/>
          </p:nvPr>
        </p:nvSpPr>
        <p:spPr/>
        <p:txBody>
          <a:bodyPr rtlCol="0"/>
          <a:lstStyle/>
          <a:p>
            <a:pPr rtl="0"/>
            <a:fld id="{6DE70688-9AC8-4F19-ACA5-D0E549EB2FDA}" type="datetime1">
              <a:rPr lang="ru-RU" noProof="1" smtClean="0"/>
              <a:t>30.03.2023</a:t>
            </a:fld>
            <a:endParaRPr lang="ru-RU" noProof="1"/>
          </a:p>
        </p:txBody>
      </p:sp>
      <p:sp>
        <p:nvSpPr>
          <p:cNvPr id="4" name="Нижний колонтитул 3"/>
          <p:cNvSpPr>
            <a:spLocks noGrp="1"/>
          </p:cNvSpPr>
          <p:nvPr>
            <p:ph type="ftr" sz="quarter" idx="11"/>
          </p:nvPr>
        </p:nvSpPr>
        <p:spPr/>
        <p:txBody>
          <a:bodyPr rtlCol="0"/>
          <a:lstStyle/>
          <a:p>
            <a:pPr rtl="0"/>
            <a:endParaRPr lang="ru-RU" noProof="1"/>
          </a:p>
        </p:txBody>
      </p:sp>
      <p:sp>
        <p:nvSpPr>
          <p:cNvPr id="5" name="Номер слайда 4"/>
          <p:cNvSpPr>
            <a:spLocks noGrp="1"/>
          </p:cNvSpPr>
          <p:nvPr>
            <p:ph type="sldNum" sz="quarter" idx="12"/>
          </p:nvPr>
        </p:nvSpPr>
        <p:spPr/>
        <p:txBody>
          <a:bodyPr rtlCol="0"/>
          <a:lstStyle/>
          <a:p>
            <a:pPr rtl="0"/>
            <a:fld id="{6D22F896-40B5-4ADD-8801-0D06FADFA095}" type="slidenum">
              <a:rPr lang="ru-RU" noProof="1" dirty="0" smtClean="0"/>
              <a:t>‹#›</a:t>
            </a:fld>
            <a:endParaRPr lang="ru-RU"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p>
            <a:pPr rtl="0"/>
            <a:fld id="{16806B3C-197C-40CB-A2E4-9E67AA60008E}" type="datetime1">
              <a:rPr lang="ru-RU" noProof="1" smtClean="0"/>
              <a:t>30.03.2023</a:t>
            </a:fld>
            <a:endParaRPr lang="ru-RU" noProof="1"/>
          </a:p>
        </p:txBody>
      </p:sp>
      <p:sp>
        <p:nvSpPr>
          <p:cNvPr id="3" name="Нижний колонтитул 2"/>
          <p:cNvSpPr>
            <a:spLocks noGrp="1"/>
          </p:cNvSpPr>
          <p:nvPr>
            <p:ph type="ftr" sz="quarter" idx="11"/>
          </p:nvPr>
        </p:nvSpPr>
        <p:spPr/>
        <p:txBody>
          <a:bodyPr rtlCol="0"/>
          <a:lstStyle/>
          <a:p>
            <a:pPr rtl="0"/>
            <a:endParaRPr lang="ru-RU" noProof="1"/>
          </a:p>
        </p:txBody>
      </p:sp>
      <p:sp>
        <p:nvSpPr>
          <p:cNvPr id="4" name="Номер слайда 3"/>
          <p:cNvSpPr>
            <a:spLocks noGrp="1"/>
          </p:cNvSpPr>
          <p:nvPr>
            <p:ph type="sldNum" sz="quarter" idx="12"/>
          </p:nvPr>
        </p:nvSpPr>
        <p:spPr/>
        <p:txBody>
          <a:bodyPr rtlCol="0"/>
          <a:lstStyle/>
          <a:p>
            <a:pPr rtl="0"/>
            <a:fld id="{6D22F896-40B5-4ADD-8801-0D06FADFA095}" type="slidenum">
              <a:rPr lang="ru-RU" noProof="1" dirty="0" smtClean="0"/>
              <a:t>‹#›</a:t>
            </a:fld>
            <a:endParaRPr lang="ru-RU"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rtlCol="0" anchor="b"/>
          <a:lstStyle>
            <a:lvl1pPr>
              <a:defRPr sz="3200"/>
            </a:lvl1pPr>
          </a:lstStyle>
          <a:p>
            <a:pPr rtl="0"/>
            <a:r>
              <a:rPr lang="ru-RU" noProof="1"/>
              <a:t>Образец заголовка</a:t>
            </a:r>
          </a:p>
        </p:txBody>
      </p:sp>
      <p:sp>
        <p:nvSpPr>
          <p:cNvPr id="3" name="Объект 2"/>
          <p:cNvSpPr>
            <a:spLocks noGrp="1"/>
          </p:cNvSpPr>
          <p:nvPr>
            <p:ph idx="1" hasCustomPrompt="1"/>
          </p:nvPr>
        </p:nvSpPr>
        <p:spPr>
          <a:xfrm>
            <a:off x="5183188" y="987425"/>
            <a:ext cx="6172200" cy="4873625"/>
          </a:xfrm>
        </p:spPr>
        <p:txBody>
          <a:bodyPr rtlCol="0"/>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4" name="Текст 3"/>
          <p:cNvSpPr>
            <a:spLocks noGrp="1"/>
          </p:cNvSpPr>
          <p:nvPr>
            <p:ph type="body" sz="half" idx="2" hasCustomPrompt="1"/>
          </p:nvPr>
        </p:nvSpPr>
        <p:spPr>
          <a:xfrm>
            <a:off x="1120000" y="2057400"/>
            <a:ext cx="3652025" cy="3811588"/>
          </a:xfrm>
        </p:spPr>
        <p:txBody>
          <a:bodyPr rtlCol="0"/>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1"/>
              <a:t>Щелкните, чтобы изменить стили текста образца слайда</a:t>
            </a:r>
          </a:p>
        </p:txBody>
      </p:sp>
      <p:sp>
        <p:nvSpPr>
          <p:cNvPr id="5" name="Дата 4"/>
          <p:cNvSpPr>
            <a:spLocks noGrp="1"/>
          </p:cNvSpPr>
          <p:nvPr>
            <p:ph type="dt" sz="half" idx="10"/>
          </p:nvPr>
        </p:nvSpPr>
        <p:spPr/>
        <p:txBody>
          <a:bodyPr rtlCol="0"/>
          <a:lstStyle/>
          <a:p>
            <a:pPr rtl="0"/>
            <a:fld id="{F0698BD3-476B-4550-9723-23EDFF3399F5}" type="datetime1">
              <a:rPr lang="ru-RU" noProof="1" smtClean="0"/>
              <a:t>30.03.2023</a:t>
            </a:fld>
            <a:endParaRPr lang="ru-RU" noProof="1"/>
          </a:p>
        </p:txBody>
      </p:sp>
      <p:sp>
        <p:nvSpPr>
          <p:cNvPr id="6" name="Нижний колонтитул 5"/>
          <p:cNvSpPr>
            <a:spLocks noGrp="1"/>
          </p:cNvSpPr>
          <p:nvPr>
            <p:ph type="ftr" sz="quarter" idx="11"/>
          </p:nvPr>
        </p:nvSpPr>
        <p:spPr/>
        <p:txBody>
          <a:bodyPr rtlCol="0"/>
          <a:lstStyle/>
          <a:p>
            <a:pPr rtl="0"/>
            <a:endParaRPr lang="ru-RU" noProof="1"/>
          </a:p>
        </p:txBody>
      </p:sp>
      <p:sp>
        <p:nvSpPr>
          <p:cNvPr id="7" name="Номер слайда 6"/>
          <p:cNvSpPr>
            <a:spLocks noGrp="1"/>
          </p:cNvSpPr>
          <p:nvPr>
            <p:ph type="sldNum" sz="quarter" idx="12"/>
          </p:nvPr>
        </p:nvSpPr>
        <p:spPr/>
        <p:txBody>
          <a:bodyPr rtlCol="0"/>
          <a:lstStyle/>
          <a:p>
            <a:pPr rtl="0"/>
            <a:fld id="{6D22F896-40B5-4ADD-8801-0D06FADFA095}" type="slidenum">
              <a:rPr lang="ru-RU" noProof="1" dirty="0" smtClean="0"/>
              <a:t>‹#›</a:t>
            </a:fld>
            <a:endParaRPr lang="ru-RU"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Изображение с заголовк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rtlCol="0" anchor="b"/>
          <a:lstStyle>
            <a:lvl1pPr>
              <a:defRPr sz="3200"/>
            </a:lvl1pPr>
          </a:lstStyle>
          <a:p>
            <a:pPr rtl="0"/>
            <a:r>
              <a:rPr lang="ru-RU" noProof="1"/>
              <a:t>Образец заголовка</a:t>
            </a:r>
          </a:p>
        </p:txBody>
      </p:sp>
      <p:sp>
        <p:nvSpPr>
          <p:cNvPr id="3" name="Рисунок 2"/>
          <p:cNvSpPr>
            <a:spLocks noGrp="1" noChangeAspect="1"/>
          </p:cNvSpPr>
          <p:nvPr>
            <p:ph type="pic" idx="1" hasCustomPrompt="1"/>
          </p:nvPr>
        </p:nvSpPr>
        <p:spPr>
          <a:xfrm>
            <a:off x="5183188" y="987425"/>
            <a:ext cx="617220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1"/>
              <a:t>Щелкните значок, чтобы добавить фото</a:t>
            </a:r>
          </a:p>
        </p:txBody>
      </p:sp>
      <p:sp>
        <p:nvSpPr>
          <p:cNvPr id="4" name="Текст 3"/>
          <p:cNvSpPr>
            <a:spLocks noGrp="1"/>
          </p:cNvSpPr>
          <p:nvPr>
            <p:ph type="body" sz="half" idx="2" hasCustomPrompt="1"/>
          </p:nvPr>
        </p:nvSpPr>
        <p:spPr>
          <a:xfrm>
            <a:off x="1120000" y="2057400"/>
            <a:ext cx="3652025" cy="3811588"/>
          </a:xfrm>
        </p:spPr>
        <p:txBody>
          <a:bodyPr rtlCol="0"/>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1"/>
              <a:t>Щелкните, чтобы изменить стили текста образца слайда</a:t>
            </a:r>
          </a:p>
        </p:txBody>
      </p:sp>
      <p:sp>
        <p:nvSpPr>
          <p:cNvPr id="5" name="Дата 4"/>
          <p:cNvSpPr>
            <a:spLocks noGrp="1"/>
          </p:cNvSpPr>
          <p:nvPr>
            <p:ph type="dt" sz="half" idx="10"/>
          </p:nvPr>
        </p:nvSpPr>
        <p:spPr/>
        <p:txBody>
          <a:bodyPr rtlCol="0"/>
          <a:lstStyle/>
          <a:p>
            <a:pPr rtl="0"/>
            <a:fld id="{96F1A716-8CEB-4D00-8BD4-C6F90011AFC9}" type="datetime1">
              <a:rPr lang="ru-RU" noProof="1" smtClean="0"/>
              <a:t>30.03.2023</a:t>
            </a:fld>
            <a:endParaRPr lang="ru-RU" noProof="1"/>
          </a:p>
        </p:txBody>
      </p:sp>
      <p:sp>
        <p:nvSpPr>
          <p:cNvPr id="6" name="Нижний колонтитул 5"/>
          <p:cNvSpPr>
            <a:spLocks noGrp="1"/>
          </p:cNvSpPr>
          <p:nvPr>
            <p:ph type="ftr" sz="quarter" idx="11"/>
          </p:nvPr>
        </p:nvSpPr>
        <p:spPr/>
        <p:txBody>
          <a:bodyPr rtlCol="0"/>
          <a:lstStyle/>
          <a:p>
            <a:pPr rtl="0"/>
            <a:endParaRPr lang="ru-RU" noProof="1"/>
          </a:p>
        </p:txBody>
      </p:sp>
      <p:sp>
        <p:nvSpPr>
          <p:cNvPr id="7" name="Номер слайда 6"/>
          <p:cNvSpPr>
            <a:spLocks noGrp="1"/>
          </p:cNvSpPr>
          <p:nvPr>
            <p:ph type="sldNum" sz="quarter" idx="12"/>
          </p:nvPr>
        </p:nvSpPr>
        <p:spPr/>
        <p:txBody>
          <a:bodyPr rtlCol="0"/>
          <a:lstStyle/>
          <a:p>
            <a:pPr rtl="0"/>
            <a:fld id="{6D22F896-40B5-4ADD-8801-0D06FADFA095}" type="slidenum">
              <a:rPr lang="ru-RU" noProof="1" dirty="0" smtClean="0"/>
              <a:t>‹#›</a:t>
            </a:fld>
            <a:endParaRPr lang="ru-RU" noProof="1"/>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RU" noProof="1"/>
              <a:t>Стиль образца заголовка</a:t>
            </a:r>
          </a:p>
        </p:txBody>
      </p:sp>
      <p:sp>
        <p:nvSpPr>
          <p:cNvPr id="3" name="Текст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rtl="0"/>
            <a:fld id="{0D73FAFC-BB07-43C7-9D2F-9A2A372AEB82}" type="datetime1">
              <a:rPr lang="ru-RU" noProof="1" smtClean="0"/>
              <a:t>30.03.2023</a:t>
            </a:fld>
            <a:endParaRPr lang="ru-RU" noProof="1"/>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rtl="0"/>
            <a:endParaRPr lang="ru-RU" noProof="1"/>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rtl="0"/>
            <a:fld id="{6D22F896-40B5-4ADD-8801-0D06FADFA095}" type="slidenum">
              <a:rPr lang="ru-RU" noProof="1" dirty="0" smtClean="0"/>
              <a:pPr/>
              <a:t>‹#›</a:t>
            </a:fld>
            <a:endParaRPr lang="ru-RU" noProof="1"/>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Рисунок 4" descr="крупный план изображения волн">
            <a:extLst>
              <a:ext uri="{FF2B5EF4-FFF2-40B4-BE49-F238E27FC236}">
                <a16:creationId xmlns:a16="http://schemas.microsoft.com/office/drawing/2014/main" id="{9648A932-5E17-4859-9FE3-70EB96EA5C70}"/>
              </a:ext>
            </a:extLst>
          </p:cNvPr>
          <p:cNvPicPr>
            <a:picLocks noChangeAspect="1"/>
          </p:cNvPicPr>
          <p:nvPr/>
        </p:nvPicPr>
        <p:blipFill rotWithShape="1">
          <a:blip r:embed="rId4">
            <a:alphaModFix amt="41000"/>
          </a:blip>
          <a:srcRect l="9091" t="3462" b="19929"/>
          <a:stretch/>
        </p:blipFill>
        <p:spPr>
          <a:xfrm>
            <a:off x="0" y="0"/>
            <a:ext cx="12191980" cy="6858000"/>
          </a:xfrm>
          <a:prstGeom prst="rect">
            <a:avLst/>
          </a:prstGeom>
        </p:spPr>
      </p:pic>
      <p:sp>
        <p:nvSpPr>
          <p:cNvPr id="3" name="Подзаголовок 2">
            <a:extLst>
              <a:ext uri="{FF2B5EF4-FFF2-40B4-BE49-F238E27FC236}">
                <a16:creationId xmlns:a16="http://schemas.microsoft.com/office/drawing/2014/main" id="{516A0C15-5BB2-41A2-BD46-E18F635D59B0}"/>
              </a:ext>
            </a:extLst>
          </p:cNvPr>
          <p:cNvSpPr>
            <a:spLocks noGrp="1"/>
          </p:cNvSpPr>
          <p:nvPr>
            <p:ph type="subTitle" idx="1"/>
          </p:nvPr>
        </p:nvSpPr>
        <p:spPr>
          <a:xfrm>
            <a:off x="931492" y="2169668"/>
            <a:ext cx="10728378" cy="754025"/>
          </a:xfrm>
        </p:spPr>
        <p:txBody>
          <a:bodyPr rtlCol="0">
            <a:normAutofit/>
          </a:bodyPr>
          <a:lstStyle/>
          <a:p>
            <a:pPr algn="ctr" rtl="0"/>
            <a:r>
              <a:rPr lang="ru-RU" sz="2800" noProof="1"/>
              <a:t>Секция «Наставничество: новые идеи и возможности»</a:t>
            </a:r>
          </a:p>
        </p:txBody>
      </p:sp>
      <p:sp>
        <p:nvSpPr>
          <p:cNvPr id="2" name="Заголовок 1">
            <a:extLst>
              <a:ext uri="{FF2B5EF4-FFF2-40B4-BE49-F238E27FC236}">
                <a16:creationId xmlns:a16="http://schemas.microsoft.com/office/drawing/2014/main" id="{AF6636B6-A233-459A-95E5-DFBD46F360BC}"/>
              </a:ext>
            </a:extLst>
          </p:cNvPr>
          <p:cNvSpPr>
            <a:spLocks noGrp="1"/>
          </p:cNvSpPr>
          <p:nvPr>
            <p:ph type="ctrTitle"/>
          </p:nvPr>
        </p:nvSpPr>
        <p:spPr>
          <a:xfrm>
            <a:off x="347529" y="174448"/>
            <a:ext cx="11679252" cy="2243938"/>
          </a:xfrm>
        </p:spPr>
        <p:txBody>
          <a:bodyPr rtlCol="0">
            <a:normAutofit/>
          </a:bodyPr>
          <a:lstStyle/>
          <a:p>
            <a:pPr algn="ctr"/>
            <a:r>
              <a:rPr lang="ru-RU" sz="3600" noProof="1"/>
              <a:t>ПМОФ </a:t>
            </a:r>
            <a:br>
              <a:rPr lang="ru-RU" sz="3600" noProof="1"/>
            </a:br>
            <a:r>
              <a:rPr lang="ru-RU" sz="3600" noProof="1"/>
              <a:t>Городская  научно-практическая  конференция </a:t>
            </a:r>
            <a:br>
              <a:rPr lang="ru-RU" sz="3600" noProof="1"/>
            </a:br>
            <a:r>
              <a:rPr lang="ru-RU" sz="3600" noProof="1"/>
              <a:t>«Педагогическое  наследие  К.Д. Ушинского </a:t>
            </a:r>
            <a:br>
              <a:rPr lang="ru-RU" sz="3600" noProof="1"/>
            </a:br>
            <a:r>
              <a:rPr lang="ru-RU" sz="3600" noProof="1"/>
              <a:t>и  актуальные  вызовы  современности»</a:t>
            </a:r>
          </a:p>
        </p:txBody>
      </p:sp>
      <p:sp>
        <p:nvSpPr>
          <p:cNvPr id="4" name="TextBox 3">
            <a:extLst>
              <a:ext uri="{FF2B5EF4-FFF2-40B4-BE49-F238E27FC236}">
                <a16:creationId xmlns:a16="http://schemas.microsoft.com/office/drawing/2014/main" id="{7497F11C-3429-6130-42E8-3E4C1579CE61}"/>
              </a:ext>
            </a:extLst>
          </p:cNvPr>
          <p:cNvSpPr txBox="1"/>
          <p:nvPr/>
        </p:nvSpPr>
        <p:spPr>
          <a:xfrm>
            <a:off x="931492" y="3180282"/>
            <a:ext cx="10511327" cy="954107"/>
          </a:xfrm>
          <a:prstGeom prst="rect">
            <a:avLst/>
          </a:prstGeom>
          <a:noFill/>
        </p:spPr>
        <p:txBody>
          <a:bodyPr wrap="square" rtlCol="0">
            <a:spAutoFit/>
          </a:bodyPr>
          <a:lstStyle/>
          <a:p>
            <a:pPr algn="ctr"/>
            <a:r>
              <a:rPr lang="ru-RU" sz="2800" dirty="0"/>
              <a:t>«Роль наставника в формировании профессиональных компетенций молодого педагога»</a:t>
            </a:r>
          </a:p>
        </p:txBody>
      </p:sp>
      <p:sp>
        <p:nvSpPr>
          <p:cNvPr id="6" name="TextBox 5">
            <a:extLst>
              <a:ext uri="{FF2B5EF4-FFF2-40B4-BE49-F238E27FC236}">
                <a16:creationId xmlns:a16="http://schemas.microsoft.com/office/drawing/2014/main" id="{C5054A3B-15F6-AF00-E09D-FE9A956E7699}"/>
              </a:ext>
            </a:extLst>
          </p:cNvPr>
          <p:cNvSpPr txBox="1"/>
          <p:nvPr/>
        </p:nvSpPr>
        <p:spPr>
          <a:xfrm>
            <a:off x="656592" y="4226415"/>
            <a:ext cx="10878796" cy="1384995"/>
          </a:xfrm>
          <a:prstGeom prst="rect">
            <a:avLst/>
          </a:prstGeom>
          <a:noFill/>
        </p:spPr>
        <p:txBody>
          <a:bodyPr wrap="square" rtlCol="0">
            <a:spAutoFit/>
          </a:bodyPr>
          <a:lstStyle/>
          <a:p>
            <a:pPr algn="ctr"/>
            <a:r>
              <a:rPr lang="ru-RU" sz="2800" dirty="0"/>
              <a:t>Гнетова Елена Петровна, заместитель директора ГБОУ школа №320 Приморского района Санкт-Петербурга, учитель русского языка и литературы</a:t>
            </a:r>
          </a:p>
        </p:txBody>
      </p:sp>
      <p:sp>
        <p:nvSpPr>
          <p:cNvPr id="7" name="TextBox 6">
            <a:extLst>
              <a:ext uri="{FF2B5EF4-FFF2-40B4-BE49-F238E27FC236}">
                <a16:creationId xmlns:a16="http://schemas.microsoft.com/office/drawing/2014/main" id="{B39ADAFC-9801-2515-3478-6EEF68376BA4}"/>
              </a:ext>
            </a:extLst>
          </p:cNvPr>
          <p:cNvSpPr txBox="1"/>
          <p:nvPr/>
        </p:nvSpPr>
        <p:spPr>
          <a:xfrm>
            <a:off x="5237137" y="6173463"/>
            <a:ext cx="1717705" cy="369332"/>
          </a:xfrm>
          <a:prstGeom prst="rect">
            <a:avLst/>
          </a:prstGeom>
          <a:noFill/>
        </p:spPr>
        <p:txBody>
          <a:bodyPr wrap="square" rtlCol="0">
            <a:spAutoFit/>
          </a:bodyPr>
          <a:lstStyle/>
          <a:p>
            <a:pPr algn="ctr"/>
            <a:r>
              <a:rPr lang="ru-RU" b="1" dirty="0"/>
              <a:t>30.03.2023</a:t>
            </a:r>
          </a:p>
        </p:txBody>
      </p:sp>
    </p:spTree>
    <p:extLst>
      <p:ext uri="{BB962C8B-B14F-4D97-AF65-F5344CB8AC3E}">
        <p14:creationId xmlns:p14="http://schemas.microsoft.com/office/powerpoint/2010/main" val="35497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2761FF2-D88E-B032-E891-8373C3C56A43}"/>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391EF43F-BF6C-B62F-EEAA-98540A823487}"/>
              </a:ext>
            </a:extLst>
          </p:cNvPr>
          <p:cNvSpPr txBox="1"/>
          <p:nvPr/>
        </p:nvSpPr>
        <p:spPr>
          <a:xfrm>
            <a:off x="1988191" y="1057013"/>
            <a:ext cx="10016454" cy="1754326"/>
          </a:xfrm>
          <a:prstGeom prst="rect">
            <a:avLst/>
          </a:prstGeom>
          <a:noFill/>
        </p:spPr>
        <p:txBody>
          <a:bodyPr wrap="square" rtlCol="0">
            <a:spAutoFit/>
          </a:bodyPr>
          <a:lstStyle/>
          <a:p>
            <a:pPr algn="just"/>
            <a:r>
              <a:rPr lang="ru-RU" sz="1200" b="1" dirty="0"/>
              <a:t>ВЛАДИМИР ПЕТРОВИЧ ПОТЕМКИН (1874-1946) - ВЫДАЮЩИЙСЯ МИНИСТР ПРОСВЕЩЕНИЯ, КОТОРЫЙ ТАКЖЕ ЗАНИМАЛСЯ ВОПРОСАМИ РАЗВИТИЯ КУЛЬТУРЫ В ОЧЕНЬ СЛОЖНЫЙ ПЕРИОД ИСТОРИИ СТРАНЫ (1940-1946). ИМЕННО ПРИ НЕМ БЫЛА ВОССТАНОВЛЕНА СВЯЗЬ ВРЕМЕН В ОТЕЧЕСТВЕННОМ ОБРАЗОВАНИИ, ТАК КАК БЫЛИ ВОЗВРАЩЕНЫ КЛЮЧЕВЫЕ ЭЛЕМЕНТЫ ДОРЕВОЛЮЦИОННОЙ ГИМНАЗИИ - ОТ РАЗДЕЛЬНОГО ОБУЧЕНИЯ МАЛЬЧИКОВ И ДЕВОЧЕК, ПЯТИБАЛЛЬНОЙ СИСТЕМЫ ОЦЕНОК,УЧЕНИЧЕСКИХ БИЛЕТОВ, АТТЕСТАТОВ ЗРЕЛОСТИ До ИНТЕРЕСА К РОССИЙСКОЙ ИСТОРИИ И КУЛЬТУРЕ, ЗОЛОТЫХ И СЕРЕБРЯНЫХ МЕДАЛЕЙ, ЭКЗАМЕНОВ И УНИФОРМЫ С БЕЛЫМИ ВОРОТНИЧКАМИ. НА ЗАРЕ СОВЕТСКОЙ ВЛАСТИ В.П. ПОТЕМКИН, ИМЕВШИЙ ЗА ПЛЕЧАМИ ЗНАЧИТЕЛЬНЫЙ ДОРЕВОЛЮЦИОННЫЙ СТАЖ ПЕДАГОГИЧЕСКОЙ ДЕЯТЕЛЬНОСТИ, ОПЫТ РАБОТЫ СО СТУДЕНТАМИ ПЕДАГОГИЧЕСКИХ ИНСТИТУТОВ, СТАНОВИТСЯ ОДНИМ ИЗ РАЗРАБОТЧИКОВ ПРОГРАММЫ ЕДИНОЙ ТРУДОВОЙ СОВЕТСКОЙ ШКОЛЫ.</a:t>
            </a:r>
          </a:p>
          <a:p>
            <a:endParaRPr lang="ru-RU" sz="1200" b="1" dirty="0"/>
          </a:p>
        </p:txBody>
      </p:sp>
      <p:sp>
        <p:nvSpPr>
          <p:cNvPr id="4" name="TextBox 3">
            <a:extLst>
              <a:ext uri="{FF2B5EF4-FFF2-40B4-BE49-F238E27FC236}">
                <a16:creationId xmlns:a16="http://schemas.microsoft.com/office/drawing/2014/main" id="{75DA2AD7-6A79-A530-CD15-8F91A5571100}"/>
              </a:ext>
            </a:extLst>
          </p:cNvPr>
          <p:cNvSpPr txBox="1"/>
          <p:nvPr/>
        </p:nvSpPr>
        <p:spPr>
          <a:xfrm>
            <a:off x="1644241" y="194039"/>
            <a:ext cx="9664117" cy="523220"/>
          </a:xfrm>
          <a:prstGeom prst="rect">
            <a:avLst/>
          </a:prstGeom>
          <a:noFill/>
        </p:spPr>
        <p:txBody>
          <a:bodyPr wrap="square" rtlCol="0">
            <a:spAutoFit/>
          </a:bodyPr>
          <a:lstStyle/>
          <a:p>
            <a:r>
              <a:rPr lang="ru-RU" sz="2800" b="1" dirty="0">
                <a:solidFill>
                  <a:schemeClr val="accent6"/>
                </a:solidFill>
                <a:effectLst>
                  <a:outerShdw blurRad="38100" dist="38100" dir="2700000" algn="tl">
                    <a:srgbClr val="000000">
                      <a:alpha val="43137"/>
                    </a:srgbClr>
                  </a:outerShdw>
                </a:effectLst>
              </a:rPr>
              <a:t>В.П. ПОТЕМКИН – МИНИСТР, МЕТОДИСТ, НАСТАВНИК</a:t>
            </a:r>
          </a:p>
        </p:txBody>
      </p:sp>
      <p:sp>
        <p:nvSpPr>
          <p:cNvPr id="5" name="TextBox 4">
            <a:extLst>
              <a:ext uri="{FF2B5EF4-FFF2-40B4-BE49-F238E27FC236}">
                <a16:creationId xmlns:a16="http://schemas.microsoft.com/office/drawing/2014/main" id="{AB2CD769-7C05-887F-0399-8BED28E905FF}"/>
              </a:ext>
            </a:extLst>
          </p:cNvPr>
          <p:cNvSpPr txBox="1"/>
          <p:nvPr/>
        </p:nvSpPr>
        <p:spPr>
          <a:xfrm>
            <a:off x="262856" y="2953952"/>
            <a:ext cx="11817289" cy="3231654"/>
          </a:xfrm>
          <a:prstGeom prst="rect">
            <a:avLst/>
          </a:prstGeom>
          <a:noFill/>
        </p:spPr>
        <p:txBody>
          <a:bodyPr wrap="square" rtlCol="0">
            <a:spAutoFit/>
          </a:bodyPr>
          <a:lstStyle/>
          <a:p>
            <a:pPr algn="just"/>
            <a:r>
              <a:rPr lang="ru-RU" sz="1200" b="1" dirty="0"/>
              <a:t>ПРИ ПОТЕМКИНЕ В ГОДЫ ВОЙНЫ БЫЛ ПРИНЯТ НОВЫЙ УСТАВ ШКОЛЫ, В КОТОРОМ ГОВОРИЛОСЬ  О «КРЕПЛЕНИИ ЕДИНОНАЧАЛИЯ ДИРЕКТОРА И ПОДНЯТИИ АВТОРИТЕТА УЧИТЕЛЯ; ОЖИВЛЕНИИ ДЕЯТЕЛЬНОСТИ ПЕДАГОГИЧЕСКИХ СОВЕТОВ И РОДИТЕЛЬСКИХ КОМИТЕТОВ;УПОРЯДОЧЕНИИ РАБОТЫ УЧЕНИЧЕСКИХ ОРГАНИЗАЦИЙ; УКРЕПЛЕНИИ ДИСЦИПЛИНЫ УЧАЩИХСЯ; ПОВЫШЕНИИ И УТОЧНЕНИИ ИХ ОТВЕТСТВЕННОСТИ ЗА СВОЕ ПОВЕДЕНИЕ». МИНИСТР ЗАБОТИЛСЯ ОБ УЛУЧШЕНИИ МАТЕРИАЛЬНО-БЫТОВОГО ПОЛОЖЕНИЯ УЧИТЕЛЕЙ, СНАБЖЕНИИ ИХ ХЛЕБОМ, ПРОДУКТАМИ ПИТАНИЯ, ОДЕЖДОЙ И ОБУВЬЮ, КЕРОСИНОМ, ПРЕДМЕТАМИ ШИРПОТРЕБА, А ТАКЖЕ О СВОЕВРЕМЕННОЙ ВЫДАЧЕ УДВОЕННОЙ ИМ В 1943 ГОДУ ЗАРАБОТНОЙ ПЛАТЫ И ДЕНЕЖНЫХ ПРЕМИЙ ЗА ЛУЧШИЕ НАУЧНЫЕ РАБОТЫ ПО ПЕДАГОГИКЕ (1944). ОН ВЕЛ СРЕДИ ПЕДАГОГОВ БОЛЬШУЮ РАЗЪЯСНИТЕЛЬНУЮ РАБОТУ О НЕОБХОДИМОСТИ НОВОВВЕДЕНИЙ.</a:t>
            </a:r>
          </a:p>
          <a:p>
            <a:endParaRPr lang="ru-RU" sz="1200" b="1" dirty="0"/>
          </a:p>
          <a:p>
            <a:pPr algn="just"/>
            <a:r>
              <a:rPr lang="ru-RU" sz="1200" b="1" dirty="0"/>
              <a:t>6 ОКТЯБРЯ СНК УТВЕРДИЛ ПРОЕКТ ОРГАНИЗАЦИИ АКАДЕМИИ ПЕДАГОГИЧЕСКИК НАУК СССР С ПЕРСПЕКТИВНОЙ ЗАДАЧЕЙ СДЕЛАТЬ СОВЕТСКОЕ ОБРАЗОВАНИЕ ЛУЧШИМ В МИРЕ. А ЧЕРЕЗ ПОЛГОДА СОВНАРКОМ УЧРЕДИЛ ЗНАК ОТЛИЧИЯ ДЛЯ ЛУЧШИХ ПЕДАГОГОВ «ОТЛИЧНИК НАРОДНОГО ПРОСВЕЩЕНИЯ». ПОТЕМКИН ЛИЧНО УТВЕРЖДАЛ НОВЫЕ УЧЕБНИКИ, НАПИСАННЫЕ С ПОЗИЦИИ ПАТРИОТИЧЕСКОГО ВОСПИТАНИЯ.  В ГОДЫ ВОЙНЫ ПОД РУКОВОДСТВОМ ПОТЕМКИНА ОТКРЫВАЛИСЬ НОВЫЕ МУЗЕИ И МЕМОРИАЛЫ,ОПИСЫВАЛИСЬ УТРАЧЕННЫЕ ПАМЯТНИКИ ИСТОРИИ И КУЛЬТУРЫ.</a:t>
            </a:r>
          </a:p>
          <a:p>
            <a:endParaRPr lang="ru-RU" sz="1200" b="1" dirty="0"/>
          </a:p>
          <a:p>
            <a:pPr algn="just"/>
            <a:r>
              <a:rPr lang="ru-RU" sz="1200" b="1" dirty="0"/>
              <a:t>МИНИСТР СТАРАЛСЯ СОБСТВЕННОРУЧНО ПОБЫВАТЬ НА ВЫПУСКНЫХ ЭКЗАМЕНАХ В САМЫХ ОБЫЧНЫХ БЛИЖНИХ И ДАЛЬНИХ ШКОЛАХ, В ТОМ ЧИСЛЕ СЕЛЬСКИХ, ПОДРОБНО РАЗБИРАЛ С УЧИТЕЛЯМИ НАИБОЛЕЕ ТИПИЧНЫЕ ОШИБКИ ВЫПУСКНИКОВ, ДАВАЛ ЦЕННЫЕ МЕТОДИЧЕСКИЕ УКАЗАНИЯ О ПРЕПОДАВАНИИ РАЗЛИЧНЫХ ШКОЛЬНЫХ ПРЕДМЕТОВ В УСЛОВИЯК РАЗДЕЛЬНОГО ОБУЧЕНИЯ МАЛЬЧИКОВ И ДЕВОЧЕК С УЧЕТОМ ГЕНДЕРНОГО ФАКТОРА. ОН ПОСТОЯННО ВЫСТУПАЛ ПЕРЕД ПЕДАГОГАМИ НА КУРСАК ПОВЫШЕНИЯ КВАЛИФИКАЦИИ УЧИТЕЛЕЙ, ЧИТАЛ ЛЕКЦИИ, СОЗДАЛ НЕСКОЛЬКО МЕТОДИЧЕСКИХ ПОСОБИЙ ДЛЯ УЧИТЕЛЕЙ ПО ПРЕПОДАВАНИЮ ИСТОРИИ.</a:t>
            </a:r>
          </a:p>
        </p:txBody>
      </p:sp>
      <p:pic>
        <p:nvPicPr>
          <p:cNvPr id="7" name="Рисунок 6">
            <a:extLst>
              <a:ext uri="{FF2B5EF4-FFF2-40B4-BE49-F238E27FC236}">
                <a16:creationId xmlns:a16="http://schemas.microsoft.com/office/drawing/2014/main" id="{9C68FF89-36B1-3883-997B-E3B086B237DE}"/>
              </a:ext>
            </a:extLst>
          </p:cNvPr>
          <p:cNvPicPr>
            <a:picLocks noChangeAspect="1"/>
          </p:cNvPicPr>
          <p:nvPr/>
        </p:nvPicPr>
        <p:blipFill>
          <a:blip r:embed="rId3"/>
          <a:stretch>
            <a:fillRect/>
          </a:stretch>
        </p:blipFill>
        <p:spPr>
          <a:xfrm>
            <a:off x="186393" y="859872"/>
            <a:ext cx="1801798" cy="1760034"/>
          </a:xfrm>
          <a:prstGeom prst="ellipse">
            <a:avLst/>
          </a:prstGeom>
        </p:spPr>
      </p:pic>
    </p:spTree>
    <p:extLst>
      <p:ext uri="{BB962C8B-B14F-4D97-AF65-F5344CB8AC3E}">
        <p14:creationId xmlns:p14="http://schemas.microsoft.com/office/powerpoint/2010/main" val="851801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E3F26C0-C74D-338C-37A5-9593F7B440CB}"/>
              </a:ext>
            </a:extLst>
          </p:cNvPr>
          <p:cNvPicPr>
            <a:picLocks noChangeAspect="1"/>
          </p:cNvPicPr>
          <p:nvPr/>
        </p:nvPicPr>
        <p:blipFill>
          <a:blip r:embed="rId2"/>
          <a:stretch>
            <a:fillRect/>
          </a:stretch>
        </p:blipFill>
        <p:spPr>
          <a:xfrm>
            <a:off x="0" y="1"/>
            <a:ext cx="12192000" cy="6857999"/>
          </a:xfrm>
          <a:prstGeom prst="rect">
            <a:avLst/>
          </a:prstGeom>
        </p:spPr>
      </p:pic>
      <p:sp>
        <p:nvSpPr>
          <p:cNvPr id="3" name="TextBox 2">
            <a:extLst>
              <a:ext uri="{FF2B5EF4-FFF2-40B4-BE49-F238E27FC236}">
                <a16:creationId xmlns:a16="http://schemas.microsoft.com/office/drawing/2014/main" id="{26CDEE5C-706A-9884-7559-6EBD642CDE60}"/>
              </a:ext>
            </a:extLst>
          </p:cNvPr>
          <p:cNvSpPr txBox="1"/>
          <p:nvPr/>
        </p:nvSpPr>
        <p:spPr>
          <a:xfrm>
            <a:off x="1979803" y="1173601"/>
            <a:ext cx="8758106" cy="5078313"/>
          </a:xfrm>
          <a:prstGeom prst="rect">
            <a:avLst/>
          </a:prstGeom>
          <a:noFill/>
        </p:spPr>
        <p:txBody>
          <a:bodyPr wrap="square" rtlCol="0">
            <a:spAutoFit/>
          </a:bodyPr>
          <a:lstStyle/>
          <a:p>
            <a:pPr algn="just"/>
            <a:r>
              <a:rPr lang="ru-RU" sz="1200" b="1" dirty="0"/>
              <a:t>      В СССР ОДНОЙ ИЗ НАИБОЛЕЕ РАЗВИТЫХ ФОРМ НАСТАВНИЧЕСТВА БЫЛО НАСТАВНИЧЕСТВО РАБОЧЕЙ МОЛОДЕЖИ. ОНО БЫЛО ВЫЗВАНО ПОТРЕБНОСТЯМИ ИНДУСТРИАЛИЗАЦИИ. ЧАЩЕ ВСЕГО ЭТО БЫЛО КОЛЛЕКТИВНОЕ БРИГАДНОЕ НАСТАВНИЧЕСТВО, УЧАСТНИКИ КОТОРОГО БРАЛИ ШЕФСТВО НАД УЧАЩИМИСЯ ФАБРИЧНО-ЗАВОДСКИК УЧИЛИЩ, А ТАКЖЕ МОЛОДЫМИ РАБОЧИМИ, ПРИБЫВШИМИ ИЗ ДЕРЕВЕНЬ. В 1930-Е ГОДЫ ШЕФСТВО ПРИНИМАЕТ МАССОВЫЙ ХАРАКТЕР С ЭТОЙ   ЦЕЛЬЮ ИЗДАЮТСЯ МЕТОДИКИ ПРОВЕДЕНИЯ ТЕХНИЧЕСКОГО ОБУЧЕНИЯ.</a:t>
            </a:r>
          </a:p>
          <a:p>
            <a:pPr algn="just"/>
            <a:r>
              <a:rPr lang="ru-RU" sz="1200" b="1" dirty="0"/>
              <a:t>      ВО ВРЕМЯ ВЕЛИКОЙ ОТЕЧЕСТВЕННОЙ ВОЙНЫ КВАЛИФИЦИРОВАННЫХ РАБОЧИХ НА ПРЕДПРИЯТИЯХ ОСТАВАЛОСЬ МАЛО, К РАБОТЕ НА ПРОИЗВОДСТВЕ ПРИВЛЕКАЛИСЬ ПОДРОСТКИ И ЖЕНЩИНЫ. ПОЭТОМУ ОПЫТНЫМ РАБОЧИМ, КОТОРЫЕ НЕ БЫЛИ ОТПРАВЛЕНЫ НА ФРОНТ, ПРЕДСТОЯЛО В КОРОТКИЕ СРОКИ ОБУЧИТЬ БОЛЬШОЕ КОЛИЧЕСТВО НОВЫХ РАБОЧИХ - ИЗ ВЫПУСКНИКОВ ШКОЛ ФЗУ И УЧИЛИЩ, ЛЮДЕЙ, НЕ СВЯЗАННЫХ С ПРОИЗВОДСТВОМ.</a:t>
            </a:r>
          </a:p>
          <a:p>
            <a:pPr algn="just"/>
            <a:r>
              <a:rPr lang="ru-RU" sz="1200" b="1" dirty="0"/>
              <a:t>      В 1950-1960-Е ГОДЫ ПОЯВЛЯЕТСЯ СОБСТВЕННО НАСТАВНИЧЕСТВО НА ПРОИЗВОДСТВЕ, НАЧИНАЕТСЯ ЕГО ИЗУЧЕНИЕ И РАЗВИТИЕ, ОНО СИСТЕМАТИЗИРУЕТСЯ КАК СОЦИАЛЬНО-ПРОФЕССИОНАЛЬНОЕ ЯВЛЕНИЕ.</a:t>
            </a:r>
          </a:p>
          <a:p>
            <a:pPr algn="just"/>
            <a:r>
              <a:rPr lang="ru-RU" sz="1200" b="1" dirty="0"/>
              <a:t>      В 1970-1980-Е ГОДЫ НАСТАВНИЧЕСТВО СТАНОВИТСЯ МАССОВЫМ ЯВЛЕНИЕМ. НА ПРОИЗВОДСТВО ПРИХОДЯТ РАБОЧИЕ СО СРЕДНИМ, СРЕДНИМ СПЕЦИАЛЬНЫМ И ТЕХНИЧЕСКИМ ОБРАЗОВАНИЕМ, В ТО ВРЕМЯ КАК СТАРЫЕ МАСТЕРА ИМЕЛИ ГОРАЗДО БОЛЕЕ СКРОМНОЕ ОБРАЗОВАНИЕ. ОСТРО ВСТАЛА ПРОБЛЕМА ПОДГОТОВКИ САМИХ МАСТЕРОВ-НАСТАВНИКОВ. ПРОБЛЕМАМИ НАСТАВНИЧЕСТВА, ПСИХОЛОГО-ПЕДАГОГИЧЕСКИХ ТРЕБОВАНИЙ К НАСТАВНИКУ, А ТАКЖЕ ЕГО ПОДГОТОВКОЙ ЗАНИМАЛИСЬ ВЕДУЩИЕ ПЕДАГОГИЧЕСКИЕ ВУЗЫ СТРАНЫ, ПРОФСОЮЗЫ, ПАРТИЙНЫЕ И КОМСОМОЛЬСКИЕ ОРГАНИЗАЦИИ.</a:t>
            </a:r>
          </a:p>
          <a:p>
            <a:pPr algn="just"/>
            <a:r>
              <a:rPr lang="ru-RU" sz="1200" b="1" dirty="0"/>
              <a:t>      НАСТАВНИЧЕСТВО В ТЕ ГОДЫ ОПРЕДЕЛЯЛОСЬ КАК «СИСТЕМА СОЦИАЛЬНО-ПЕДАГОГИЧЕСКИХ ВОЗДЕЙСТВИЙ ПЕРЕДОВЫХ РАБОЧИХ СОЦИАЛИСТИЧЕСКИХ ПРЕДПРИЯТИЙ НА СОЗНАНИЕ, ЧУВСТВО И ВОЛЮ МОЛОДЫХ РАБОЧИХ С ЦЕЛЬЮ ФОРМИРОВАНИЯ У НИХ КОММУНИСТИЧЕСКОГО МИРОВОЗЗРЕНИЯ, УСТОЙЧИВОГО ИНТЕРЕСА И СТРЕМЛЕНИЯ К ОВЛАДЕНИЮ ПРОФЕССИЕЙ, ВЫРАБОТКИ КЛАССОВОГО САМОСОЗНАНИЯ И ЧУВСТВА МОРАЛЬНОГО УДОВЛЕТВОРЕНИЯ ОТ УЧАСТИЯ В ПРОИЗВОДСТВЕННОМ ТРУДЕ И КОЛЛЕКТИВА ПРЕДПРИЯТИЯ, ВОСПИТАНИЯ АКТИВНОЙ ЖИЗНЕННОЙ ПОЗИЦИИ».</a:t>
            </a:r>
          </a:p>
          <a:p>
            <a:pPr algn="just"/>
            <a:r>
              <a:rPr lang="ru-RU" sz="1200" b="1" dirty="0"/>
              <a:t>      ПОЛИТИЧЕСКИЙ КРИЗИС КОНЦА 1980 - НАЧАЛА 1990-К ГОДОВ КРАЙНЕ НЕГАТИВНО ОТРАЗИЛСЯ НА СИСТЕМЕ НАСТАВНИЧЕСТВА НА ПРОИЗВОДСТВЕ ИЗ-ЗА ЗАКРЫТИЯ ГОСУДАРСТВЕННЫХ ПРЕДПРИЯТИЙ И ПЕРЕХОДА ИХ В ЧАСТНУЮ СОБСТВЕННОСТЬ. БЫЛИ РАЗРУШЕНЫ МНОГОЛЕТНИЕ ЦЕПОЧКИ СВЯЗЕЙ ПРЕДПРИЯТИЙ, ОРГАНИЗАЦИЙ, ВУЗОВ И ПРОФЕССИОНАЛЬНО-ТЕХНИЧЕСКИХ УЧЕБНЫХ ЗАВЕДЕНИЙ.</a:t>
            </a:r>
          </a:p>
        </p:txBody>
      </p:sp>
      <p:pic>
        <p:nvPicPr>
          <p:cNvPr id="5" name="Рисунок 4">
            <a:extLst>
              <a:ext uri="{FF2B5EF4-FFF2-40B4-BE49-F238E27FC236}">
                <a16:creationId xmlns:a16="http://schemas.microsoft.com/office/drawing/2014/main" id="{0EAA9177-A049-D71B-C578-E60DB03D0FFC}"/>
              </a:ext>
            </a:extLst>
          </p:cNvPr>
          <p:cNvPicPr>
            <a:picLocks noChangeAspect="1"/>
          </p:cNvPicPr>
          <p:nvPr/>
        </p:nvPicPr>
        <p:blipFill>
          <a:blip r:embed="rId3"/>
          <a:stretch>
            <a:fillRect/>
          </a:stretch>
        </p:blipFill>
        <p:spPr>
          <a:xfrm>
            <a:off x="10922466" y="2223084"/>
            <a:ext cx="1084976" cy="2229754"/>
          </a:xfrm>
          <a:prstGeom prst="rect">
            <a:avLst/>
          </a:prstGeom>
        </p:spPr>
      </p:pic>
      <p:sp>
        <p:nvSpPr>
          <p:cNvPr id="6" name="TextBox 5">
            <a:extLst>
              <a:ext uri="{FF2B5EF4-FFF2-40B4-BE49-F238E27FC236}">
                <a16:creationId xmlns:a16="http://schemas.microsoft.com/office/drawing/2014/main" id="{5BBBBE97-6FB6-A8EF-1B3E-1FB0CF3777E5}"/>
              </a:ext>
            </a:extLst>
          </p:cNvPr>
          <p:cNvSpPr txBox="1"/>
          <p:nvPr/>
        </p:nvSpPr>
        <p:spPr>
          <a:xfrm>
            <a:off x="2189527" y="325191"/>
            <a:ext cx="8047838" cy="523220"/>
          </a:xfrm>
          <a:prstGeom prst="rect">
            <a:avLst/>
          </a:prstGeom>
          <a:noFill/>
        </p:spPr>
        <p:txBody>
          <a:bodyPr wrap="square" rtlCol="0">
            <a:spAutoFit/>
          </a:bodyPr>
          <a:lstStyle/>
          <a:p>
            <a:r>
              <a:rPr lang="ru-RU" sz="2800" b="1" dirty="0">
                <a:solidFill>
                  <a:schemeClr val="accent6"/>
                </a:solidFill>
                <a:effectLst>
                  <a:outerShdw blurRad="38100" dist="38100" dir="2700000" algn="tl">
                    <a:srgbClr val="000000">
                      <a:alpha val="43137"/>
                    </a:srgbClr>
                  </a:outerShdw>
                </a:effectLst>
              </a:rPr>
              <a:t>НАСТАВНИЧЕСТВО  РАБОЧЕЙ  МОЛОДЕЖИ</a:t>
            </a:r>
          </a:p>
        </p:txBody>
      </p:sp>
      <p:pic>
        <p:nvPicPr>
          <p:cNvPr id="8" name="Рисунок 7">
            <a:extLst>
              <a:ext uri="{FF2B5EF4-FFF2-40B4-BE49-F238E27FC236}">
                <a16:creationId xmlns:a16="http://schemas.microsoft.com/office/drawing/2014/main" id="{9C9738E9-4A51-5B65-9D9A-47650E0D18CB}"/>
              </a:ext>
            </a:extLst>
          </p:cNvPr>
          <p:cNvPicPr>
            <a:picLocks noChangeAspect="1"/>
          </p:cNvPicPr>
          <p:nvPr/>
        </p:nvPicPr>
        <p:blipFill>
          <a:blip r:embed="rId4"/>
          <a:stretch>
            <a:fillRect/>
          </a:stretch>
        </p:blipFill>
        <p:spPr>
          <a:xfrm>
            <a:off x="118236" y="1173601"/>
            <a:ext cx="1743331" cy="4854221"/>
          </a:xfrm>
          <a:prstGeom prst="rect">
            <a:avLst/>
          </a:prstGeom>
        </p:spPr>
      </p:pic>
    </p:spTree>
    <p:extLst>
      <p:ext uri="{BB962C8B-B14F-4D97-AF65-F5344CB8AC3E}">
        <p14:creationId xmlns:p14="http://schemas.microsoft.com/office/powerpoint/2010/main" val="3146525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27C0B8F-804E-3D1C-609C-3FB25E186D7D}"/>
              </a:ext>
            </a:extLst>
          </p:cNvPr>
          <p:cNvPicPr>
            <a:picLocks noChangeAspect="1"/>
          </p:cNvPicPr>
          <p:nvPr/>
        </p:nvPicPr>
        <p:blipFill>
          <a:blip r:embed="rId2"/>
          <a:stretch>
            <a:fillRect/>
          </a:stretch>
        </p:blipFill>
        <p:spPr>
          <a:xfrm>
            <a:off x="0" y="0"/>
            <a:ext cx="12192000" cy="6858001"/>
          </a:xfrm>
          <a:prstGeom prst="rect">
            <a:avLst/>
          </a:prstGeom>
        </p:spPr>
      </p:pic>
      <p:sp>
        <p:nvSpPr>
          <p:cNvPr id="3" name="TextBox 2">
            <a:extLst>
              <a:ext uri="{FF2B5EF4-FFF2-40B4-BE49-F238E27FC236}">
                <a16:creationId xmlns:a16="http://schemas.microsoft.com/office/drawing/2014/main" id="{C7463AFB-22D3-C0AC-B350-C81FB66328A8}"/>
              </a:ext>
            </a:extLst>
          </p:cNvPr>
          <p:cNvSpPr txBox="1"/>
          <p:nvPr/>
        </p:nvSpPr>
        <p:spPr>
          <a:xfrm>
            <a:off x="2620360" y="1479542"/>
            <a:ext cx="9244668" cy="4893647"/>
          </a:xfrm>
          <a:prstGeom prst="rect">
            <a:avLst/>
          </a:prstGeom>
          <a:noFill/>
        </p:spPr>
        <p:txBody>
          <a:bodyPr wrap="square" rtlCol="0">
            <a:spAutoFit/>
          </a:bodyPr>
          <a:lstStyle/>
          <a:p>
            <a:pPr algn="just"/>
            <a:r>
              <a:rPr lang="ru-RU" sz="1200" b="1" dirty="0"/>
              <a:t>      ДВИЖЕНИЕ НАСТАВНИЧЕСТВА, ЗАРОДИВШИСЬ В ПРОМЫШЛЕННОМ ПРОИЗВОДСТВЕ, БЫСТРО РАСПРОСТРАНИЛОСЬ НА ДРУГИЕ СФЕРЫ ЖИЗНИ ОБЩЕСТВА, В ТОМ ЧИСЛЕ НА ОБРАЗОВАНИЕ. В 1930-Е ГОДЫ ПРОИСКОДИТ ОТХОД ОТ РАЗЛИЧНЫХ ЭКСПЕРИМЕНТАЛЬНЫХ ФОРМ ОБУЧЕНИЯ И ПОСТЕПЕННОЕ ВОЗВРАЩЕНИЕ ШКОЛЫ И ПЕДАГОГИЧЕСКОЙ НАУКИ К ОТВЕР-ГАВШЕЙСЯ РАНЕЕ КЛАССНО-УРОЧНОЙ ОРГАНИЗАЦИИ ОБУЧЕНИЯ. ЗАКРЕПЛЯЮТСЯ ВЕДУЩАЯ РОЛЬ УЧИТЕЛЯ, ПОСТОЯННЫЙ СОСТАВ УЧАЩИХСЯ КЛАССА, ТВЕРДОЕ РАСПИСАНИЕ ПРЕДМЕТНЫХ ЗАНЯТИЙ, ИНДИВИДУАЛЬНАЯ ОЦЕНКА. ВОЗРАСТАЕТ ИНТЕРЕС К ПРЕДМЕТНОМУ СОДЕРЖАНИЮ ОБРАЗОВАНИЯ.</a:t>
            </a:r>
          </a:p>
          <a:p>
            <a:pPr algn="just"/>
            <a:r>
              <a:rPr lang="ru-RU" sz="1200" b="1" dirty="0"/>
              <a:t>      ЭТО СПОСОБСТВОВАЛО ПОВЫШЕНИЮ ИНТЕРЕСА К ОПЫТУ УЧИТЕЛЕЙ СТАРШИХ ВОЗРАСТОВ. В ПОСТАНОВЛЕНИИ ЦК ВКП(6)ОТ 1932 ГОДА ГОВОРИЛОСЬ: «НАРКОМПРОСУ СЛЕДУЕТ УСТАНОВИТЬ ТАКУЮ РАССТАНОВКУ КАДРОВ НА МЕСТАХ, КОТОРАЯ ОБЕСПЕЧИВАЛА БЫ ПРАВИЛЬНОЕ ИСПОЛЬЗОВАНИЕ НА РАБОТЕ ОПЫТНЫХ УЧИТЕЛЕЙ И СИСТЕМАТИЧЕСКУЮ ПОМОЩЬ СО СТОРОНЫ ПОСЛЕДНИХ МОЛОДЫМ УЧИТЕЛЯМ». ДВИЖЕНИЕ НАСТАВНИЧЕСТВА ПОЛУЧИЛО ШИРОКУЮ ПОДДЕРЖКУ. </a:t>
            </a:r>
            <a:r>
              <a:rPr lang="ru-RU" sz="1200" b="1"/>
              <a:t>ПРОВОДИЛИСЬ </a:t>
            </a:r>
            <a:r>
              <a:rPr lang="ru-RU" sz="1200" b="1" dirty="0"/>
              <a:t>СМОТРЫ И СОВЕЩАНИЯ, ЛУЧШИХ НАСТАВНИКОВ ПООЩРЯЛИ И НАГРАЖДАЛИ.</a:t>
            </a:r>
          </a:p>
          <a:p>
            <a:pPr algn="just"/>
            <a:r>
              <a:rPr lang="ru-RU" sz="1200" b="1" dirty="0"/>
              <a:t>      ПОНЯТИЕ «НАСТАВНИЧЕСТВО» ИСПОЛЬЗУЕТСЯ В СОВРЕМЕННОМ ЗНАЧЕНИИ С 1960-К ГОДОВ. НАСТАВНИКАМИ НАЗНАЧАЛИСЬ АВТОРИТЕТНЫЕ, ОПЫТНЫЕ, ВЫСОКОПРОФЕССИОНАЛЬНЫЕ УЧИТЕЛЯ, ОБЛАДАВШИЕ К ТОМУ ЖЕ БОГАТЫМ ЖИЗНЕННЫМ ОПЫТОМ. НАЧИНАЯ С 27 МАРТА 1974 ГОДА, СОГЛАСНО ИНСТРУКТИВНЫМ ПИСЬМАМ МИНИСТЕРСТВА ПРОСВЕЩЕНИЯ СССР, КАЖДЫЙ ВЫПУСКНИК ПЕДАГОГИЧЕСКОГО ВУЗА ПРОХОДИЛ СТАЖИРОВКУ ПО ИНДИВИДУАЛЬНОМУ ПЛАНУ, РАЗРАБАТЫВАЕМОМУ СОВМЕСТНО С РУКОВОДИТЕЛЕМ, КОТОРЫЙ ЯВЛЯЛСЯ ЕГО НАСТАВНИКОМ.</a:t>
            </a:r>
          </a:p>
          <a:p>
            <a:pPr algn="just"/>
            <a:r>
              <a:rPr lang="ru-RU" sz="1200" b="1" dirty="0"/>
              <a:t>      СОГЛАСНО ЭТОМУ ПЛАНУ, МОЛОДОЙ ПЕДАГОГ ОВЛАДЕВАЛ РАЗЛИЧНЫМИ НАПРАВЛЕНИЯМИ ПЕДАГОГИЧЕСКОЙ ДЕЯТЕЛЬ-НОСТИ КАК НА УРОКАК, ТАК И ВО ВНЕКЛАССНОЙ РАБОТЕ, А ТАКЖЕ В ОБЩЕНИИ С РОДИТЕЛЯМИ УЧАЩИХСЯ. НАСТАВЛЯЕМЫЙ ДОЛЖЕН БЫЛ ТАКЖЕ ИЗУЧИТЬ ПЕРЕДОВОЙ ПЕДАГОГИЧЕСКИЙ ОПЫТ, ОСВОИТЬ НОВЫЕ МЕТОДЫ И СРЕДСТВА ОБУЧЕНИЯ И ВОСПИТАНИЯ.</a:t>
            </a:r>
          </a:p>
          <a:p>
            <a:pPr algn="just"/>
            <a:r>
              <a:rPr lang="ru-RU" sz="1200" b="1" dirty="0"/>
              <a:t>      СТАЖИРОВКА ДЛИЛАСЬ 10 МЕСЯЦЕВ, Т.Е. ФАКТИЧЕСКИ ВЕСЬ ПЕРВЫЙ УЧЕБНЫЙ ГОД. МОЛОДОЙ ПЕДАГОГ ОВЛАДЕВАЛ НАВЫКАМИ ПЛАНИРОВАНИЯ УЧЕБНОЙ ДЕЯТЕЛЬНОСТИ, РАЗРАБАТЫВАЛ ПОД РУКОВОДСТВОМ НАСТАВНИКА ПОУРОЧНЫЕ ПЛАНЫ, УЧАСТВОВАЛ ВО ВСЕХ МЕРОПРИЯТИЯХ ШКОЛЫ И КЛАССА. ЕМУ ТАКЖЕ ПОМОГАЛИ РАЙОННЫЕ И ГОРОДСКИЕ МЕТОДИЧЕСКИЕ СЛУЖБЫ, КОТОРЫЕ ПРОВОДИЛИ КОНФЕРЕНЦИИ, КОНСУЛЬТАЦИИ, ВСТРЕЧИ. </a:t>
            </a:r>
          </a:p>
          <a:p>
            <a:pPr algn="just"/>
            <a:r>
              <a:rPr lang="ru-RU" sz="1200" b="1" dirty="0"/>
              <a:t>      ТЕМА НАСТАВНИЧЕСТВА В ОБРАЗОВАНИИ НЕРЕДКО ПОДНИМАЛАСЬ В ПОПУЛЯРНЫХ КИНОФИЛЬМАХ  ТОЙ ЭПОХИ, ТАКИЕ КАК «ДОЖИВЕМ ДО ПОНЕДЕЛЬНИКА», «ЭТО МЫ НЕ ПРОХОДИЛИ», «РАСПИСАНИЕ НА ПОСЛЕЗАВТРА» И ДР.</a:t>
            </a:r>
          </a:p>
        </p:txBody>
      </p:sp>
      <p:sp>
        <p:nvSpPr>
          <p:cNvPr id="4" name="TextBox 3">
            <a:extLst>
              <a:ext uri="{FF2B5EF4-FFF2-40B4-BE49-F238E27FC236}">
                <a16:creationId xmlns:a16="http://schemas.microsoft.com/office/drawing/2014/main" id="{7BC408B2-C6F8-66A3-2370-5ACCC2EA4F31}"/>
              </a:ext>
            </a:extLst>
          </p:cNvPr>
          <p:cNvSpPr txBox="1"/>
          <p:nvPr/>
        </p:nvSpPr>
        <p:spPr>
          <a:xfrm>
            <a:off x="1664015" y="173094"/>
            <a:ext cx="10201013" cy="954107"/>
          </a:xfrm>
          <a:prstGeom prst="rect">
            <a:avLst/>
          </a:prstGeom>
          <a:noFill/>
        </p:spPr>
        <p:txBody>
          <a:bodyPr wrap="square" rtlCol="0">
            <a:spAutoFit/>
          </a:bodyPr>
          <a:lstStyle/>
          <a:p>
            <a:r>
              <a:rPr lang="ru-RU" sz="2800" b="1" dirty="0">
                <a:solidFill>
                  <a:schemeClr val="accent6"/>
                </a:solidFill>
                <a:effectLst>
                  <a:outerShdw blurRad="38100" dist="38100" dir="2700000" algn="tl">
                    <a:srgbClr val="000000">
                      <a:alpha val="43137"/>
                    </a:srgbClr>
                  </a:outerShdw>
                </a:effectLst>
              </a:rPr>
              <a:t>НАСТАВНИЧЕСТВО  ПЕДАГОГИЧЕСКИХ  РАБОТНИКОВ  В СОВЕТСКОЙ  ШКОЛЕ: ПРЕЕМСТВЕННОСТЬ  ПОКОЛЕНИЙ</a:t>
            </a:r>
          </a:p>
        </p:txBody>
      </p:sp>
      <p:pic>
        <p:nvPicPr>
          <p:cNvPr id="6" name="Рисунок 5">
            <a:extLst>
              <a:ext uri="{FF2B5EF4-FFF2-40B4-BE49-F238E27FC236}">
                <a16:creationId xmlns:a16="http://schemas.microsoft.com/office/drawing/2014/main" id="{0F0C23B6-58EE-A425-D999-1FB082EF1A70}"/>
              </a:ext>
            </a:extLst>
          </p:cNvPr>
          <p:cNvPicPr>
            <a:picLocks noChangeAspect="1"/>
          </p:cNvPicPr>
          <p:nvPr/>
        </p:nvPicPr>
        <p:blipFill>
          <a:blip r:embed="rId3"/>
          <a:stretch>
            <a:fillRect/>
          </a:stretch>
        </p:blipFill>
        <p:spPr>
          <a:xfrm>
            <a:off x="483367" y="1300294"/>
            <a:ext cx="1810023" cy="1522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a:extLst>
              <a:ext uri="{FF2B5EF4-FFF2-40B4-BE49-F238E27FC236}">
                <a16:creationId xmlns:a16="http://schemas.microsoft.com/office/drawing/2014/main" id="{B2538F45-3E3E-24F9-8827-99F978E989D5}"/>
              </a:ext>
            </a:extLst>
          </p:cNvPr>
          <p:cNvPicPr>
            <a:picLocks noChangeAspect="1"/>
          </p:cNvPicPr>
          <p:nvPr/>
        </p:nvPicPr>
        <p:blipFill>
          <a:blip r:embed="rId4"/>
          <a:stretch>
            <a:fillRect/>
          </a:stretch>
        </p:blipFill>
        <p:spPr>
          <a:xfrm>
            <a:off x="483366" y="3071699"/>
            <a:ext cx="1810023" cy="1594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a:extLst>
              <a:ext uri="{FF2B5EF4-FFF2-40B4-BE49-F238E27FC236}">
                <a16:creationId xmlns:a16="http://schemas.microsoft.com/office/drawing/2014/main" id="{D003A4A0-F1C7-D69C-F23F-B7545F34E55B}"/>
              </a:ext>
            </a:extLst>
          </p:cNvPr>
          <p:cNvPicPr>
            <a:picLocks noChangeAspect="1"/>
          </p:cNvPicPr>
          <p:nvPr/>
        </p:nvPicPr>
        <p:blipFill>
          <a:blip r:embed="rId5"/>
          <a:stretch>
            <a:fillRect/>
          </a:stretch>
        </p:blipFill>
        <p:spPr>
          <a:xfrm>
            <a:off x="483366" y="4890170"/>
            <a:ext cx="1810023" cy="1569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2604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D9E278B-E715-647F-3511-28221B98DF06}"/>
              </a:ext>
            </a:extLst>
          </p:cNvPr>
          <p:cNvPicPr>
            <a:picLocks noChangeAspect="1"/>
          </p:cNvPicPr>
          <p:nvPr/>
        </p:nvPicPr>
        <p:blipFill>
          <a:blip r:embed="rId2"/>
          <a:stretch>
            <a:fillRect/>
          </a:stretch>
        </p:blipFill>
        <p:spPr>
          <a:xfrm>
            <a:off x="0" y="0"/>
            <a:ext cx="12192000" cy="6858001"/>
          </a:xfrm>
          <a:prstGeom prst="rect">
            <a:avLst/>
          </a:prstGeom>
        </p:spPr>
      </p:pic>
      <p:sp>
        <p:nvSpPr>
          <p:cNvPr id="4" name="TextBox 3">
            <a:extLst>
              <a:ext uri="{FF2B5EF4-FFF2-40B4-BE49-F238E27FC236}">
                <a16:creationId xmlns:a16="http://schemas.microsoft.com/office/drawing/2014/main" id="{65496096-1E7C-103B-A4C5-D6CD273AFFDA}"/>
              </a:ext>
            </a:extLst>
          </p:cNvPr>
          <p:cNvSpPr txBox="1"/>
          <p:nvPr/>
        </p:nvSpPr>
        <p:spPr>
          <a:xfrm>
            <a:off x="268447" y="1106145"/>
            <a:ext cx="9236280" cy="2677656"/>
          </a:xfrm>
          <a:prstGeom prst="rect">
            <a:avLst/>
          </a:prstGeom>
          <a:noFill/>
        </p:spPr>
        <p:txBody>
          <a:bodyPr wrap="square" rtlCol="0">
            <a:spAutoFit/>
          </a:bodyPr>
          <a:lstStyle/>
          <a:p>
            <a:r>
              <a:rPr lang="ru-RU" sz="1200" b="1" dirty="0"/>
              <a:t>      ЧЕМ СОВРЕМЕННОЕ РОССИЙСКОЕ НАСТАВНИЧЕСТВО ПЕДАГОГИЧЕСКИХ РАБОТНИКОВ В ОБРАЗОВАТЕЛЬНЫХ ОРГАНИЗАЦИЯХ  ОТЛИЧАЕТСЯ ОТ ТРАДИЦИОННОГО?</a:t>
            </a:r>
          </a:p>
          <a:p>
            <a:endParaRPr lang="ru-RU" sz="1200" b="1" dirty="0"/>
          </a:p>
          <a:p>
            <a:r>
              <a:rPr lang="ru-RU" sz="1200" b="1" dirty="0"/>
              <a:t>      СЕГОДНЯ НАСТАВНИЧЕСТВО ПЕДАГОГИЧЕСКИХ РАБОТНИКОВ, ПРОДОЛЖАЯ ЛУЧШИЕ ТРАДИЦИИ РОССИЙСКОГО И СОВЕТСКОГО ОПЫТА, РАССМАТРИВАЕТСЯ КАК СПОСОБ АДАПТАЦИИ МОЛОДОГО ПЕДАГОГА К ОБРАЗОВАТЕЛЬНОЙ СРЕДЕ ЧЕРЕЗ СИСТЕМУ СООТВЕТСТВУЮЩИХ ЦЕННОСТЕЙ И СМЫСЛОВ, КАК ТЕХНОЛОГИЯ ЕГО ЗАКРЕПЛЕНИЯ В ПРОФЕССИИ И В ОБРАЗОВАТЕЛЬНОЙ ОРГАНИЗАЦИИ, КАК ЧАСТЬ МЕТОДИЧЕСКОЙ РАБОТЫ, КАК СПОСОБ ПОВЫШЕНИЯ КВАЛИФИКАЦИИ ПЕДАГОГА.</a:t>
            </a:r>
          </a:p>
          <a:p>
            <a:endParaRPr lang="ru-RU" sz="1200" b="1" dirty="0"/>
          </a:p>
          <a:p>
            <a:r>
              <a:rPr lang="ru-RU" sz="1200" b="1" dirty="0"/>
              <a:t>      ПОМИМО ЭТОГО, НАСТАВНИЧЕСТВО ТАКЖЕ ПОНИМАЕТСЯ В БОЛЕЕ ШИРОКОМ КОНТЕКСТЕ, В ОТНОШЕНИИ НЕ ТОЛЬКО МОЛОДЫХ, НО И ДРУГИХ КАТЕГОРИЙ ПЕДАГОГОВ. ОНО РАССМАТРИВАЕТСЯ КАК ФОРМА ПОВЫШЕНИЯ ПРОФЕССИОНАЛЬНОГО МАСТЕРСТВА ПЕДАГОГОВ, КАК СПОСОБ ПРЕОДОЛЕНИЯ ПРОФЕССИОНАЛЬНОГО ВЫГОРАНИЯ ПЕДАГОГОВ СТАРШИХ ВОЗРАСТОВ, КАК ФОРМА ПРОФЕССИОНАЛЬНОГО СОПРОВОЖДЕНИЯ И ПОДДЕРЖКИ БОЛЬШИНСТВА ПЕДАГОГОВ, ИМЕЮЩИХ ПРОФЕССИОНАЛЬНЫЕ ДЕФИЦИТЫ И ЗАТРУДНЕНИЯ.</a:t>
            </a:r>
          </a:p>
        </p:txBody>
      </p:sp>
      <p:sp>
        <p:nvSpPr>
          <p:cNvPr id="5" name="TextBox 4">
            <a:extLst>
              <a:ext uri="{FF2B5EF4-FFF2-40B4-BE49-F238E27FC236}">
                <a16:creationId xmlns:a16="http://schemas.microsoft.com/office/drawing/2014/main" id="{1BD2039F-1812-8662-FEDC-1787B6774422}"/>
              </a:ext>
            </a:extLst>
          </p:cNvPr>
          <p:cNvSpPr txBox="1"/>
          <p:nvPr/>
        </p:nvSpPr>
        <p:spPr>
          <a:xfrm>
            <a:off x="268447" y="3876080"/>
            <a:ext cx="11836867" cy="2492990"/>
          </a:xfrm>
          <a:prstGeom prst="rect">
            <a:avLst/>
          </a:prstGeom>
          <a:noFill/>
        </p:spPr>
        <p:txBody>
          <a:bodyPr wrap="square" rtlCol="0">
            <a:spAutoFit/>
          </a:bodyPr>
          <a:lstStyle/>
          <a:p>
            <a:pPr algn="just"/>
            <a:r>
              <a:rPr lang="ru-RU" sz="1200" b="1" dirty="0"/>
              <a:t>     НОВОЕ В РАЗВИТИИ НАСТАВНИЧЕСТВА ПЕДАГОГИЧЕСКИХ РАБОТНИКОВ СВЯЗАНО ТАКЖЕ С ВОЗМОЖНОСТЯМИ ДИСТАНЦИОННОГО ВЗАИМОДЕЙСТВИЯ В УСЛОВИЯХ ФОРМИРОВАНИЯ ЦИФРОВОЙ ОБРАЗОВАТЕЛЬНОЙ СРЕДЫ НАСТАВНИЧЕСТВА. ОНО ПОЗВОЛЯЕТ ПЕДАГОГУ ПОЛУЧАТЬ КВАЛИФИЦИРОВАННУЮ МЕТОДИЧЕСКУЮ ПОМОЩЬ ВНЕ ЗАВИСИМОСТИ ОТ СВОЕГО МЕСТА ЖИТЕЛЬСТВА И РАБОТЫ.</a:t>
            </a:r>
          </a:p>
          <a:p>
            <a:pPr algn="just"/>
            <a:r>
              <a:rPr lang="ru-RU" sz="1200" b="1" dirty="0"/>
              <a:t>    </a:t>
            </a:r>
          </a:p>
          <a:p>
            <a:pPr algn="just"/>
            <a:r>
              <a:rPr lang="ru-RU" sz="1200" b="1" dirty="0"/>
              <a:t>     ВАЖНЕЙШИМИ НОРМАТИВНЫМИ ПРАВОВЫМИ АКТАМИ, РЕГУЛИРУЮЩИМИ ВОПРОСЫ НАСТАВНИЧЕСТВА ПЕДАГОГИЧЕСКИХ РАБОТНИКОВ, ЯВЛЯЮТСЯ РАСПОРЯЖЕНИЕ МИНИСТЕРСТВА ПРОСВЕЩЕНИЯ РФ ОТ 25 ДЕКАБРЯ 2019 ГОДА № P-145 «МЕТОДИЧЕСКИЕ РЕКОМЕНДАЦИИ ПО ВНЕДРЕНИЮ МЕТОДОЛОГИИ (ЦЕЛЕВОЙ МОДЕЛИ) НАСТАВНИЧЕСТВА ОБУЧАЮЩИХСЯ ДЛЯ ОРГАНИЗАЦИЙ, ОСУЩЕСТВЛЯЮЩИХ ОБРАЗОВАТЕЛЬНУЮ ДЕЯТЕЛЬНОСТЬ ПО ОБЩЕОБРАЗОВАТЕЛЬНЫМ, ДОПОЛНИТЕЛЬНЫМ ОБЩЕОБРАЗОВАТЕЛЬНЫМ И ПРОГРАММАМ СРЕДНЕГО ПРОФЕССИОНАЛЬНОГО ОБРАЗОВАНИЯ, В ТОМ ЧИСЛЕ С ПРИМЕНЕНИЕМ ЛУЧШИХ ПРАКТИК ОБМЕНА ОПЫТОМ МЕЖДУ ОБУЧАЮЩИМИСЯ», А ТАКЖЕ «СИСТЕМА (ЦЕЛЕВАЯ МОДЕЛЬ) НАСТАВНИЧЕСТВА ПЕДАГОГИЧЕСКИХ РАБОТНИКОВ В ОБРАЗОВАТЕЛЬНЫХ ОРГАНИЗАЦИЯХ», РАЗРАБОТАННАЯ МИНИСТЕРСТВОМ ПРОСВЕЩЕНИЯ РОССИЙСКОЙ ФЕДЕРАЦИИ СОВМЕСТНО С АКАДЕМИЕЙ МИНПРОСВЕЩЕНИЯ РОССИИ И ОБЩЕРОССИЙСКИМ ПРОФСОЮЗОМ ОБРАЗОВАНИЯ В СООТВЕТСТВИИ С ЦЕЛЯМИ И ЗАДАЧАМИ ФЕДЕРАЛЬНЫХ ПРОЕКТОВ, ВХОДЯЩИХ В НАЦИОНАЛЬНЫЙ ПРОЕКТ «ОБРАЗОВАНИЕ» (ПИСЬМО МИНИСТЕРСТВА ПРОСВЕЩЕНИЯ РФ И ОБЩЕРОССИЙСКОГО ПРОФСОЮЗА ОБРАЗОВАНИЯ ОТ 2112.21 № АЗ-1128/08).</a:t>
            </a:r>
          </a:p>
        </p:txBody>
      </p:sp>
      <p:sp>
        <p:nvSpPr>
          <p:cNvPr id="6" name="TextBox 5">
            <a:extLst>
              <a:ext uri="{FF2B5EF4-FFF2-40B4-BE49-F238E27FC236}">
                <a16:creationId xmlns:a16="http://schemas.microsoft.com/office/drawing/2014/main" id="{DB17BC4E-6EE8-E930-B984-1111C6ACB889}"/>
              </a:ext>
            </a:extLst>
          </p:cNvPr>
          <p:cNvSpPr txBox="1"/>
          <p:nvPr/>
        </p:nvSpPr>
        <p:spPr>
          <a:xfrm>
            <a:off x="2091849" y="354977"/>
            <a:ext cx="8565160" cy="523220"/>
          </a:xfrm>
          <a:prstGeom prst="rect">
            <a:avLst/>
          </a:prstGeom>
          <a:noFill/>
        </p:spPr>
        <p:txBody>
          <a:bodyPr wrap="square" rtlCol="0">
            <a:spAutoFit/>
          </a:bodyPr>
          <a:lstStyle/>
          <a:p>
            <a:r>
              <a:rPr lang="ru-RU" sz="2800" b="1" dirty="0">
                <a:solidFill>
                  <a:schemeClr val="accent6"/>
                </a:solidFill>
                <a:effectLst>
                  <a:outerShdw blurRad="38100" dist="38100" dir="2700000" algn="tl">
                    <a:srgbClr val="000000">
                      <a:alpha val="43137"/>
                    </a:srgbClr>
                  </a:outerShdw>
                </a:effectLst>
              </a:rPr>
              <a:t>НАСТАВНИЧЕСТВО  В  СОВРЕМЕННОЙ  РОССИИ</a:t>
            </a:r>
          </a:p>
        </p:txBody>
      </p:sp>
      <p:pic>
        <p:nvPicPr>
          <p:cNvPr id="8" name="Рисунок 7">
            <a:extLst>
              <a:ext uri="{FF2B5EF4-FFF2-40B4-BE49-F238E27FC236}">
                <a16:creationId xmlns:a16="http://schemas.microsoft.com/office/drawing/2014/main" id="{D5513B75-22C2-4D8E-6EED-96339E7F2BDF}"/>
              </a:ext>
            </a:extLst>
          </p:cNvPr>
          <p:cNvPicPr>
            <a:picLocks noChangeAspect="1"/>
          </p:cNvPicPr>
          <p:nvPr/>
        </p:nvPicPr>
        <p:blipFill>
          <a:blip r:embed="rId3"/>
          <a:stretch>
            <a:fillRect/>
          </a:stretch>
        </p:blipFill>
        <p:spPr>
          <a:xfrm>
            <a:off x="9309373" y="924336"/>
            <a:ext cx="2695273" cy="2677656"/>
          </a:xfrm>
          <a:prstGeom prst="ellipse">
            <a:avLst/>
          </a:prstGeom>
        </p:spPr>
      </p:pic>
    </p:spTree>
    <p:extLst>
      <p:ext uri="{BB962C8B-B14F-4D97-AF65-F5344CB8AC3E}">
        <p14:creationId xmlns:p14="http://schemas.microsoft.com/office/powerpoint/2010/main" val="4152886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CFF6089-271F-C562-6A7A-962BDE11E8D0}"/>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F8B1E867-EC21-502D-5098-14712F1061ED}"/>
              </a:ext>
            </a:extLst>
          </p:cNvPr>
          <p:cNvSpPr txBox="1"/>
          <p:nvPr/>
        </p:nvSpPr>
        <p:spPr>
          <a:xfrm>
            <a:off x="484275" y="1297393"/>
            <a:ext cx="11368742" cy="3539430"/>
          </a:xfrm>
          <a:prstGeom prst="rect">
            <a:avLst/>
          </a:prstGeom>
          <a:noFill/>
        </p:spPr>
        <p:txBody>
          <a:bodyPr wrap="square" rtlCol="0">
            <a:spAutoFit/>
          </a:bodyPr>
          <a:lstStyle/>
          <a:p>
            <a:r>
              <a:rPr lang="ru-RU" sz="3200" b="1" dirty="0">
                <a:solidFill>
                  <a:schemeClr val="accent6"/>
                </a:solidFill>
              </a:rPr>
              <a:t>Наставничество</a:t>
            </a:r>
            <a:r>
              <a:rPr lang="ru-RU" sz="3200" dirty="0"/>
              <a:t> – старейший метод передачи опыта, который использовался не только в производственных сферах, но и в здравоохранительных и образовательных учреждениях.                                                                                              </a:t>
            </a:r>
          </a:p>
          <a:p>
            <a:pPr algn="just"/>
            <a:endParaRPr lang="ru-RU" sz="3200" dirty="0"/>
          </a:p>
          <a:p>
            <a:pPr algn="just"/>
            <a:r>
              <a:rPr lang="ru-RU" sz="3200" b="1" dirty="0">
                <a:solidFill>
                  <a:schemeClr val="accent6"/>
                </a:solidFill>
              </a:rPr>
              <a:t>Метод наставничества </a:t>
            </a:r>
            <a:r>
              <a:rPr lang="ru-RU" sz="3200" dirty="0"/>
              <a:t>– способ непосредственного и опосредованного личного влияния одного человека на другого человека.</a:t>
            </a:r>
          </a:p>
        </p:txBody>
      </p:sp>
    </p:spTree>
    <p:extLst>
      <p:ext uri="{BB962C8B-B14F-4D97-AF65-F5344CB8AC3E}">
        <p14:creationId xmlns:p14="http://schemas.microsoft.com/office/powerpoint/2010/main" val="4029475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087F715-3394-CFF1-75E4-D4FE74872AE7}"/>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C8419A37-60DB-CFF5-26E2-3DF07DC05A58}"/>
              </a:ext>
            </a:extLst>
          </p:cNvPr>
          <p:cNvSpPr txBox="1"/>
          <p:nvPr/>
        </p:nvSpPr>
        <p:spPr>
          <a:xfrm>
            <a:off x="251670" y="276837"/>
            <a:ext cx="11543251" cy="954107"/>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РОЛЬ  НАСТАВНИКА  В  ФОРМИРОВАНИИ  ПРОФЕССИОНАЛЬНЫХ</a:t>
            </a:r>
          </a:p>
          <a:p>
            <a:pPr algn="ctr"/>
            <a:r>
              <a:rPr lang="ru-RU" sz="2800" b="1" dirty="0">
                <a:solidFill>
                  <a:schemeClr val="accent6"/>
                </a:solidFill>
                <a:effectLst>
                  <a:outerShdw blurRad="38100" dist="38100" dir="2700000" algn="tl">
                    <a:srgbClr val="000000">
                      <a:alpha val="43137"/>
                    </a:srgbClr>
                  </a:outerShdw>
                </a:effectLst>
              </a:rPr>
              <a:t>КОМПЕТЕНЦИЙ  МОЛОДОГО  ПЕДАГОГА</a:t>
            </a:r>
          </a:p>
        </p:txBody>
      </p:sp>
      <p:sp>
        <p:nvSpPr>
          <p:cNvPr id="4" name="TextBox 3">
            <a:extLst>
              <a:ext uri="{FF2B5EF4-FFF2-40B4-BE49-F238E27FC236}">
                <a16:creationId xmlns:a16="http://schemas.microsoft.com/office/drawing/2014/main" id="{5D522EB8-2945-2F87-1230-B6D7449472C3}"/>
              </a:ext>
            </a:extLst>
          </p:cNvPr>
          <p:cNvSpPr txBox="1"/>
          <p:nvPr/>
        </p:nvSpPr>
        <p:spPr>
          <a:xfrm>
            <a:off x="397079" y="1348799"/>
            <a:ext cx="11397842" cy="5509200"/>
          </a:xfrm>
          <a:prstGeom prst="rect">
            <a:avLst/>
          </a:prstGeom>
          <a:noFill/>
        </p:spPr>
        <p:txBody>
          <a:bodyPr wrap="square" rtlCol="0">
            <a:spAutoFit/>
          </a:bodyPr>
          <a:lstStyle/>
          <a:p>
            <a:pPr algn="just"/>
            <a:r>
              <a:rPr lang="ru-RU" sz="2000" b="1" dirty="0"/>
              <a:t>С учетом профессиональных потребностей молодого педагога можно выделить следующие роли педагогов-наставников:</a:t>
            </a:r>
          </a:p>
          <a:p>
            <a:pPr algn="just"/>
            <a:endParaRPr lang="ru-RU" sz="2000" b="1" dirty="0"/>
          </a:p>
          <a:p>
            <a:pPr algn="just"/>
            <a:r>
              <a:rPr lang="ru-RU" sz="2000" b="1" dirty="0">
                <a:solidFill>
                  <a:schemeClr val="accent6"/>
                </a:solidFill>
              </a:rPr>
              <a:t>Проводник. </a:t>
            </a:r>
            <a:r>
              <a:rPr lang="ru-RU" sz="2000" b="1" dirty="0"/>
              <a:t>Обеспечит подопечному знакомство с системой данного общеобразовательного учреждения «изнутри». Такой наставник может объяснить принцип деятельности всех структурных подразделений, рассказать о государственно-общественном управлении образовательным учреждением. Наставник поможет молодому учителю осознать свое место в коллективе, будет осуществлять пошаговое руководство его педагогической деятельностью. Вклад наставника в профессиональное становление молодого педагога составляет более 80 %.</a:t>
            </a:r>
          </a:p>
          <a:p>
            <a:pPr algn="just"/>
            <a:endParaRPr lang="ru-RU" sz="2000" b="1" dirty="0"/>
          </a:p>
          <a:p>
            <a:pPr algn="just"/>
            <a:r>
              <a:rPr lang="ru-RU" sz="2000" b="1" dirty="0">
                <a:solidFill>
                  <a:schemeClr val="accent6"/>
                </a:solidFill>
              </a:rPr>
              <a:t>Защитник интересов. </a:t>
            </a:r>
            <a:r>
              <a:rPr lang="ru-RU" sz="2000" b="1" dirty="0"/>
              <a:t>Может помочь в разрешении конфликтных ситуаций, возникающих в процессе педагогической деятельности молодого специалиста; организует вокруг профессиональной деятельности молодого педагога атмосферу взаимопомощи и сотрудничества; поможет подопечному осознать значимость и важность его работы; своим авторитетом охраняет учителя от возможных проблем межличностного характера. Наставник может договариваться от имени молодого специалиста о его участии в различных мероприятиях. Вклад такого наставника составляет 60–80 %.</a:t>
            </a:r>
          </a:p>
          <a:p>
            <a:pPr algn="just"/>
            <a:endParaRPr lang="ru-RU" sz="1200" b="1" dirty="0"/>
          </a:p>
        </p:txBody>
      </p:sp>
    </p:spTree>
    <p:extLst>
      <p:ext uri="{BB962C8B-B14F-4D97-AF65-F5344CB8AC3E}">
        <p14:creationId xmlns:p14="http://schemas.microsoft.com/office/powerpoint/2010/main" val="1898442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E5E3DD3-F64E-A0B7-49C2-B32ED878282D}"/>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8CABE06F-0CA8-73E1-323B-A924E83C2FBF}"/>
              </a:ext>
            </a:extLst>
          </p:cNvPr>
          <p:cNvSpPr txBox="1"/>
          <p:nvPr/>
        </p:nvSpPr>
        <p:spPr>
          <a:xfrm>
            <a:off x="865464" y="444617"/>
            <a:ext cx="10662407" cy="6217087"/>
          </a:xfrm>
          <a:prstGeom prst="rect">
            <a:avLst/>
          </a:prstGeom>
          <a:noFill/>
        </p:spPr>
        <p:txBody>
          <a:bodyPr wrap="square" rtlCol="0">
            <a:spAutoFit/>
          </a:bodyPr>
          <a:lstStyle/>
          <a:p>
            <a:pPr algn="just"/>
            <a:r>
              <a:rPr lang="ru-RU" sz="2000" b="1" dirty="0">
                <a:solidFill>
                  <a:schemeClr val="accent6"/>
                </a:solidFill>
              </a:rPr>
              <a:t>Кумир. </a:t>
            </a:r>
            <a:r>
              <a:rPr lang="ru-RU" sz="2000" b="1" dirty="0"/>
              <a:t>Это пример для подражания, это очень мощный критерий эффективности наставнической поддержки. Наставник всеми своими личными и профессиональными достижениями, общественным положением, стилем работы и общения может стимулировать профессиональное самосовершенствование молодого педагога. Подопечный фиксирует и перенимает образцы поведения, подходы к организации педагогической деятельности, стиль общения наставника. Вклад наставника в профессиональное становление молодого педагога составляет 40–60 %.</a:t>
            </a:r>
          </a:p>
          <a:p>
            <a:pPr algn="just"/>
            <a:endParaRPr lang="ru-RU" sz="2000" b="1" dirty="0"/>
          </a:p>
          <a:p>
            <a:pPr algn="just"/>
            <a:r>
              <a:rPr lang="ru-RU" sz="2000" b="1" dirty="0">
                <a:solidFill>
                  <a:schemeClr val="accent6"/>
                </a:solidFill>
              </a:rPr>
              <a:t>Консультант. </a:t>
            </a:r>
            <a:r>
              <a:rPr lang="ru-RU" sz="2000" b="1" dirty="0"/>
              <a:t>За основу этих взаимоотношений берется благополучие личности молодого специалиста. Эта роль реализует функцию поддержки. Здесь практически отсутствует требовательность со стороны наставника. Подопечный получает ровно столько помощи, сколько ему необходимо и когда он об этом просит. Вклад наставника в профессиональное становление молодого педагога составляет 30–40 %.</a:t>
            </a:r>
          </a:p>
          <a:p>
            <a:pPr algn="just"/>
            <a:endParaRPr lang="ru-RU" sz="2000" b="1" dirty="0"/>
          </a:p>
          <a:p>
            <a:pPr algn="just"/>
            <a:r>
              <a:rPr lang="ru-RU" sz="2000" b="1" dirty="0">
                <a:solidFill>
                  <a:schemeClr val="accent6"/>
                </a:solidFill>
              </a:rPr>
              <a:t>Контролёр. </a:t>
            </a:r>
            <a:r>
              <a:rPr lang="ru-RU" sz="2000" b="1" dirty="0"/>
              <a:t>В организованной таким образом наставнической поддержке молодой специалист самостоятельно осуществляет педагогическую деятельность, а наставник контролирует правильность ее организации, эффективность форм, методов, приемов работы, проверяет его успехи с помощью системы тестов, творческих заданий, проблемных ситуаций. Вклад такого наставника составляет 10–30 %.</a:t>
            </a:r>
          </a:p>
          <a:p>
            <a:endParaRPr lang="ru-RU" dirty="0"/>
          </a:p>
        </p:txBody>
      </p:sp>
    </p:spTree>
    <p:extLst>
      <p:ext uri="{BB962C8B-B14F-4D97-AF65-F5344CB8AC3E}">
        <p14:creationId xmlns:p14="http://schemas.microsoft.com/office/powerpoint/2010/main" val="334764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6F32B54-B1C6-1C6D-9C09-D5177C73F770}"/>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50E1C23D-13D7-C146-EE50-C5BAB123E49E}"/>
              </a:ext>
            </a:extLst>
          </p:cNvPr>
          <p:cNvSpPr txBox="1"/>
          <p:nvPr/>
        </p:nvSpPr>
        <p:spPr>
          <a:xfrm>
            <a:off x="735434" y="419450"/>
            <a:ext cx="10721131" cy="954107"/>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ОСНОВНЫЕ  КОМПЕТЕНЦИИ, КОТОРЫЕ  МОЛОДОЙ  ПЕДАГОГ МОЖЕТ  ПРИОБРЕСТИ  ТОЛЬКО  НА  РАБОЧЕМ  МЕСТЕ:</a:t>
            </a:r>
          </a:p>
        </p:txBody>
      </p:sp>
      <p:sp>
        <p:nvSpPr>
          <p:cNvPr id="4" name="TextBox 3">
            <a:extLst>
              <a:ext uri="{FF2B5EF4-FFF2-40B4-BE49-F238E27FC236}">
                <a16:creationId xmlns:a16="http://schemas.microsoft.com/office/drawing/2014/main" id="{D1B42F24-4739-FA81-024D-AD2E78BB37D3}"/>
              </a:ext>
            </a:extLst>
          </p:cNvPr>
          <p:cNvSpPr txBox="1"/>
          <p:nvPr/>
        </p:nvSpPr>
        <p:spPr>
          <a:xfrm>
            <a:off x="1003883" y="1938845"/>
            <a:ext cx="10452682" cy="3785652"/>
          </a:xfrm>
          <a:prstGeom prst="rect">
            <a:avLst/>
          </a:prstGeom>
          <a:noFill/>
        </p:spPr>
        <p:txBody>
          <a:bodyPr wrap="square" rtlCol="0">
            <a:spAutoFit/>
          </a:bodyPr>
          <a:lstStyle/>
          <a:p>
            <a:pPr marL="342900" indent="-342900">
              <a:buFont typeface="+mj-lt"/>
              <a:buAutoNum type="arabicParenR"/>
            </a:pPr>
            <a:r>
              <a:rPr lang="ru-RU" sz="2000" b="1" dirty="0"/>
              <a:t>УМЕНИЕ СОЗДАВАТЬ КОМФОРТНУЮ ПСИХОЛОГИЧЕСКУЮ СРЕДУ В ПРОЦЕССЕ ОБУЧЕНИЯ;</a:t>
            </a:r>
          </a:p>
          <a:p>
            <a:pPr marL="342900" indent="-342900">
              <a:buFont typeface="+mj-lt"/>
              <a:buAutoNum type="arabicParenR"/>
            </a:pPr>
            <a:r>
              <a:rPr lang="ru-RU" sz="2000" b="1" dirty="0"/>
              <a:t>УМЕНИЕ ОРГАНИЗОВАТЬ УРОК ТАК, ЧТОБЫ КЛАСС БЫЛ ВОВЛЕЧЕН В УЧЕБНЫЙ ПРОЦЕСС;</a:t>
            </a:r>
          </a:p>
          <a:p>
            <a:pPr marL="342900" indent="-342900">
              <a:buFont typeface="+mj-lt"/>
              <a:buAutoNum type="arabicParenR"/>
            </a:pPr>
            <a:r>
              <a:rPr lang="ru-RU" sz="2000" b="1" dirty="0"/>
              <a:t>НАВЫКИ СТРАТЕГИЧЕСКОГО ПЛАНИРОВАНИЯ, ПОДБОРА МЕТОДОВ ОБУЧЕНИЯ И СОЗДАНИЕ МАТЕРИАЛОВ ДЛЯ УРОКА;</a:t>
            </a:r>
          </a:p>
          <a:p>
            <a:pPr marL="342900" indent="-342900">
              <a:buFont typeface="+mj-lt"/>
              <a:buAutoNum type="arabicParenR"/>
            </a:pPr>
            <a:r>
              <a:rPr lang="ru-RU" sz="2000" b="1" dirty="0"/>
              <a:t>НАВЫК ПРИМЕНЕНИЯ ФОРМИРУЮЩЕЙ ОЦЕНКИ;</a:t>
            </a:r>
          </a:p>
          <a:p>
            <a:pPr marL="342900" indent="-342900">
              <a:buFont typeface="+mj-lt"/>
              <a:buAutoNum type="arabicParenR"/>
            </a:pPr>
            <a:r>
              <a:rPr lang="ru-RU" sz="2000" b="1" dirty="0"/>
              <a:t>УМЕНИЕ ЧУВСТВОВАТЬ АТМОСФЕРУ В КЛАССЕ;</a:t>
            </a:r>
          </a:p>
          <a:p>
            <a:pPr marL="342900" indent="-342900">
              <a:buFont typeface="+mj-lt"/>
              <a:buAutoNum type="arabicParenR"/>
            </a:pPr>
            <a:r>
              <a:rPr lang="ru-RU" sz="2000" b="1" dirty="0"/>
              <a:t>УМЕНИЕ ВЫСТРАИВАТЬ КОММУНИКАЦИЮ СО ВСЕМИ УЧАСТНИКАМИ ОБРАЗОВАТЕЛЬНОГО ПРОЦЕССА;</a:t>
            </a:r>
          </a:p>
          <a:p>
            <a:pPr marL="342900" indent="-342900">
              <a:buFont typeface="+mj-lt"/>
              <a:buAutoNum type="arabicParenR"/>
            </a:pPr>
            <a:r>
              <a:rPr lang="ru-RU" sz="2000" b="1" dirty="0"/>
              <a:t>ПОДДЕРЖАНИЕ ПРОФЕССИОНАЛЬНОГО ИМИДЖА;</a:t>
            </a:r>
          </a:p>
          <a:p>
            <a:pPr marL="342900" indent="-342900">
              <a:buFont typeface="+mj-lt"/>
              <a:buAutoNum type="arabicParenR"/>
            </a:pPr>
            <a:r>
              <a:rPr lang="ru-RU" sz="2000" b="1" dirty="0"/>
              <a:t>ПОСТОЯННОЕ СТРЕМЛЕНИЕ СОВЕРШЕНСТВОВАТЬСЯ.</a:t>
            </a:r>
          </a:p>
        </p:txBody>
      </p:sp>
    </p:spTree>
    <p:extLst>
      <p:ext uri="{BB962C8B-B14F-4D97-AF65-F5344CB8AC3E}">
        <p14:creationId xmlns:p14="http://schemas.microsoft.com/office/powerpoint/2010/main" val="417356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54B4155-ACC8-DAC9-658C-9405FA7C8094}"/>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57A6C6A8-9D47-21BE-2A5C-48EE368F39CE}"/>
              </a:ext>
            </a:extLst>
          </p:cNvPr>
          <p:cNvSpPr txBox="1"/>
          <p:nvPr/>
        </p:nvSpPr>
        <p:spPr>
          <a:xfrm>
            <a:off x="805343" y="411061"/>
            <a:ext cx="10444293" cy="954107"/>
          </a:xfrm>
          <a:prstGeom prst="rect">
            <a:avLst/>
          </a:prstGeom>
          <a:noFill/>
        </p:spPr>
        <p:txBody>
          <a:bodyPr wrap="square" rtlCol="0">
            <a:spAutoFit/>
          </a:bodyPr>
          <a:lstStyle/>
          <a:p>
            <a:pPr algn="ctr"/>
            <a:r>
              <a:rPr lang="ru-RU" dirty="0"/>
              <a:t> </a:t>
            </a:r>
            <a:r>
              <a:rPr lang="ru-RU" sz="2800" b="1" dirty="0">
                <a:solidFill>
                  <a:schemeClr val="accent6"/>
                </a:solidFill>
                <a:effectLst>
                  <a:outerShdw blurRad="38100" dist="38100" dir="2700000" algn="tl">
                    <a:srgbClr val="000000">
                      <a:alpha val="43137"/>
                    </a:srgbClr>
                  </a:outerShdw>
                </a:effectLst>
              </a:rPr>
              <a:t>ОСНОВНЫЕ  НАПРАВЛЕНИЯ  ДЕЯТЕЛЬНОСТИ  ПЕДАГОГА-НАСТАВНИКА  С  МОЛОДЫМ  СПЕЦИАЛИСТОМ:</a:t>
            </a:r>
          </a:p>
        </p:txBody>
      </p:sp>
      <p:sp>
        <p:nvSpPr>
          <p:cNvPr id="4" name="TextBox 3">
            <a:extLst>
              <a:ext uri="{FF2B5EF4-FFF2-40B4-BE49-F238E27FC236}">
                <a16:creationId xmlns:a16="http://schemas.microsoft.com/office/drawing/2014/main" id="{183CF59A-7104-7D34-3A6B-1AAC575153BC}"/>
              </a:ext>
            </a:extLst>
          </p:cNvPr>
          <p:cNvSpPr txBox="1"/>
          <p:nvPr/>
        </p:nvSpPr>
        <p:spPr>
          <a:xfrm>
            <a:off x="637563" y="2097248"/>
            <a:ext cx="11554437" cy="2923877"/>
          </a:xfrm>
          <a:prstGeom prst="rect">
            <a:avLst/>
          </a:prstGeom>
          <a:noFill/>
        </p:spPr>
        <p:txBody>
          <a:bodyPr wrap="square" rtlCol="0">
            <a:spAutoFit/>
          </a:bodyPr>
          <a:lstStyle/>
          <a:p>
            <a:pPr marL="285750" indent="-285750">
              <a:buFont typeface="Arial" panose="020B0604020202020204" pitchFamily="34" charset="0"/>
              <a:buChar char="•"/>
            </a:pPr>
            <a:r>
              <a:rPr lang="ru-RU" sz="2000" b="1" dirty="0"/>
              <a:t>ПОДГОТОВКА СОВРЕМЕННОГО УРОКА; </a:t>
            </a:r>
          </a:p>
          <a:p>
            <a:pPr marL="285750" indent="-285750">
              <a:buFont typeface="Arial" panose="020B0604020202020204" pitchFamily="34" charset="0"/>
              <a:buChar char="•"/>
            </a:pPr>
            <a:r>
              <a:rPr lang="ru-RU" sz="2000" b="1" dirty="0"/>
              <a:t>КОНСУЛЬТИРОВАНИЕ МОЛОДЫХ УЧИТЕЛЕЙ ПО ИСПОЛЬЗОВАНИЮ НОВЫХ ПЕДАГОГИЧЕСКИХ ТЕХНОЛОГИЙ В ОБРАЗОВАТЕЛЬНОМ ПРОЦЕССЕ;</a:t>
            </a:r>
          </a:p>
          <a:p>
            <a:pPr marL="285750" indent="-285750">
              <a:buFont typeface="Arial" panose="020B0604020202020204" pitchFamily="34" charset="0"/>
              <a:buChar char="•"/>
            </a:pPr>
            <a:r>
              <a:rPr lang="ru-RU" sz="2000" b="1" dirty="0"/>
              <a:t>АНАЛИЗ И ПЛАНИРОВАНИЕ УЧЕБНОГО ПРОЦЕССА;</a:t>
            </a:r>
          </a:p>
          <a:p>
            <a:pPr marL="285750" indent="-285750">
              <a:buFont typeface="Arial" panose="020B0604020202020204" pitchFamily="34" charset="0"/>
              <a:buChar char="•"/>
            </a:pPr>
            <a:r>
              <a:rPr lang="ru-RU" sz="2000" b="1" dirty="0"/>
              <a:t>РАЗРАБОТКА РАБОЧИХ ПРОГРАММ; </a:t>
            </a:r>
          </a:p>
          <a:p>
            <a:pPr marL="285750" indent="-285750">
              <a:buFont typeface="Arial" panose="020B0604020202020204" pitchFamily="34" charset="0"/>
              <a:buChar char="•"/>
            </a:pPr>
            <a:r>
              <a:rPr lang="ru-RU" sz="2000" b="1" dirty="0"/>
              <a:t>ДИДАКТИЧЕСКАЯ И МЕТОДИЧЕСКАЯ ПОМОЩЬ МОЛОДЫМ УЧИТЕЛЯМ; </a:t>
            </a:r>
          </a:p>
          <a:p>
            <a:pPr marL="285750" indent="-285750">
              <a:buFont typeface="Arial" panose="020B0604020202020204" pitchFamily="34" charset="0"/>
              <a:buChar char="•"/>
            </a:pPr>
            <a:r>
              <a:rPr lang="ru-RU" sz="2000" b="1" dirty="0"/>
              <a:t>ОЦЕНКА ПРОЦЕССОВ ОБУЧЕНИЯ;</a:t>
            </a:r>
          </a:p>
          <a:p>
            <a:pPr marL="285750" indent="-285750">
              <a:buFont typeface="Arial" panose="020B0604020202020204" pitchFamily="34" charset="0"/>
              <a:buChar char="•"/>
            </a:pPr>
            <a:r>
              <a:rPr lang="ru-RU" sz="2000" b="1" dirty="0"/>
              <a:t>СОТРУДНИЧЕСТВО С КОЛЛЕГАМИ, АДМИНИСТРАЦИЕЙ, УЧЕНИКАМИ; </a:t>
            </a:r>
          </a:p>
          <a:p>
            <a:pPr marL="285750" indent="-285750">
              <a:buFont typeface="Arial" panose="020B0604020202020204" pitchFamily="34" charset="0"/>
              <a:buChar char="•"/>
            </a:pPr>
            <a:r>
              <a:rPr lang="ru-RU" sz="2000" b="1" dirty="0"/>
              <a:t> ОРГАНИЗАЦИЯ САМООБРАЗОВАНИЯ ПО МЕТОДИЧЕСКОЙ ТЕМЕ. </a:t>
            </a:r>
          </a:p>
        </p:txBody>
      </p:sp>
    </p:spTree>
    <p:extLst>
      <p:ext uri="{BB962C8B-B14F-4D97-AF65-F5344CB8AC3E}">
        <p14:creationId xmlns:p14="http://schemas.microsoft.com/office/powerpoint/2010/main" val="1684909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091730F-25C1-4C2D-5D67-58B7EE44F112}"/>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1651DBF3-FD04-5C54-4E8B-45AEF768B662}"/>
              </a:ext>
            </a:extLst>
          </p:cNvPr>
          <p:cNvSpPr txBox="1"/>
          <p:nvPr/>
        </p:nvSpPr>
        <p:spPr>
          <a:xfrm>
            <a:off x="1185644" y="517698"/>
            <a:ext cx="9820712" cy="523220"/>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ФОРМЫ  ОРГАНИЗАЦИИ  УЧЕБНОЙ  ДЕЯТЕЛЬНОСТИ:</a:t>
            </a:r>
          </a:p>
        </p:txBody>
      </p:sp>
      <p:sp>
        <p:nvSpPr>
          <p:cNvPr id="4" name="TextBox 3">
            <a:extLst>
              <a:ext uri="{FF2B5EF4-FFF2-40B4-BE49-F238E27FC236}">
                <a16:creationId xmlns:a16="http://schemas.microsoft.com/office/drawing/2014/main" id="{A354235E-09E9-E629-B4F3-629919BF1749}"/>
              </a:ext>
            </a:extLst>
          </p:cNvPr>
          <p:cNvSpPr txBox="1"/>
          <p:nvPr/>
        </p:nvSpPr>
        <p:spPr>
          <a:xfrm>
            <a:off x="1037436" y="2375450"/>
            <a:ext cx="11009155" cy="2492990"/>
          </a:xfrm>
          <a:prstGeom prst="rect">
            <a:avLst/>
          </a:prstGeom>
          <a:noFill/>
        </p:spPr>
        <p:txBody>
          <a:bodyPr wrap="square" rtlCol="0">
            <a:spAutoFit/>
          </a:bodyPr>
          <a:lstStyle/>
          <a:p>
            <a:pPr marL="285750" indent="-285750">
              <a:buFont typeface="Arial" panose="020B0604020202020204" pitchFamily="34" charset="0"/>
              <a:buChar char="•"/>
            </a:pPr>
            <a:r>
              <a:rPr lang="ru-RU" sz="2400" b="1" dirty="0"/>
              <a:t>ОТКРЫТЫЙ УРОК;</a:t>
            </a:r>
          </a:p>
          <a:p>
            <a:pPr marL="285750" indent="-285750">
              <a:buFont typeface="Arial" panose="020B0604020202020204" pitchFamily="34" charset="0"/>
              <a:buChar char="•"/>
            </a:pPr>
            <a:r>
              <a:rPr lang="ru-RU" sz="2400" b="1" dirty="0"/>
              <a:t>УЧАСТИЕ В ПЕДАГОГИЧЕСКОМ СОВЕТЕ;</a:t>
            </a:r>
          </a:p>
          <a:p>
            <a:pPr marL="285750" indent="-285750">
              <a:buFont typeface="Arial" panose="020B0604020202020204" pitchFamily="34" charset="0"/>
              <a:buChar char="•"/>
            </a:pPr>
            <a:r>
              <a:rPr lang="ru-RU" sz="2400" b="1" dirty="0"/>
              <a:t>ПОСЕЩЕНИЕ ПЕДАГОГИЧЕСКИХ СЕМИНАРОВ, КОНФЕРЕНЦИЙ;</a:t>
            </a:r>
          </a:p>
          <a:p>
            <a:pPr marL="285750" indent="-285750">
              <a:buFont typeface="Arial" panose="020B0604020202020204" pitchFamily="34" charset="0"/>
              <a:buChar char="•"/>
            </a:pPr>
            <a:r>
              <a:rPr lang="ru-RU" sz="2400" b="1" dirty="0"/>
              <a:t>КРУГЛЫЙ СТОЛ;</a:t>
            </a:r>
          </a:p>
          <a:p>
            <a:pPr marL="285750" indent="-285750">
              <a:buFont typeface="Arial" panose="020B0604020202020204" pitchFamily="34" charset="0"/>
              <a:buChar char="•"/>
            </a:pPr>
            <a:r>
              <a:rPr lang="ru-RU" sz="2400" b="1" dirty="0"/>
              <a:t>«МЕСЯЧНИК МЕТОДИЧЕСКОГО РОСТА МОЛОДЫХ ПЕДАГОГОВ».</a:t>
            </a:r>
          </a:p>
          <a:p>
            <a:pPr marL="285750" indent="-285750">
              <a:buFont typeface="Arial" panose="020B0604020202020204" pitchFamily="34" charset="0"/>
              <a:buChar char="•"/>
            </a:pPr>
            <a:endParaRPr lang="ru-RU" b="1" dirty="0"/>
          </a:p>
          <a:p>
            <a:pPr marL="285750" indent="-285750">
              <a:buFont typeface="Arial" panose="020B0604020202020204" pitchFamily="34" charset="0"/>
              <a:buChar char="•"/>
            </a:pPr>
            <a:endParaRPr lang="ru-RU" b="1" dirty="0"/>
          </a:p>
        </p:txBody>
      </p:sp>
    </p:spTree>
    <p:extLst>
      <p:ext uri="{BB962C8B-B14F-4D97-AF65-F5344CB8AC3E}">
        <p14:creationId xmlns:p14="http://schemas.microsoft.com/office/powerpoint/2010/main" val="1796121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91A288B-0BBA-EF95-F5B6-01F581F14FDB}"/>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935361D6-B1B7-CA80-CA34-DF49D33995C1}"/>
              </a:ext>
            </a:extLst>
          </p:cNvPr>
          <p:cNvSpPr txBox="1"/>
          <p:nvPr/>
        </p:nvSpPr>
        <p:spPr>
          <a:xfrm>
            <a:off x="855676" y="2525086"/>
            <a:ext cx="10217791" cy="1077218"/>
          </a:xfrm>
          <a:prstGeom prst="rect">
            <a:avLst/>
          </a:prstGeom>
          <a:noFill/>
        </p:spPr>
        <p:txBody>
          <a:bodyPr wrap="square" rtlCol="0">
            <a:spAutoFit/>
          </a:bodyPr>
          <a:lstStyle/>
          <a:p>
            <a:pPr algn="ctr"/>
            <a:r>
              <a:rPr lang="ru-RU" sz="3200" b="1" dirty="0">
                <a:solidFill>
                  <a:schemeClr val="accent6"/>
                </a:solidFill>
                <a:effectLst>
                  <a:outerShdw blurRad="38100" dist="38100" dir="2700000" algn="tl">
                    <a:srgbClr val="000000">
                      <a:alpha val="43137"/>
                    </a:srgbClr>
                  </a:outerShdw>
                </a:effectLst>
              </a:rPr>
              <a:t>ИСТОРИЯ  ВОЗНИКНОВЕНИЯ  И  РАЗВИТИЯ  НАСТАВНИЧЕСТВА  В  РОССИИ</a:t>
            </a:r>
          </a:p>
        </p:txBody>
      </p:sp>
    </p:spTree>
    <p:extLst>
      <p:ext uri="{BB962C8B-B14F-4D97-AF65-F5344CB8AC3E}">
        <p14:creationId xmlns:p14="http://schemas.microsoft.com/office/powerpoint/2010/main" val="2457532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F38A233-A7CD-D4C4-056A-4C9A3DBBBC5C}"/>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78C4201A-B952-1EBB-2445-9B458D0974B8}"/>
              </a:ext>
            </a:extLst>
          </p:cNvPr>
          <p:cNvSpPr txBox="1"/>
          <p:nvPr/>
        </p:nvSpPr>
        <p:spPr>
          <a:xfrm>
            <a:off x="1895911" y="343949"/>
            <a:ext cx="8237989" cy="523220"/>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НАСТАВНИЧЕСТВО  В  ГБОУ  ШКОЛА №320</a:t>
            </a:r>
          </a:p>
        </p:txBody>
      </p:sp>
      <p:sp>
        <p:nvSpPr>
          <p:cNvPr id="4" name="TextBox 3">
            <a:extLst>
              <a:ext uri="{FF2B5EF4-FFF2-40B4-BE49-F238E27FC236}">
                <a16:creationId xmlns:a16="http://schemas.microsoft.com/office/drawing/2014/main" id="{EA391A16-F48F-075E-A0AF-B8EE982B1F48}"/>
              </a:ext>
            </a:extLst>
          </p:cNvPr>
          <p:cNvSpPr txBox="1"/>
          <p:nvPr/>
        </p:nvSpPr>
        <p:spPr>
          <a:xfrm>
            <a:off x="461394" y="1118839"/>
            <a:ext cx="11442583" cy="5262979"/>
          </a:xfrm>
          <a:prstGeom prst="rect">
            <a:avLst/>
          </a:prstGeom>
          <a:noFill/>
        </p:spPr>
        <p:txBody>
          <a:bodyPr wrap="square" rtlCol="0">
            <a:spAutoFit/>
          </a:bodyPr>
          <a:lstStyle/>
          <a:p>
            <a:pPr algn="just"/>
            <a:r>
              <a:rPr lang="ru-RU" sz="2000" b="1" dirty="0"/>
              <a:t>ЭТАПЫ   НАСТАВНИЧЕСТВА :</a:t>
            </a:r>
          </a:p>
          <a:p>
            <a:pPr algn="just"/>
            <a:endParaRPr lang="ru-RU" sz="2400" b="1" dirty="0"/>
          </a:p>
          <a:p>
            <a:pPr algn="just"/>
            <a:r>
              <a:rPr lang="ru-RU" sz="2400" b="1" dirty="0">
                <a:solidFill>
                  <a:schemeClr val="accent6"/>
                </a:solidFill>
              </a:rPr>
              <a:t>1-й этап </a:t>
            </a:r>
            <a:r>
              <a:rPr lang="ru-RU" sz="2400" b="1" dirty="0"/>
              <a:t>– адаптационный. Наставник определяет круг обязанностей и полномочий молодого педагога, а также выявляет недостатки в его умениях и навыках, чтобы выработать программу адаптации и индивидуального становления.</a:t>
            </a:r>
          </a:p>
          <a:p>
            <a:pPr algn="just"/>
            <a:r>
              <a:rPr lang="ru-RU" sz="2400" b="1" dirty="0"/>
              <a:t> </a:t>
            </a:r>
          </a:p>
          <a:p>
            <a:pPr algn="just"/>
            <a:r>
              <a:rPr lang="ru-RU" sz="2400" b="1" dirty="0">
                <a:solidFill>
                  <a:schemeClr val="accent6"/>
                </a:solidFill>
              </a:rPr>
              <a:t>2-й этап </a:t>
            </a:r>
            <a:r>
              <a:rPr lang="ru-RU" sz="2400" b="1" dirty="0"/>
              <a:t>– основной. Наставник разрабатывает и реализует программу адаптации, осуществляет корректировку профессиональных умений молодого педагога, помогает выстроить ему собственную программу самосовершенствования. </a:t>
            </a:r>
          </a:p>
          <a:p>
            <a:pPr algn="just"/>
            <a:endParaRPr lang="ru-RU" sz="2400" b="1" dirty="0"/>
          </a:p>
          <a:p>
            <a:pPr algn="just"/>
            <a:r>
              <a:rPr lang="ru-RU" sz="2400" b="1" dirty="0">
                <a:solidFill>
                  <a:schemeClr val="accent6"/>
                </a:solidFill>
              </a:rPr>
              <a:t>3-й этап </a:t>
            </a:r>
            <a:r>
              <a:rPr lang="ru-RU" sz="2400" b="1" dirty="0"/>
              <a:t>– контрольно-оценочный. Наставник проверяет уровень профессиональной компетентности молодого педагога, определяет степень его готовности к выполнению своих функциональных обязанностей. </a:t>
            </a:r>
          </a:p>
        </p:txBody>
      </p:sp>
    </p:spTree>
    <p:extLst>
      <p:ext uri="{BB962C8B-B14F-4D97-AF65-F5344CB8AC3E}">
        <p14:creationId xmlns:p14="http://schemas.microsoft.com/office/powerpoint/2010/main" val="939378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566F286-4783-B58D-3FEC-8760EEDC76BB}"/>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609E2647-03AF-E151-AD08-E3E969476577}"/>
              </a:ext>
            </a:extLst>
          </p:cNvPr>
          <p:cNvSpPr txBox="1"/>
          <p:nvPr/>
        </p:nvSpPr>
        <p:spPr>
          <a:xfrm>
            <a:off x="2290195" y="276837"/>
            <a:ext cx="7281644" cy="523220"/>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НАПРАВЛЕНИЯ   НАСТАВНИЧЕСТВА</a:t>
            </a:r>
          </a:p>
        </p:txBody>
      </p:sp>
      <p:sp>
        <p:nvSpPr>
          <p:cNvPr id="4" name="TextBox 3">
            <a:extLst>
              <a:ext uri="{FF2B5EF4-FFF2-40B4-BE49-F238E27FC236}">
                <a16:creationId xmlns:a16="http://schemas.microsoft.com/office/drawing/2014/main" id="{F8D41A95-BA4D-34E0-D272-487EFFA56531}"/>
              </a:ext>
            </a:extLst>
          </p:cNvPr>
          <p:cNvSpPr txBox="1"/>
          <p:nvPr/>
        </p:nvSpPr>
        <p:spPr>
          <a:xfrm>
            <a:off x="584433" y="957116"/>
            <a:ext cx="11202099" cy="5324535"/>
          </a:xfrm>
          <a:prstGeom prst="rect">
            <a:avLst/>
          </a:prstGeom>
          <a:noFill/>
        </p:spPr>
        <p:txBody>
          <a:bodyPr wrap="square" rtlCol="0">
            <a:spAutoFit/>
          </a:bodyPr>
          <a:lstStyle/>
          <a:p>
            <a:pPr algn="just"/>
            <a:r>
              <a:rPr lang="ru-RU" sz="2000" b="1" dirty="0">
                <a:solidFill>
                  <a:schemeClr val="accent6"/>
                </a:solidFill>
              </a:rPr>
              <a:t>Учебно-профессиональное: </a:t>
            </a:r>
            <a:r>
              <a:rPr lang="ru-RU" sz="2000" b="1" dirty="0"/>
              <a:t>наставничество в профессиональной образовательной организации в период подготовки к профессиональным конкурсам, олимпиадам, чемпионатам профессий в целях развития профессиональных компетенций обучающихся;</a:t>
            </a:r>
          </a:p>
          <a:p>
            <a:pPr algn="just"/>
            <a:endParaRPr lang="ru-RU" sz="2000" b="1" dirty="0"/>
          </a:p>
          <a:p>
            <a:pPr algn="just"/>
            <a:r>
              <a:rPr lang="ru-RU" sz="2000" b="1" dirty="0">
                <a:solidFill>
                  <a:schemeClr val="accent6"/>
                </a:solidFill>
              </a:rPr>
              <a:t>Социокультурное наставничество: </a:t>
            </a:r>
            <a:r>
              <a:rPr lang="ru-RU" sz="2000" b="1" dirty="0"/>
              <a:t>наставничество, осуществляемое, во внеурочной общественной деятельности, выявление и развитие талантов и способностей обучающихся к творчеству и т.д.</a:t>
            </a:r>
          </a:p>
          <a:p>
            <a:pPr algn="just"/>
            <a:endParaRPr lang="ru-RU" sz="2000" b="1" dirty="0"/>
          </a:p>
          <a:p>
            <a:pPr algn="just"/>
            <a:r>
              <a:rPr lang="ru-RU" sz="2000" b="1" dirty="0">
                <a:solidFill>
                  <a:schemeClr val="accent6"/>
                </a:solidFill>
              </a:rPr>
              <a:t>Индивидуально-профилактическое наставничество: </a:t>
            </a:r>
            <a:r>
              <a:rPr lang="ru-RU" sz="2000" b="1" dirty="0"/>
              <a:t>наставничество в процессе психолого-педагогического сопровождения обучающихся, попавших в трудную жизненную ситуацию (дети-сироты, лица из числа детей-сирот и оставшихся без попечения родителей, дети с ОВЗ), либо входящих в «группу риска» (состоящие на разных видах учета).</a:t>
            </a:r>
          </a:p>
          <a:p>
            <a:pPr algn="just"/>
            <a:endParaRPr lang="ru-RU" sz="2000" b="1" dirty="0"/>
          </a:p>
          <a:p>
            <a:pPr algn="just"/>
            <a:r>
              <a:rPr lang="ru-RU" sz="2000" b="1" dirty="0">
                <a:solidFill>
                  <a:schemeClr val="accent6"/>
                </a:solidFill>
              </a:rPr>
              <a:t>Психолого-педагогическое сопровождение деятельности молодого специалиста: </a:t>
            </a:r>
            <a:r>
              <a:rPr lang="ru-RU" sz="2000" b="1" dirty="0"/>
              <a:t>наставничество, в процессе которого формируются профессиональные умения и навыки, надлежащее исполнение должностных</a:t>
            </a:r>
          </a:p>
          <a:p>
            <a:pPr algn="just"/>
            <a:r>
              <a:rPr lang="ru-RU" sz="2000" b="1" dirty="0"/>
              <a:t>обязанностей, ознакомление с особенностями работы ОО.</a:t>
            </a:r>
          </a:p>
        </p:txBody>
      </p:sp>
    </p:spTree>
    <p:extLst>
      <p:ext uri="{BB962C8B-B14F-4D97-AF65-F5344CB8AC3E}">
        <p14:creationId xmlns:p14="http://schemas.microsoft.com/office/powerpoint/2010/main" val="3906414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BC28E89-0BBE-2FF4-7CF6-49DA0E8CCB56}"/>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D40876D6-D872-8268-9C8C-FBCE0385B71F}"/>
              </a:ext>
            </a:extLst>
          </p:cNvPr>
          <p:cNvSpPr txBox="1"/>
          <p:nvPr/>
        </p:nvSpPr>
        <p:spPr>
          <a:xfrm>
            <a:off x="3330429" y="491848"/>
            <a:ext cx="5679347" cy="523220"/>
          </a:xfrm>
          <a:prstGeom prst="rect">
            <a:avLst/>
          </a:prstGeom>
          <a:noFill/>
        </p:spPr>
        <p:txBody>
          <a:bodyPr wrap="square" rtlCol="0">
            <a:spAutoFit/>
          </a:bodyPr>
          <a:lstStyle/>
          <a:p>
            <a:r>
              <a:rPr lang="ru-RU" sz="2800" b="1" dirty="0">
                <a:solidFill>
                  <a:schemeClr val="accent6"/>
                </a:solidFill>
                <a:effectLst>
                  <a:outerShdw blurRad="38100" dist="38100" dir="2700000" algn="tl">
                    <a:srgbClr val="000000">
                      <a:alpha val="43137"/>
                    </a:srgbClr>
                  </a:outerShdw>
                </a:effectLst>
              </a:rPr>
              <a:t>ФОРМЫ   НАСТАВНИЧЕСТВА</a:t>
            </a:r>
          </a:p>
        </p:txBody>
      </p:sp>
      <p:sp>
        <p:nvSpPr>
          <p:cNvPr id="4" name="TextBox 3">
            <a:extLst>
              <a:ext uri="{FF2B5EF4-FFF2-40B4-BE49-F238E27FC236}">
                <a16:creationId xmlns:a16="http://schemas.microsoft.com/office/drawing/2014/main" id="{A0A89E6F-E633-F57B-AF61-53E5281F5849}"/>
              </a:ext>
            </a:extLst>
          </p:cNvPr>
          <p:cNvSpPr txBox="1"/>
          <p:nvPr/>
        </p:nvSpPr>
        <p:spPr>
          <a:xfrm>
            <a:off x="1400962" y="2030136"/>
            <a:ext cx="5754848" cy="1938992"/>
          </a:xfrm>
          <a:prstGeom prst="rect">
            <a:avLst/>
          </a:prstGeom>
          <a:noFill/>
        </p:spPr>
        <p:txBody>
          <a:bodyPr wrap="square" rtlCol="0">
            <a:spAutoFit/>
          </a:bodyPr>
          <a:lstStyle/>
          <a:p>
            <a:pPr marL="342900" indent="-342900">
              <a:buFont typeface="Arial" panose="020B0604020202020204" pitchFamily="34" charset="0"/>
              <a:buChar char="•"/>
            </a:pPr>
            <a:r>
              <a:rPr lang="ru-RU" sz="2400" b="1" dirty="0"/>
              <a:t>«ученик – ученик»</a:t>
            </a:r>
          </a:p>
          <a:p>
            <a:pPr marL="342900" indent="-342900">
              <a:buFont typeface="Arial" panose="020B0604020202020204" pitchFamily="34" charset="0"/>
              <a:buChar char="•"/>
            </a:pPr>
            <a:r>
              <a:rPr lang="ru-RU" sz="2400" b="1" dirty="0"/>
              <a:t>«учитель – учитель»</a:t>
            </a:r>
          </a:p>
          <a:p>
            <a:pPr marL="342900" indent="-342900">
              <a:buFont typeface="Arial" panose="020B0604020202020204" pitchFamily="34" charset="0"/>
              <a:buChar char="•"/>
            </a:pPr>
            <a:r>
              <a:rPr lang="ru-RU" sz="2400" b="1" dirty="0"/>
              <a:t>«студент – ученик»</a:t>
            </a:r>
          </a:p>
          <a:p>
            <a:pPr marL="342900" indent="-342900">
              <a:buFont typeface="Arial" panose="020B0604020202020204" pitchFamily="34" charset="0"/>
              <a:buChar char="•"/>
            </a:pPr>
            <a:r>
              <a:rPr lang="ru-RU" sz="2400" b="1" dirty="0"/>
              <a:t>«работодатель – ученик»</a:t>
            </a:r>
          </a:p>
          <a:p>
            <a:pPr marL="342900" indent="-342900">
              <a:buFont typeface="Arial" panose="020B0604020202020204" pitchFamily="34" charset="0"/>
              <a:buChar char="•"/>
            </a:pPr>
            <a:r>
              <a:rPr lang="ru-RU" sz="2400" b="1" dirty="0"/>
              <a:t>«работодатель»-«студент»</a:t>
            </a:r>
          </a:p>
        </p:txBody>
      </p:sp>
    </p:spTree>
    <p:extLst>
      <p:ext uri="{BB962C8B-B14F-4D97-AF65-F5344CB8AC3E}">
        <p14:creationId xmlns:p14="http://schemas.microsoft.com/office/powerpoint/2010/main" val="3339935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EE1825D-B759-F6C7-5CA1-14885E46DC77}"/>
              </a:ext>
            </a:extLst>
          </p:cNvPr>
          <p:cNvPicPr>
            <a:picLocks noChangeAspect="1"/>
          </p:cNvPicPr>
          <p:nvPr/>
        </p:nvPicPr>
        <p:blipFill>
          <a:blip r:embed="rId2"/>
          <a:stretch>
            <a:fillRect/>
          </a:stretch>
        </p:blipFill>
        <p:spPr>
          <a:xfrm>
            <a:off x="0" y="-1"/>
            <a:ext cx="12192000" cy="6857999"/>
          </a:xfrm>
          <a:prstGeom prst="rect">
            <a:avLst/>
          </a:prstGeom>
        </p:spPr>
      </p:pic>
      <p:sp>
        <p:nvSpPr>
          <p:cNvPr id="3" name="TextBox 2">
            <a:extLst>
              <a:ext uri="{FF2B5EF4-FFF2-40B4-BE49-F238E27FC236}">
                <a16:creationId xmlns:a16="http://schemas.microsoft.com/office/drawing/2014/main" id="{58488D9B-B048-7E7D-02E6-111F013FF58B}"/>
              </a:ext>
            </a:extLst>
          </p:cNvPr>
          <p:cNvSpPr txBox="1"/>
          <p:nvPr/>
        </p:nvSpPr>
        <p:spPr>
          <a:xfrm>
            <a:off x="461395" y="595618"/>
            <a:ext cx="5634605" cy="5447645"/>
          </a:xfrm>
          <a:prstGeom prst="rect">
            <a:avLst/>
          </a:prstGeom>
          <a:noFill/>
        </p:spPr>
        <p:txBody>
          <a:bodyPr wrap="square" rtlCol="0">
            <a:spAutoFit/>
          </a:bodyPr>
          <a:lstStyle/>
          <a:p>
            <a:r>
              <a:rPr lang="ru-RU" sz="2400" b="1" dirty="0">
                <a:solidFill>
                  <a:schemeClr val="accent6"/>
                </a:solidFill>
                <a:effectLst>
                  <a:outerShdw blurRad="38100" dist="38100" dir="2700000" algn="tl">
                    <a:srgbClr val="000000">
                      <a:alpha val="43137"/>
                    </a:srgbClr>
                  </a:outerShdw>
                </a:effectLst>
              </a:rPr>
              <a:t>ТИПЫ  НАСТАВНИЧЕСТВА:</a:t>
            </a:r>
          </a:p>
          <a:p>
            <a:endParaRPr lang="ru-RU" sz="2400" b="1" dirty="0">
              <a:solidFill>
                <a:schemeClr val="accent6"/>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ru-RU" sz="2000" b="1" dirty="0">
                <a:solidFill>
                  <a:schemeClr val="accent6"/>
                </a:solidFill>
                <a:effectLst>
                  <a:outerShdw blurRad="38100" dist="38100" dir="2700000" algn="tl">
                    <a:srgbClr val="000000">
                      <a:alpha val="43137"/>
                    </a:srgbClr>
                  </a:outerShdw>
                </a:effectLst>
              </a:rPr>
              <a:t>ПРЯМОЕ</a:t>
            </a:r>
            <a:r>
              <a:rPr lang="ru-RU" sz="2000" b="1" dirty="0">
                <a:effectLst>
                  <a:outerShdw blurRad="38100" dist="38100" dir="2700000" algn="tl">
                    <a:srgbClr val="000000">
                      <a:alpha val="43137"/>
                    </a:srgbClr>
                  </a:outerShdw>
                </a:effectLst>
              </a:rPr>
              <a:t> – КОНТАКТ НАСТАВНИКА С НАСТАВЛЯЕМЫМ;</a:t>
            </a:r>
          </a:p>
          <a:p>
            <a:pPr marL="342900" indent="-342900">
              <a:buFont typeface="Arial" panose="020B0604020202020204" pitchFamily="34" charset="0"/>
              <a:buChar char="•"/>
            </a:pPr>
            <a:r>
              <a:rPr lang="ru-RU" sz="2000" b="1" dirty="0">
                <a:solidFill>
                  <a:schemeClr val="accent6"/>
                </a:solidFill>
                <a:effectLst>
                  <a:outerShdw blurRad="38100" dist="38100" dir="2700000" algn="tl">
                    <a:srgbClr val="000000">
                      <a:alpha val="43137"/>
                    </a:srgbClr>
                  </a:outerShdw>
                </a:effectLst>
              </a:rPr>
              <a:t>ОПОСРЕДОВАННОЕ </a:t>
            </a:r>
            <a:r>
              <a:rPr lang="ru-RU" sz="2000" b="1" dirty="0">
                <a:effectLst>
                  <a:outerShdw blurRad="38100" dist="38100" dir="2700000" algn="tl">
                    <a:srgbClr val="000000">
                      <a:alpha val="43137"/>
                    </a:srgbClr>
                  </a:outerShdw>
                </a:effectLst>
              </a:rPr>
              <a:t>– ЭПИЗОДИЧЕСКИЕ КОНСУЛЬТАЦИИ, СОВЕТЫ, РЕКОМЕНДАЦИИ;</a:t>
            </a:r>
          </a:p>
          <a:p>
            <a:pPr marL="342900" indent="-342900">
              <a:buFont typeface="Arial" panose="020B0604020202020204" pitchFamily="34" charset="0"/>
              <a:buChar char="•"/>
            </a:pPr>
            <a:r>
              <a:rPr lang="ru-RU" sz="2000" b="1" dirty="0">
                <a:solidFill>
                  <a:schemeClr val="accent6"/>
                </a:solidFill>
                <a:effectLst>
                  <a:outerShdw blurRad="38100" dist="38100" dir="2700000" algn="tl">
                    <a:srgbClr val="000000">
                      <a:alpha val="43137"/>
                    </a:srgbClr>
                  </a:outerShdw>
                </a:effectLst>
              </a:rPr>
              <a:t>СКРЫТОЕ</a:t>
            </a:r>
            <a:r>
              <a:rPr lang="ru-RU" sz="2000" b="1" dirty="0">
                <a:effectLst>
                  <a:outerShdw blurRad="38100" dist="38100" dir="2700000" algn="tl">
                    <a:srgbClr val="000000">
                      <a:alpha val="43137"/>
                    </a:srgbClr>
                  </a:outerShdw>
                </a:effectLst>
              </a:rPr>
              <a:t> – СОВЕТЫ, ДРУЖЕСКОЕ УЧАСТИЕ;</a:t>
            </a:r>
          </a:p>
          <a:p>
            <a:pPr marL="342900" indent="-342900">
              <a:buFont typeface="Arial" panose="020B0604020202020204" pitchFamily="34" charset="0"/>
              <a:buChar char="•"/>
            </a:pPr>
            <a:r>
              <a:rPr lang="ru-RU" sz="2000" b="1" dirty="0">
                <a:solidFill>
                  <a:schemeClr val="accent6"/>
                </a:solidFill>
                <a:effectLst>
                  <a:outerShdw blurRad="38100" dist="38100" dir="2700000" algn="tl">
                    <a:srgbClr val="000000">
                      <a:alpha val="43137"/>
                    </a:srgbClr>
                  </a:outerShdw>
                </a:effectLst>
              </a:rPr>
              <a:t>ОТКРЫТОЕ </a:t>
            </a:r>
            <a:r>
              <a:rPr lang="ru-RU" sz="2000" b="1" dirty="0">
                <a:effectLst>
                  <a:outerShdw blurRad="38100" dist="38100" dir="2700000" algn="tl">
                    <a:srgbClr val="000000">
                      <a:alpha val="43137"/>
                    </a:srgbClr>
                  </a:outerShdw>
                </a:effectLst>
              </a:rPr>
              <a:t>– СОГЛАСОВАННОЕ ДВУСТОРОННЕЕ ВЗАИМОДЕЙСТВИЕ НАСТАВНИКА И НАСТАВЛЯЕМОГО;</a:t>
            </a:r>
          </a:p>
          <a:p>
            <a:pPr marL="342900" indent="-342900">
              <a:buFont typeface="Arial" panose="020B0604020202020204" pitchFamily="34" charset="0"/>
              <a:buChar char="•"/>
            </a:pPr>
            <a:r>
              <a:rPr lang="ru-RU" sz="2000" b="1" dirty="0">
                <a:solidFill>
                  <a:schemeClr val="accent6"/>
                </a:solidFill>
                <a:effectLst>
                  <a:outerShdw blurRad="38100" dist="38100" dir="2700000" algn="tl">
                    <a:srgbClr val="000000">
                      <a:alpha val="43137"/>
                    </a:srgbClr>
                  </a:outerShdw>
                </a:effectLst>
              </a:rPr>
              <a:t>ИНДИВИДУАЛЬНОЕ</a:t>
            </a:r>
            <a:r>
              <a:rPr lang="ru-RU" sz="2000" b="1" dirty="0">
                <a:effectLst>
                  <a:outerShdw blurRad="38100" dist="38100" dir="2700000" algn="tl">
                    <a:srgbClr val="000000">
                      <a:alpha val="43137"/>
                    </a:srgbClr>
                  </a:outerShdw>
                </a:effectLst>
              </a:rPr>
              <a:t> – ОРИЕНТИРОВАНО НА ОДНОГО НАСТАВЛЯЕМОГО;</a:t>
            </a:r>
          </a:p>
          <a:p>
            <a:pPr marL="342900" indent="-342900">
              <a:buFont typeface="Arial" panose="020B0604020202020204" pitchFamily="34" charset="0"/>
              <a:buChar char="•"/>
            </a:pPr>
            <a:r>
              <a:rPr lang="ru-RU" sz="2000" b="1" dirty="0">
                <a:solidFill>
                  <a:schemeClr val="accent6"/>
                </a:solidFill>
                <a:effectLst>
                  <a:outerShdw blurRad="38100" dist="38100" dir="2700000" algn="tl">
                    <a:srgbClr val="000000">
                      <a:alpha val="43137"/>
                    </a:srgbClr>
                  </a:outerShdw>
                </a:effectLst>
              </a:rPr>
              <a:t>КОЛЛЕКТИВНОЕ</a:t>
            </a:r>
            <a:r>
              <a:rPr lang="ru-RU" sz="2000" b="1" dirty="0">
                <a:effectLst>
                  <a:outerShdw blurRad="38100" dist="38100" dir="2700000" algn="tl">
                    <a:srgbClr val="000000">
                      <a:alpha val="43137"/>
                    </a:srgbClr>
                  </a:outerShdw>
                </a:effectLst>
              </a:rPr>
              <a:t> – ОСУЩЕСТВЛЯЕТСЯ ПО ОТНОШЕНИЮ КО ВСЕМУ ПЕДАГОГИЧЕСКОМУ КОЛЛЕКТИВУ ОО.</a:t>
            </a:r>
          </a:p>
        </p:txBody>
      </p:sp>
      <p:sp>
        <p:nvSpPr>
          <p:cNvPr id="4" name="TextBox 3">
            <a:extLst>
              <a:ext uri="{FF2B5EF4-FFF2-40B4-BE49-F238E27FC236}">
                <a16:creationId xmlns:a16="http://schemas.microsoft.com/office/drawing/2014/main" id="{6C7195DE-593B-39E0-C934-150A890E53DF}"/>
              </a:ext>
            </a:extLst>
          </p:cNvPr>
          <p:cNvSpPr txBox="1"/>
          <p:nvPr/>
        </p:nvSpPr>
        <p:spPr>
          <a:xfrm>
            <a:off x="6632896" y="595618"/>
            <a:ext cx="5634604" cy="3785652"/>
          </a:xfrm>
          <a:prstGeom prst="rect">
            <a:avLst/>
          </a:prstGeom>
          <a:noFill/>
        </p:spPr>
        <p:txBody>
          <a:bodyPr wrap="square" rtlCol="0">
            <a:spAutoFit/>
          </a:bodyPr>
          <a:lstStyle/>
          <a:p>
            <a:r>
              <a:rPr lang="ru-RU" sz="2400" b="1" dirty="0">
                <a:solidFill>
                  <a:schemeClr val="accent6"/>
                </a:solidFill>
                <a:effectLst>
                  <a:outerShdw blurRad="38100" dist="38100" dir="2700000" algn="tl">
                    <a:srgbClr val="000000">
                      <a:alpha val="43137"/>
                    </a:srgbClr>
                  </a:outerShdw>
                </a:effectLst>
              </a:rPr>
              <a:t>ВИДЫ  НАСТАВНИЧЕСТВА:</a:t>
            </a:r>
          </a:p>
          <a:p>
            <a:endParaRPr lang="ru-RU" b="1" dirty="0"/>
          </a:p>
          <a:p>
            <a:pPr marL="285750" indent="-285750">
              <a:buFont typeface="Arial" panose="020B0604020202020204" pitchFamily="34" charset="0"/>
              <a:buChar char="•"/>
            </a:pPr>
            <a:r>
              <a:rPr lang="ru-RU" sz="2000" b="1" dirty="0"/>
              <a:t>ВИРТУАЛЬНОЕ (ДИСТАНЦИОННОЕ)</a:t>
            </a:r>
          </a:p>
          <a:p>
            <a:pPr marL="285750" indent="-285750">
              <a:buFont typeface="Arial" panose="020B0604020202020204" pitchFamily="34" charset="0"/>
              <a:buChar char="•"/>
            </a:pPr>
            <a:r>
              <a:rPr lang="ru-RU" sz="2000" b="1" dirty="0"/>
              <a:t>ГРУППОВОЕ («ВЕЕРНОЕ»)</a:t>
            </a:r>
          </a:p>
          <a:p>
            <a:pPr marL="285750" indent="-285750">
              <a:buFont typeface="Arial" panose="020B0604020202020204" pitchFamily="34" charset="0"/>
              <a:buChar char="•"/>
            </a:pPr>
            <a:r>
              <a:rPr lang="ru-RU" sz="2000" b="1" dirty="0"/>
              <a:t>ГРУППОВОЕ КОМПЛЕКСНОЕ</a:t>
            </a:r>
          </a:p>
          <a:p>
            <a:pPr marL="285750" indent="-285750">
              <a:buFont typeface="Arial" panose="020B0604020202020204" pitchFamily="34" charset="0"/>
              <a:buChar char="•"/>
            </a:pPr>
            <a:r>
              <a:rPr lang="ru-RU" sz="2000" b="1" dirty="0"/>
              <a:t>КРАТКОСРОЧНОЕ, ИЛИ ЦЕЛЕПОЛАГАЮЩЕЕ</a:t>
            </a:r>
          </a:p>
          <a:p>
            <a:pPr marL="285750" indent="-285750">
              <a:buFont typeface="Arial" panose="020B0604020202020204" pitchFamily="34" charset="0"/>
              <a:buChar char="•"/>
            </a:pPr>
            <a:r>
              <a:rPr lang="ru-RU" sz="2000" b="1" dirty="0"/>
              <a:t>РЕВЕРСИВНОЕ</a:t>
            </a:r>
          </a:p>
          <a:p>
            <a:pPr marL="285750" indent="-285750">
              <a:buFont typeface="Arial" panose="020B0604020202020204" pitchFamily="34" charset="0"/>
              <a:buChar char="•"/>
            </a:pPr>
            <a:r>
              <a:rPr lang="ru-RU" sz="2000" b="1" dirty="0"/>
              <a:t>СИТУАЦИОННОЕ</a:t>
            </a:r>
          </a:p>
          <a:p>
            <a:pPr marL="285750" indent="-285750">
              <a:buFont typeface="Arial" panose="020B0604020202020204" pitchFamily="34" charset="0"/>
              <a:buChar char="•"/>
            </a:pPr>
            <a:r>
              <a:rPr lang="ru-RU" sz="2000" b="1" dirty="0"/>
              <a:t>СКОРОСТНОЕ КОНСУЛЬТАЦИОННОЕ</a:t>
            </a:r>
          </a:p>
          <a:p>
            <a:pPr marL="285750" indent="-285750">
              <a:buFont typeface="Arial" panose="020B0604020202020204" pitchFamily="34" charset="0"/>
              <a:buChar char="•"/>
            </a:pPr>
            <a:r>
              <a:rPr lang="ru-RU" sz="2000" b="1" dirty="0"/>
              <a:t>ТРАДИЦИОННОЕ</a:t>
            </a:r>
          </a:p>
          <a:p>
            <a:pPr marL="285750" indent="-285750">
              <a:buFont typeface="Arial" panose="020B0604020202020204" pitchFamily="34" charset="0"/>
              <a:buChar char="•"/>
            </a:pPr>
            <a:endParaRPr lang="ru-RU" dirty="0"/>
          </a:p>
        </p:txBody>
      </p:sp>
    </p:spTree>
    <p:extLst>
      <p:ext uri="{BB962C8B-B14F-4D97-AF65-F5344CB8AC3E}">
        <p14:creationId xmlns:p14="http://schemas.microsoft.com/office/powerpoint/2010/main" val="3489240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6250EE0-7709-F0BB-48EC-3F68C23F6D96}"/>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E90D0425-3AAF-5010-867C-2A02AC8A19E8}"/>
              </a:ext>
            </a:extLst>
          </p:cNvPr>
          <p:cNvSpPr txBox="1"/>
          <p:nvPr/>
        </p:nvSpPr>
        <p:spPr>
          <a:xfrm>
            <a:off x="989902" y="327171"/>
            <a:ext cx="10561738" cy="954107"/>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ОРГАНИЗАЦИЯ  КОМПЛЕКСА  МЕРОПРИЯТИЙ  ДЛЯ ВЗАИМОДЕЙСТВИЯ  НАСТАВНИКОВ  И  НАСТАВЛЯЕМЫХ</a:t>
            </a:r>
          </a:p>
        </p:txBody>
      </p:sp>
      <p:pic>
        <p:nvPicPr>
          <p:cNvPr id="5" name="Рисунок 4">
            <a:extLst>
              <a:ext uri="{FF2B5EF4-FFF2-40B4-BE49-F238E27FC236}">
                <a16:creationId xmlns:a16="http://schemas.microsoft.com/office/drawing/2014/main" id="{29EB513A-3F9C-1F39-25EA-F9A163D6DBA9}"/>
              </a:ext>
            </a:extLst>
          </p:cNvPr>
          <p:cNvPicPr>
            <a:picLocks noChangeAspect="1"/>
          </p:cNvPicPr>
          <p:nvPr/>
        </p:nvPicPr>
        <p:blipFill rotWithShape="1">
          <a:blip r:embed="rId3"/>
          <a:srcRect l="1" t="15976" r="-343" b="296"/>
          <a:stretch/>
        </p:blipFill>
        <p:spPr>
          <a:xfrm>
            <a:off x="6282784" y="3731951"/>
            <a:ext cx="2596212" cy="2904325"/>
          </a:xfrm>
          <a:prstGeom prst="rect">
            <a:avLst/>
          </a:prstGeom>
          <a:ln>
            <a:noFill/>
          </a:ln>
          <a:effectLst>
            <a:outerShdw blurRad="292100" dist="139700" dir="2700000" algn="tl" rotWithShape="0">
              <a:srgbClr val="333333">
                <a:alpha val="65000"/>
              </a:srgbClr>
            </a:outerShdw>
          </a:effectLst>
        </p:spPr>
      </p:pic>
      <p:pic>
        <p:nvPicPr>
          <p:cNvPr id="7" name="Рисунок 6">
            <a:extLst>
              <a:ext uri="{FF2B5EF4-FFF2-40B4-BE49-F238E27FC236}">
                <a16:creationId xmlns:a16="http://schemas.microsoft.com/office/drawing/2014/main" id="{9F6CF2F6-24F5-3620-26A2-B727C64C85F7}"/>
              </a:ext>
            </a:extLst>
          </p:cNvPr>
          <p:cNvPicPr>
            <a:picLocks noChangeAspect="1"/>
          </p:cNvPicPr>
          <p:nvPr/>
        </p:nvPicPr>
        <p:blipFill>
          <a:blip r:embed="rId4"/>
          <a:stretch>
            <a:fillRect/>
          </a:stretch>
        </p:blipFill>
        <p:spPr>
          <a:xfrm>
            <a:off x="8450527" y="1380399"/>
            <a:ext cx="3395699" cy="2155890"/>
          </a:xfrm>
          <a:prstGeom prst="rect">
            <a:avLst/>
          </a:prstGeom>
        </p:spPr>
      </p:pic>
      <p:pic>
        <p:nvPicPr>
          <p:cNvPr id="9" name="Рисунок 8">
            <a:extLst>
              <a:ext uri="{FF2B5EF4-FFF2-40B4-BE49-F238E27FC236}">
                <a16:creationId xmlns:a16="http://schemas.microsoft.com/office/drawing/2014/main" id="{5343A141-3032-6698-73E8-292EA2C3F945}"/>
              </a:ext>
            </a:extLst>
          </p:cNvPr>
          <p:cNvPicPr>
            <a:picLocks noChangeAspect="1"/>
          </p:cNvPicPr>
          <p:nvPr/>
        </p:nvPicPr>
        <p:blipFill>
          <a:blip r:embed="rId5"/>
          <a:stretch>
            <a:fillRect/>
          </a:stretch>
        </p:blipFill>
        <p:spPr>
          <a:xfrm>
            <a:off x="4537513" y="1378448"/>
            <a:ext cx="3218606" cy="2179302"/>
          </a:xfrm>
          <a:prstGeom prst="rect">
            <a:avLst/>
          </a:prstGeom>
        </p:spPr>
      </p:pic>
      <p:pic>
        <p:nvPicPr>
          <p:cNvPr id="11" name="Рисунок 10">
            <a:extLst>
              <a:ext uri="{FF2B5EF4-FFF2-40B4-BE49-F238E27FC236}">
                <a16:creationId xmlns:a16="http://schemas.microsoft.com/office/drawing/2014/main" id="{06DA4D59-77F7-FF49-DCE5-9CEE41CC6F9E}"/>
              </a:ext>
            </a:extLst>
          </p:cNvPr>
          <p:cNvPicPr>
            <a:picLocks noChangeAspect="1"/>
          </p:cNvPicPr>
          <p:nvPr/>
        </p:nvPicPr>
        <p:blipFill>
          <a:blip r:embed="rId6"/>
          <a:stretch>
            <a:fillRect/>
          </a:stretch>
        </p:blipFill>
        <p:spPr>
          <a:xfrm>
            <a:off x="2811243" y="3751100"/>
            <a:ext cx="2347986" cy="2923473"/>
          </a:xfrm>
          <a:prstGeom prst="rect">
            <a:avLst/>
          </a:prstGeom>
        </p:spPr>
      </p:pic>
      <p:pic>
        <p:nvPicPr>
          <p:cNvPr id="13" name="Рисунок 12">
            <a:extLst>
              <a:ext uri="{FF2B5EF4-FFF2-40B4-BE49-F238E27FC236}">
                <a16:creationId xmlns:a16="http://schemas.microsoft.com/office/drawing/2014/main" id="{84365B90-64A8-CA38-F1FB-B43AE75AE7FC}"/>
              </a:ext>
            </a:extLst>
          </p:cNvPr>
          <p:cNvPicPr>
            <a:picLocks noChangeAspect="1"/>
          </p:cNvPicPr>
          <p:nvPr/>
        </p:nvPicPr>
        <p:blipFill>
          <a:blip r:embed="rId7"/>
          <a:stretch>
            <a:fillRect/>
          </a:stretch>
        </p:blipFill>
        <p:spPr>
          <a:xfrm>
            <a:off x="230771" y="1380399"/>
            <a:ext cx="3612335" cy="2168859"/>
          </a:xfrm>
          <a:prstGeom prst="rect">
            <a:avLst/>
          </a:prstGeom>
        </p:spPr>
      </p:pic>
    </p:spTree>
    <p:extLst>
      <p:ext uri="{BB962C8B-B14F-4D97-AF65-F5344CB8AC3E}">
        <p14:creationId xmlns:p14="http://schemas.microsoft.com/office/powerpoint/2010/main" val="442922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F8C2FFD-3C16-F2F2-2618-24171A3E4D96}"/>
              </a:ext>
            </a:extLst>
          </p:cNvPr>
          <p:cNvPicPr>
            <a:picLocks noChangeAspect="1"/>
          </p:cNvPicPr>
          <p:nvPr/>
        </p:nvPicPr>
        <p:blipFill>
          <a:blip r:embed="rId2"/>
          <a:stretch>
            <a:fillRect/>
          </a:stretch>
        </p:blipFill>
        <p:spPr>
          <a:xfrm>
            <a:off x="0" y="1"/>
            <a:ext cx="12192000" cy="6857999"/>
          </a:xfrm>
          <a:prstGeom prst="rect">
            <a:avLst/>
          </a:prstGeom>
        </p:spPr>
      </p:pic>
      <p:sp>
        <p:nvSpPr>
          <p:cNvPr id="3" name="TextBox 2">
            <a:extLst>
              <a:ext uri="{FF2B5EF4-FFF2-40B4-BE49-F238E27FC236}">
                <a16:creationId xmlns:a16="http://schemas.microsoft.com/office/drawing/2014/main" id="{3CC34D55-6BBB-31DB-161C-353C6206E042}"/>
              </a:ext>
            </a:extLst>
          </p:cNvPr>
          <p:cNvSpPr txBox="1"/>
          <p:nvPr/>
        </p:nvSpPr>
        <p:spPr>
          <a:xfrm>
            <a:off x="1912686" y="230733"/>
            <a:ext cx="8221211" cy="523220"/>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ЯРМАРКА  НАСТАВНИЧЕСКИХ  ИДЕЙ</a:t>
            </a:r>
          </a:p>
        </p:txBody>
      </p:sp>
      <p:pic>
        <p:nvPicPr>
          <p:cNvPr id="5" name="Рисунок 4">
            <a:extLst>
              <a:ext uri="{FF2B5EF4-FFF2-40B4-BE49-F238E27FC236}">
                <a16:creationId xmlns:a16="http://schemas.microsoft.com/office/drawing/2014/main" id="{50478FA5-6F23-46A9-B967-68A5434A7E66}"/>
              </a:ext>
            </a:extLst>
          </p:cNvPr>
          <p:cNvPicPr>
            <a:picLocks noChangeAspect="1"/>
          </p:cNvPicPr>
          <p:nvPr/>
        </p:nvPicPr>
        <p:blipFill>
          <a:blip r:embed="rId3"/>
          <a:stretch>
            <a:fillRect/>
          </a:stretch>
        </p:blipFill>
        <p:spPr>
          <a:xfrm>
            <a:off x="421421" y="960772"/>
            <a:ext cx="3213097" cy="2554447"/>
          </a:xfrm>
          <a:prstGeom prst="rect">
            <a:avLst/>
          </a:prstGeom>
        </p:spPr>
      </p:pic>
      <p:pic>
        <p:nvPicPr>
          <p:cNvPr id="7" name="Рисунок 6">
            <a:extLst>
              <a:ext uri="{FF2B5EF4-FFF2-40B4-BE49-F238E27FC236}">
                <a16:creationId xmlns:a16="http://schemas.microsoft.com/office/drawing/2014/main" id="{05C4190A-0FEB-28E8-B7A4-F4679C6EC1BD}"/>
              </a:ext>
            </a:extLst>
          </p:cNvPr>
          <p:cNvPicPr>
            <a:picLocks noChangeAspect="1"/>
          </p:cNvPicPr>
          <p:nvPr/>
        </p:nvPicPr>
        <p:blipFill>
          <a:blip r:embed="rId4"/>
          <a:stretch>
            <a:fillRect/>
          </a:stretch>
        </p:blipFill>
        <p:spPr>
          <a:xfrm>
            <a:off x="8297714" y="960772"/>
            <a:ext cx="3484372" cy="2554447"/>
          </a:xfrm>
          <a:prstGeom prst="rect">
            <a:avLst/>
          </a:prstGeom>
        </p:spPr>
      </p:pic>
      <p:pic>
        <p:nvPicPr>
          <p:cNvPr id="9" name="Рисунок 8">
            <a:extLst>
              <a:ext uri="{FF2B5EF4-FFF2-40B4-BE49-F238E27FC236}">
                <a16:creationId xmlns:a16="http://schemas.microsoft.com/office/drawing/2014/main" id="{9B3D51D7-36B5-8233-6339-2774B6E373EA}"/>
              </a:ext>
            </a:extLst>
          </p:cNvPr>
          <p:cNvPicPr>
            <a:picLocks noChangeAspect="1"/>
          </p:cNvPicPr>
          <p:nvPr/>
        </p:nvPicPr>
        <p:blipFill>
          <a:blip r:embed="rId5"/>
          <a:stretch>
            <a:fillRect/>
          </a:stretch>
        </p:blipFill>
        <p:spPr>
          <a:xfrm>
            <a:off x="4294667" y="960772"/>
            <a:ext cx="3457252" cy="2554447"/>
          </a:xfrm>
          <a:prstGeom prst="rect">
            <a:avLst/>
          </a:prstGeom>
        </p:spPr>
      </p:pic>
      <p:pic>
        <p:nvPicPr>
          <p:cNvPr id="11" name="Рисунок 10">
            <a:extLst>
              <a:ext uri="{FF2B5EF4-FFF2-40B4-BE49-F238E27FC236}">
                <a16:creationId xmlns:a16="http://schemas.microsoft.com/office/drawing/2014/main" id="{1A4FA094-6EA9-8622-2770-C1D2EE6B1769}"/>
              </a:ext>
            </a:extLst>
          </p:cNvPr>
          <p:cNvPicPr>
            <a:picLocks noChangeAspect="1"/>
          </p:cNvPicPr>
          <p:nvPr/>
        </p:nvPicPr>
        <p:blipFill>
          <a:blip r:embed="rId6"/>
          <a:stretch>
            <a:fillRect/>
          </a:stretch>
        </p:blipFill>
        <p:spPr>
          <a:xfrm>
            <a:off x="421421" y="3757053"/>
            <a:ext cx="3457251" cy="2632518"/>
          </a:xfrm>
          <a:prstGeom prst="rect">
            <a:avLst/>
          </a:prstGeom>
        </p:spPr>
      </p:pic>
      <p:pic>
        <p:nvPicPr>
          <p:cNvPr id="13" name="Рисунок 12">
            <a:extLst>
              <a:ext uri="{FF2B5EF4-FFF2-40B4-BE49-F238E27FC236}">
                <a16:creationId xmlns:a16="http://schemas.microsoft.com/office/drawing/2014/main" id="{FD2BCA6F-1030-E434-5FEF-1EC1EDD7B6B0}"/>
              </a:ext>
            </a:extLst>
          </p:cNvPr>
          <p:cNvPicPr>
            <a:picLocks noChangeAspect="1"/>
          </p:cNvPicPr>
          <p:nvPr/>
        </p:nvPicPr>
        <p:blipFill>
          <a:blip r:embed="rId7"/>
          <a:stretch>
            <a:fillRect/>
          </a:stretch>
        </p:blipFill>
        <p:spPr>
          <a:xfrm>
            <a:off x="4294667" y="3757052"/>
            <a:ext cx="3457251" cy="2590262"/>
          </a:xfrm>
          <a:prstGeom prst="rect">
            <a:avLst/>
          </a:prstGeom>
        </p:spPr>
      </p:pic>
      <p:pic>
        <p:nvPicPr>
          <p:cNvPr id="15" name="Рисунок 14">
            <a:extLst>
              <a:ext uri="{FF2B5EF4-FFF2-40B4-BE49-F238E27FC236}">
                <a16:creationId xmlns:a16="http://schemas.microsoft.com/office/drawing/2014/main" id="{B5CC3C13-5FA9-8293-1079-65446236BFCB}"/>
              </a:ext>
            </a:extLst>
          </p:cNvPr>
          <p:cNvPicPr>
            <a:picLocks noChangeAspect="1"/>
          </p:cNvPicPr>
          <p:nvPr/>
        </p:nvPicPr>
        <p:blipFill>
          <a:blip r:embed="rId8"/>
          <a:stretch>
            <a:fillRect/>
          </a:stretch>
        </p:blipFill>
        <p:spPr>
          <a:xfrm>
            <a:off x="8327876" y="3757052"/>
            <a:ext cx="3425923" cy="2554447"/>
          </a:xfrm>
          <a:prstGeom prst="rect">
            <a:avLst/>
          </a:prstGeom>
        </p:spPr>
      </p:pic>
    </p:spTree>
    <p:extLst>
      <p:ext uri="{BB962C8B-B14F-4D97-AF65-F5344CB8AC3E}">
        <p14:creationId xmlns:p14="http://schemas.microsoft.com/office/powerpoint/2010/main" val="3557393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0A19140-2982-CFFA-41F6-BDBF509A3133}"/>
              </a:ext>
            </a:extLst>
          </p:cNvPr>
          <p:cNvPicPr>
            <a:picLocks noChangeAspect="1"/>
          </p:cNvPicPr>
          <p:nvPr/>
        </p:nvPicPr>
        <p:blipFill>
          <a:blip r:embed="rId2"/>
          <a:stretch>
            <a:fillRect/>
          </a:stretch>
        </p:blipFill>
        <p:spPr>
          <a:xfrm>
            <a:off x="0" y="1"/>
            <a:ext cx="12192000" cy="6857999"/>
          </a:xfrm>
          <a:prstGeom prst="rect">
            <a:avLst/>
          </a:prstGeom>
        </p:spPr>
      </p:pic>
      <p:sp>
        <p:nvSpPr>
          <p:cNvPr id="3" name="TextBox 2">
            <a:extLst>
              <a:ext uri="{FF2B5EF4-FFF2-40B4-BE49-F238E27FC236}">
                <a16:creationId xmlns:a16="http://schemas.microsoft.com/office/drawing/2014/main" id="{D197E391-14D5-3F26-E05C-E7AF18002DE7}"/>
              </a:ext>
            </a:extLst>
          </p:cNvPr>
          <p:cNvSpPr txBox="1"/>
          <p:nvPr/>
        </p:nvSpPr>
        <p:spPr>
          <a:xfrm>
            <a:off x="830509" y="176169"/>
            <a:ext cx="10757484" cy="954107"/>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«ХРАНИТЕЛИ  РУССКОГО  ЯЗЫКА»- ВСЕРОССИЙСКАЯ ПРОФЕССИОНАЛЬНАЯ  ОЛИМПИАДА</a:t>
            </a:r>
          </a:p>
        </p:txBody>
      </p:sp>
      <p:pic>
        <p:nvPicPr>
          <p:cNvPr id="6" name="Рисунок 5">
            <a:extLst>
              <a:ext uri="{FF2B5EF4-FFF2-40B4-BE49-F238E27FC236}">
                <a16:creationId xmlns:a16="http://schemas.microsoft.com/office/drawing/2014/main" id="{93E46B98-8615-F1B6-045F-DD6CFB9FCECD}"/>
              </a:ext>
            </a:extLst>
          </p:cNvPr>
          <p:cNvPicPr>
            <a:picLocks noChangeAspect="1"/>
          </p:cNvPicPr>
          <p:nvPr/>
        </p:nvPicPr>
        <p:blipFill>
          <a:blip r:embed="rId3"/>
          <a:stretch>
            <a:fillRect/>
          </a:stretch>
        </p:blipFill>
        <p:spPr>
          <a:xfrm>
            <a:off x="6419832" y="1947390"/>
            <a:ext cx="3339055" cy="4617484"/>
          </a:xfrm>
          <a:prstGeom prst="rect">
            <a:avLst/>
          </a:prstGeom>
        </p:spPr>
      </p:pic>
      <p:pic>
        <p:nvPicPr>
          <p:cNvPr id="8" name="Рисунок 7">
            <a:extLst>
              <a:ext uri="{FF2B5EF4-FFF2-40B4-BE49-F238E27FC236}">
                <a16:creationId xmlns:a16="http://schemas.microsoft.com/office/drawing/2014/main" id="{F514E2C1-F465-44CA-FFC4-C92E3CE15395}"/>
              </a:ext>
            </a:extLst>
          </p:cNvPr>
          <p:cNvPicPr>
            <a:picLocks noChangeAspect="1"/>
          </p:cNvPicPr>
          <p:nvPr/>
        </p:nvPicPr>
        <p:blipFill>
          <a:blip r:embed="rId4"/>
          <a:stretch>
            <a:fillRect/>
          </a:stretch>
        </p:blipFill>
        <p:spPr>
          <a:xfrm>
            <a:off x="1898141" y="1941099"/>
            <a:ext cx="3504914" cy="4617483"/>
          </a:xfrm>
          <a:prstGeom prst="rect">
            <a:avLst/>
          </a:prstGeom>
        </p:spPr>
      </p:pic>
      <p:sp>
        <p:nvSpPr>
          <p:cNvPr id="9" name="TextBox 8">
            <a:extLst>
              <a:ext uri="{FF2B5EF4-FFF2-40B4-BE49-F238E27FC236}">
                <a16:creationId xmlns:a16="http://schemas.microsoft.com/office/drawing/2014/main" id="{D8D12E3C-DD63-4CA0-0386-8890C1531BFA}"/>
              </a:ext>
            </a:extLst>
          </p:cNvPr>
          <p:cNvSpPr txBox="1"/>
          <p:nvPr/>
        </p:nvSpPr>
        <p:spPr>
          <a:xfrm>
            <a:off x="4397229" y="1241571"/>
            <a:ext cx="3624044" cy="400110"/>
          </a:xfrm>
          <a:prstGeom prst="rect">
            <a:avLst/>
          </a:prstGeom>
          <a:noFill/>
        </p:spPr>
        <p:txBody>
          <a:bodyPr wrap="square" rtlCol="0">
            <a:spAutoFit/>
          </a:bodyPr>
          <a:lstStyle/>
          <a:p>
            <a:r>
              <a:rPr lang="ru-RU" sz="2000" b="1" dirty="0"/>
              <a:t>ПОБЕДИТЕЛИ И ПРИЗЕРЫ</a:t>
            </a:r>
          </a:p>
        </p:txBody>
      </p:sp>
    </p:spTree>
    <p:extLst>
      <p:ext uri="{BB962C8B-B14F-4D97-AF65-F5344CB8AC3E}">
        <p14:creationId xmlns:p14="http://schemas.microsoft.com/office/powerpoint/2010/main" val="325540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D1AE612-3FD5-A889-B809-12F0AA39D369}"/>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DCDB965A-2D28-E76F-27BA-413A13ABAF85}"/>
              </a:ext>
            </a:extLst>
          </p:cNvPr>
          <p:cNvSpPr txBox="1"/>
          <p:nvPr/>
        </p:nvSpPr>
        <p:spPr>
          <a:xfrm>
            <a:off x="3405930" y="466734"/>
            <a:ext cx="5058562" cy="523220"/>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ПОСЕЩЕНИЕ  ТЕАТРА</a:t>
            </a:r>
          </a:p>
        </p:txBody>
      </p:sp>
      <p:pic>
        <p:nvPicPr>
          <p:cNvPr id="8" name="Рисунок 7">
            <a:extLst>
              <a:ext uri="{FF2B5EF4-FFF2-40B4-BE49-F238E27FC236}">
                <a16:creationId xmlns:a16="http://schemas.microsoft.com/office/drawing/2014/main" id="{8AC11B0C-2235-29D2-E902-59FC63DD2B87}"/>
              </a:ext>
            </a:extLst>
          </p:cNvPr>
          <p:cNvPicPr>
            <a:picLocks noChangeAspect="1"/>
          </p:cNvPicPr>
          <p:nvPr/>
        </p:nvPicPr>
        <p:blipFill>
          <a:blip r:embed="rId3"/>
          <a:stretch>
            <a:fillRect/>
          </a:stretch>
        </p:blipFill>
        <p:spPr>
          <a:xfrm>
            <a:off x="2734178" y="1979908"/>
            <a:ext cx="4149048" cy="2925502"/>
          </a:xfrm>
          <a:prstGeom prst="rect">
            <a:avLst/>
          </a:prstGeom>
        </p:spPr>
      </p:pic>
      <p:pic>
        <p:nvPicPr>
          <p:cNvPr id="10" name="Рисунок 9">
            <a:extLst>
              <a:ext uri="{FF2B5EF4-FFF2-40B4-BE49-F238E27FC236}">
                <a16:creationId xmlns:a16="http://schemas.microsoft.com/office/drawing/2014/main" id="{52D9C964-573B-C706-9DE9-3C3072434184}"/>
              </a:ext>
            </a:extLst>
          </p:cNvPr>
          <p:cNvPicPr>
            <a:picLocks noChangeAspect="1"/>
          </p:cNvPicPr>
          <p:nvPr/>
        </p:nvPicPr>
        <p:blipFill>
          <a:blip r:embed="rId4"/>
          <a:stretch>
            <a:fillRect/>
          </a:stretch>
        </p:blipFill>
        <p:spPr>
          <a:xfrm>
            <a:off x="148137" y="1979908"/>
            <a:ext cx="2333538" cy="2925502"/>
          </a:xfrm>
          <a:prstGeom prst="rect">
            <a:avLst/>
          </a:prstGeom>
        </p:spPr>
      </p:pic>
      <p:pic>
        <p:nvPicPr>
          <p:cNvPr id="12" name="Рисунок 11">
            <a:extLst>
              <a:ext uri="{FF2B5EF4-FFF2-40B4-BE49-F238E27FC236}">
                <a16:creationId xmlns:a16="http://schemas.microsoft.com/office/drawing/2014/main" id="{4DAFD39E-F00F-226C-D107-9DD1CD62B15C}"/>
              </a:ext>
            </a:extLst>
          </p:cNvPr>
          <p:cNvPicPr>
            <a:picLocks noChangeAspect="1"/>
          </p:cNvPicPr>
          <p:nvPr/>
        </p:nvPicPr>
        <p:blipFill>
          <a:blip r:embed="rId5"/>
          <a:stretch>
            <a:fillRect/>
          </a:stretch>
        </p:blipFill>
        <p:spPr>
          <a:xfrm>
            <a:off x="7133012" y="1960941"/>
            <a:ext cx="2358564" cy="2963436"/>
          </a:xfrm>
          <a:prstGeom prst="rect">
            <a:avLst/>
          </a:prstGeom>
        </p:spPr>
      </p:pic>
      <p:pic>
        <p:nvPicPr>
          <p:cNvPr id="14" name="Рисунок 13">
            <a:extLst>
              <a:ext uri="{FF2B5EF4-FFF2-40B4-BE49-F238E27FC236}">
                <a16:creationId xmlns:a16="http://schemas.microsoft.com/office/drawing/2014/main" id="{8F073E47-AE1F-4309-924D-4367D842F7CB}"/>
              </a:ext>
            </a:extLst>
          </p:cNvPr>
          <p:cNvPicPr>
            <a:picLocks noChangeAspect="1"/>
          </p:cNvPicPr>
          <p:nvPr/>
        </p:nvPicPr>
        <p:blipFill>
          <a:blip r:embed="rId6"/>
          <a:stretch>
            <a:fillRect/>
          </a:stretch>
        </p:blipFill>
        <p:spPr>
          <a:xfrm>
            <a:off x="9741362" y="1979908"/>
            <a:ext cx="2253035" cy="2944075"/>
          </a:xfrm>
          <a:prstGeom prst="rect">
            <a:avLst/>
          </a:prstGeom>
        </p:spPr>
      </p:pic>
    </p:spTree>
    <p:extLst>
      <p:ext uri="{BB962C8B-B14F-4D97-AF65-F5344CB8AC3E}">
        <p14:creationId xmlns:p14="http://schemas.microsoft.com/office/powerpoint/2010/main" val="3479594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156CA35-A447-6B02-D63F-75A3DD6D66D8}"/>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5DFF72CC-7C0B-E6D8-43EE-059F60BFC9A1}"/>
              </a:ext>
            </a:extLst>
          </p:cNvPr>
          <p:cNvSpPr txBox="1"/>
          <p:nvPr/>
        </p:nvSpPr>
        <p:spPr>
          <a:xfrm>
            <a:off x="3415717" y="369116"/>
            <a:ext cx="5360565" cy="523220"/>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КРУГЛЫЙ  СТОЛ</a:t>
            </a:r>
          </a:p>
        </p:txBody>
      </p:sp>
      <p:pic>
        <p:nvPicPr>
          <p:cNvPr id="5" name="Рисунок 4">
            <a:extLst>
              <a:ext uri="{FF2B5EF4-FFF2-40B4-BE49-F238E27FC236}">
                <a16:creationId xmlns:a16="http://schemas.microsoft.com/office/drawing/2014/main" id="{9F4CE4A3-7714-1D26-EDED-207DCFF205AD}"/>
              </a:ext>
            </a:extLst>
          </p:cNvPr>
          <p:cNvPicPr>
            <a:picLocks noChangeAspect="1"/>
          </p:cNvPicPr>
          <p:nvPr/>
        </p:nvPicPr>
        <p:blipFill>
          <a:blip r:embed="rId3"/>
          <a:stretch>
            <a:fillRect/>
          </a:stretch>
        </p:blipFill>
        <p:spPr>
          <a:xfrm>
            <a:off x="661148" y="1449197"/>
            <a:ext cx="5209763" cy="3819088"/>
          </a:xfrm>
          <a:prstGeom prst="rect">
            <a:avLst/>
          </a:prstGeom>
        </p:spPr>
      </p:pic>
      <p:pic>
        <p:nvPicPr>
          <p:cNvPr id="7" name="Рисунок 6">
            <a:extLst>
              <a:ext uri="{FF2B5EF4-FFF2-40B4-BE49-F238E27FC236}">
                <a16:creationId xmlns:a16="http://schemas.microsoft.com/office/drawing/2014/main" id="{38FB8076-A12C-78F3-3E3C-C9AEF969D2C2}"/>
              </a:ext>
            </a:extLst>
          </p:cNvPr>
          <p:cNvPicPr>
            <a:picLocks noChangeAspect="1"/>
          </p:cNvPicPr>
          <p:nvPr/>
        </p:nvPicPr>
        <p:blipFill>
          <a:blip r:embed="rId4"/>
          <a:stretch>
            <a:fillRect/>
          </a:stretch>
        </p:blipFill>
        <p:spPr>
          <a:xfrm>
            <a:off x="6368498" y="1449197"/>
            <a:ext cx="5162354" cy="3819088"/>
          </a:xfrm>
          <a:prstGeom prst="rect">
            <a:avLst/>
          </a:prstGeom>
        </p:spPr>
      </p:pic>
    </p:spTree>
    <p:extLst>
      <p:ext uri="{BB962C8B-B14F-4D97-AF65-F5344CB8AC3E}">
        <p14:creationId xmlns:p14="http://schemas.microsoft.com/office/powerpoint/2010/main" val="1753266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A7FB16B-9BD4-E4B0-2629-C1227FE1DB88}"/>
              </a:ext>
            </a:extLst>
          </p:cNvPr>
          <p:cNvPicPr>
            <a:picLocks noChangeAspect="1"/>
          </p:cNvPicPr>
          <p:nvPr/>
        </p:nvPicPr>
        <p:blipFill>
          <a:blip r:embed="rId2"/>
          <a:stretch>
            <a:fillRect/>
          </a:stretch>
        </p:blipFill>
        <p:spPr>
          <a:xfrm>
            <a:off x="0" y="1"/>
            <a:ext cx="12192000" cy="6857999"/>
          </a:xfrm>
          <a:prstGeom prst="rect">
            <a:avLst/>
          </a:prstGeom>
        </p:spPr>
      </p:pic>
      <p:sp>
        <p:nvSpPr>
          <p:cNvPr id="3" name="TextBox 2">
            <a:extLst>
              <a:ext uri="{FF2B5EF4-FFF2-40B4-BE49-F238E27FC236}">
                <a16:creationId xmlns:a16="http://schemas.microsoft.com/office/drawing/2014/main" id="{BCE33220-FCEF-67BC-E2B7-B3A979DCFB3B}"/>
              </a:ext>
            </a:extLst>
          </p:cNvPr>
          <p:cNvSpPr txBox="1"/>
          <p:nvPr/>
        </p:nvSpPr>
        <p:spPr>
          <a:xfrm>
            <a:off x="567655" y="234892"/>
            <a:ext cx="11056690" cy="523220"/>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УЧАСТИЕ  В  КОНКУРСАХ</a:t>
            </a:r>
          </a:p>
        </p:txBody>
      </p:sp>
      <p:pic>
        <p:nvPicPr>
          <p:cNvPr id="5" name="Рисунок 4">
            <a:extLst>
              <a:ext uri="{FF2B5EF4-FFF2-40B4-BE49-F238E27FC236}">
                <a16:creationId xmlns:a16="http://schemas.microsoft.com/office/drawing/2014/main" id="{F5060680-96EC-57FD-ACB3-A5E75D3B48E1}"/>
              </a:ext>
            </a:extLst>
          </p:cNvPr>
          <p:cNvPicPr>
            <a:picLocks noChangeAspect="1"/>
          </p:cNvPicPr>
          <p:nvPr/>
        </p:nvPicPr>
        <p:blipFill>
          <a:blip r:embed="rId3"/>
          <a:stretch>
            <a:fillRect/>
          </a:stretch>
        </p:blipFill>
        <p:spPr>
          <a:xfrm>
            <a:off x="3801209" y="1474407"/>
            <a:ext cx="4002273" cy="2807778"/>
          </a:xfrm>
          <a:prstGeom prst="rect">
            <a:avLst/>
          </a:prstGeom>
        </p:spPr>
      </p:pic>
      <p:pic>
        <p:nvPicPr>
          <p:cNvPr id="7" name="Рисунок 6">
            <a:extLst>
              <a:ext uri="{FF2B5EF4-FFF2-40B4-BE49-F238E27FC236}">
                <a16:creationId xmlns:a16="http://schemas.microsoft.com/office/drawing/2014/main" id="{86F0654A-3410-0D7D-118C-76D46D0A4F41}"/>
              </a:ext>
            </a:extLst>
          </p:cNvPr>
          <p:cNvPicPr>
            <a:picLocks noChangeAspect="1"/>
          </p:cNvPicPr>
          <p:nvPr/>
        </p:nvPicPr>
        <p:blipFill>
          <a:blip r:embed="rId4"/>
          <a:stretch>
            <a:fillRect/>
          </a:stretch>
        </p:blipFill>
        <p:spPr>
          <a:xfrm>
            <a:off x="8157639" y="1474407"/>
            <a:ext cx="3738596" cy="2807778"/>
          </a:xfrm>
          <a:prstGeom prst="rect">
            <a:avLst/>
          </a:prstGeom>
        </p:spPr>
      </p:pic>
      <p:pic>
        <p:nvPicPr>
          <p:cNvPr id="9" name="Рисунок 8">
            <a:extLst>
              <a:ext uri="{FF2B5EF4-FFF2-40B4-BE49-F238E27FC236}">
                <a16:creationId xmlns:a16="http://schemas.microsoft.com/office/drawing/2014/main" id="{11A8EFCE-9FCF-60D3-29D4-5BC41EBB86C0}"/>
              </a:ext>
            </a:extLst>
          </p:cNvPr>
          <p:cNvPicPr>
            <a:picLocks noChangeAspect="1"/>
          </p:cNvPicPr>
          <p:nvPr/>
        </p:nvPicPr>
        <p:blipFill>
          <a:blip r:embed="rId5"/>
          <a:stretch>
            <a:fillRect/>
          </a:stretch>
        </p:blipFill>
        <p:spPr>
          <a:xfrm>
            <a:off x="295766" y="1182284"/>
            <a:ext cx="2888449" cy="3687835"/>
          </a:xfrm>
          <a:prstGeom prst="rect">
            <a:avLst/>
          </a:prstGeom>
        </p:spPr>
      </p:pic>
      <p:sp>
        <p:nvSpPr>
          <p:cNvPr id="10" name="TextBox 9">
            <a:extLst>
              <a:ext uri="{FF2B5EF4-FFF2-40B4-BE49-F238E27FC236}">
                <a16:creationId xmlns:a16="http://schemas.microsoft.com/office/drawing/2014/main" id="{79733E52-3867-BA78-DFBA-F16995C954ED}"/>
              </a:ext>
            </a:extLst>
          </p:cNvPr>
          <p:cNvSpPr txBox="1"/>
          <p:nvPr/>
        </p:nvSpPr>
        <p:spPr>
          <a:xfrm>
            <a:off x="4484817" y="4877595"/>
            <a:ext cx="5343787" cy="461665"/>
          </a:xfrm>
          <a:prstGeom prst="rect">
            <a:avLst/>
          </a:prstGeom>
          <a:noFill/>
        </p:spPr>
        <p:txBody>
          <a:bodyPr wrap="square" rtlCol="0">
            <a:spAutoFit/>
          </a:bodyPr>
          <a:lstStyle/>
          <a:p>
            <a:r>
              <a:rPr lang="ru-RU" sz="2400" b="1" dirty="0"/>
              <a:t>«ГРАНИ ТАЛАНТА»</a:t>
            </a:r>
          </a:p>
        </p:txBody>
      </p:sp>
    </p:spTree>
    <p:extLst>
      <p:ext uri="{BB962C8B-B14F-4D97-AF65-F5344CB8AC3E}">
        <p14:creationId xmlns:p14="http://schemas.microsoft.com/office/powerpoint/2010/main" val="395045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419F3DB-4EE9-C2A9-2AF3-53373E0DC459}"/>
              </a:ext>
            </a:extLst>
          </p:cNvPr>
          <p:cNvPicPr>
            <a:picLocks noChangeAspect="1"/>
          </p:cNvPicPr>
          <p:nvPr/>
        </p:nvPicPr>
        <p:blipFill>
          <a:blip r:embed="rId2"/>
          <a:stretch>
            <a:fillRect/>
          </a:stretch>
        </p:blipFill>
        <p:spPr>
          <a:xfrm>
            <a:off x="0" y="1"/>
            <a:ext cx="12192000" cy="6857999"/>
          </a:xfrm>
          <a:prstGeom prst="rect">
            <a:avLst/>
          </a:prstGeom>
        </p:spPr>
      </p:pic>
      <p:sp>
        <p:nvSpPr>
          <p:cNvPr id="7" name="TextBox 6">
            <a:extLst>
              <a:ext uri="{FF2B5EF4-FFF2-40B4-BE49-F238E27FC236}">
                <a16:creationId xmlns:a16="http://schemas.microsoft.com/office/drawing/2014/main" id="{2FF5D601-C261-DB24-AF60-D66960A2CD20}"/>
              </a:ext>
            </a:extLst>
          </p:cNvPr>
          <p:cNvSpPr txBox="1"/>
          <p:nvPr/>
        </p:nvSpPr>
        <p:spPr>
          <a:xfrm>
            <a:off x="3168242" y="241632"/>
            <a:ext cx="5855516" cy="523220"/>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ДУХОВНОЕ</a:t>
            </a:r>
            <a:r>
              <a:rPr lang="ru-RU" sz="2800" b="1" dirty="0">
                <a:effectLst>
                  <a:outerShdw blurRad="38100" dist="38100" dir="2700000" algn="tl">
                    <a:srgbClr val="000000">
                      <a:alpha val="43137"/>
                    </a:srgbClr>
                  </a:outerShdw>
                </a:effectLst>
              </a:rPr>
              <a:t>  </a:t>
            </a:r>
            <a:r>
              <a:rPr lang="ru-RU" sz="2800" b="1" dirty="0">
                <a:solidFill>
                  <a:schemeClr val="accent6"/>
                </a:solidFill>
                <a:effectLst>
                  <a:outerShdw blurRad="38100" dist="38100" dir="2700000" algn="tl">
                    <a:srgbClr val="000000">
                      <a:alpha val="43137"/>
                    </a:srgbClr>
                  </a:outerShdw>
                </a:effectLst>
              </a:rPr>
              <a:t>НАСТАВНИЧЕСТВО</a:t>
            </a:r>
          </a:p>
        </p:txBody>
      </p:sp>
      <p:pic>
        <p:nvPicPr>
          <p:cNvPr id="11" name="Рисунок 10">
            <a:extLst>
              <a:ext uri="{FF2B5EF4-FFF2-40B4-BE49-F238E27FC236}">
                <a16:creationId xmlns:a16="http://schemas.microsoft.com/office/drawing/2014/main" id="{103A4833-947C-E2DF-CB2C-01C1D8D6A9EC}"/>
              </a:ext>
            </a:extLst>
          </p:cNvPr>
          <p:cNvPicPr>
            <a:picLocks noChangeAspect="1"/>
          </p:cNvPicPr>
          <p:nvPr/>
        </p:nvPicPr>
        <p:blipFill>
          <a:blip r:embed="rId3"/>
          <a:stretch>
            <a:fillRect/>
          </a:stretch>
        </p:blipFill>
        <p:spPr>
          <a:xfrm>
            <a:off x="582161" y="1305879"/>
            <a:ext cx="1637600" cy="2123120"/>
          </a:xfrm>
          <a:prstGeom prst="rect">
            <a:avLst/>
          </a:prstGeom>
        </p:spPr>
      </p:pic>
      <p:pic>
        <p:nvPicPr>
          <p:cNvPr id="13" name="Рисунок 12">
            <a:extLst>
              <a:ext uri="{FF2B5EF4-FFF2-40B4-BE49-F238E27FC236}">
                <a16:creationId xmlns:a16="http://schemas.microsoft.com/office/drawing/2014/main" id="{0D158AC6-6A55-E31C-76F5-3EED67F6078F}"/>
              </a:ext>
            </a:extLst>
          </p:cNvPr>
          <p:cNvPicPr>
            <a:picLocks noChangeAspect="1"/>
          </p:cNvPicPr>
          <p:nvPr/>
        </p:nvPicPr>
        <p:blipFill>
          <a:blip r:embed="rId4"/>
          <a:stretch>
            <a:fillRect/>
          </a:stretch>
        </p:blipFill>
        <p:spPr>
          <a:xfrm>
            <a:off x="582161" y="4280567"/>
            <a:ext cx="1575143" cy="2094940"/>
          </a:xfrm>
          <a:prstGeom prst="rect">
            <a:avLst/>
          </a:prstGeom>
        </p:spPr>
      </p:pic>
      <p:sp>
        <p:nvSpPr>
          <p:cNvPr id="16" name="Прямоугольник: скругленные углы 15">
            <a:extLst>
              <a:ext uri="{FF2B5EF4-FFF2-40B4-BE49-F238E27FC236}">
                <a16:creationId xmlns:a16="http://schemas.microsoft.com/office/drawing/2014/main" id="{04B3021B-009D-8ACD-EBB6-FBED720F927C}"/>
              </a:ext>
            </a:extLst>
          </p:cNvPr>
          <p:cNvSpPr/>
          <p:nvPr/>
        </p:nvSpPr>
        <p:spPr>
          <a:xfrm>
            <a:off x="2577385" y="1198057"/>
            <a:ext cx="9458851" cy="23156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5" name="TextBox 14">
            <a:extLst>
              <a:ext uri="{FF2B5EF4-FFF2-40B4-BE49-F238E27FC236}">
                <a16:creationId xmlns:a16="http://schemas.microsoft.com/office/drawing/2014/main" id="{E48D8B82-5A16-F67F-BC8F-FB68C776100C}"/>
              </a:ext>
            </a:extLst>
          </p:cNvPr>
          <p:cNvSpPr txBox="1"/>
          <p:nvPr/>
        </p:nvSpPr>
        <p:spPr>
          <a:xfrm>
            <a:off x="2759977" y="1294053"/>
            <a:ext cx="9269836" cy="2123658"/>
          </a:xfrm>
          <a:prstGeom prst="rect">
            <a:avLst/>
          </a:prstGeom>
          <a:noFill/>
        </p:spPr>
        <p:txBody>
          <a:bodyPr wrap="square" rtlCol="0">
            <a:spAutoFit/>
          </a:bodyPr>
          <a:lstStyle/>
          <a:p>
            <a:pPr algn="just"/>
            <a:r>
              <a:rPr lang="ru-RU" sz="1200" b="1" dirty="0"/>
              <a:t>ПРЕПОДОБНЫЙ СЕРГИЙ РАДОНЕЖСКИЙ (1314-1392) - ВЫДАЮЩИЙСЯ ДУХОВНЫЙ АВТОРИТЕТ, ОБРАЗЕЦ НРАВСТВЕННОЙ ЧИСТОТЫ И МУДРЫЙ ОБЩЕСТВЕННО-ПОЛИТИЧЕСКИЙ ДЕЯТЕЛЬ. В МРАЧНЫЙ ПЕРИОД ОРДЫНСКОГО ГОСПОДСТВА ИМЕННО СЕРГИЙ СТОЯЛ У ИСТОКОВ НРАВСТВЕННОГО И ПОЛИТИЧЕСКОГО ВОЗРОЖДЕНИЯ РУССКОГО НАРОДА. СЕРГИЙ РАДОНЕЖСКИЙ ТВЕРДО СТОЯЛ НА ТОЙ ПОЗИЦИИ, ЧТО ПОЛИТИЧЕСКАЯ КРЕПОСТЬ ПРОЧНА ТОЛЬКО ТОГДА, КОГДА ДЕРЖИТСЯ НА СИЛЕ НРАВСТВЕННОЙ. СЕРГИЙ ПОДАВАЛ ПРИМЕР ВЫСОЧАЙШЕГО ЧЕЛОВЕКОЛЮБИЯ, СКРОМНОСТИ И БЕСКОРЫСТИЯ, ПРОВОДИЛ ПОСЛЕДОВАТЕЛЬНЫЙ И ТВЕРДЫЙ КУРС НА ДУХОВНО-НРАВСТВЕННОЕ ОЗДОРОВЛЕНИЕ МОНАШЕСКОГО СООБЩЕСТВА. ОН НА СОБСТВЕННОМ ПРИМЕРЕ ДОКАЗЫВАЛ, ЧТО В ТЯЖКУЮ ГОДИНУ НЕОБХОДИМО ПРЕОДОЛЕВАТЬ ЭГОИЗМ ВО ИМЯ ОБЩЕГОБЛАГОГО ДЕЛА. ОГРОМНАЯ ЕГО ЗАСЛУГА СОСТОИТ В ТОМ, ЧТО ЕГО ПОСЛЕДОВАТЕЛИ ПРЕОДОЛЕЛИ СТРАХ ПЕРЕД ОРДЫНЦАМИ, ЧТО НА КУЛИКОВОМ ПОЛЕ ПРОТИВ НИХ ВЫСТУПИЛО ОБЪЕДИНЕННОЕ ВОЙСКО ПОД РУКОВОДСТВОМ МОСКОВСКОГО КНЯЗЯ ДМИТРИЯ ИВАНОВИЧА, СОСТОЯВШЕЕ ИЗ ПРЕДСТАВИТЕЛЕЙ ПОЧТИ ВСЕХ РУССКИХ КНЯЖЕСТВ, ЧТО СТАЛО ЗАЛОГОМ БУДУЩЕГО ОБЪЕДИНЕНИЯ РУСИ.</a:t>
            </a:r>
          </a:p>
        </p:txBody>
      </p:sp>
      <p:sp>
        <p:nvSpPr>
          <p:cNvPr id="20" name="Прямоугольник: скругленные углы 19">
            <a:extLst>
              <a:ext uri="{FF2B5EF4-FFF2-40B4-BE49-F238E27FC236}">
                <a16:creationId xmlns:a16="http://schemas.microsoft.com/office/drawing/2014/main" id="{CC73388D-09CC-3C5C-01D5-9B5904BF58CF}"/>
              </a:ext>
            </a:extLst>
          </p:cNvPr>
          <p:cNvSpPr/>
          <p:nvPr/>
        </p:nvSpPr>
        <p:spPr>
          <a:xfrm>
            <a:off x="2641222" y="4415349"/>
            <a:ext cx="9458851" cy="167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3A95B3DE-CE53-C057-619F-27A30AC52464}"/>
              </a:ext>
            </a:extLst>
          </p:cNvPr>
          <p:cNvSpPr txBox="1"/>
          <p:nvPr/>
        </p:nvSpPr>
        <p:spPr>
          <a:xfrm>
            <a:off x="2766400" y="4469418"/>
            <a:ext cx="9269836" cy="1569660"/>
          </a:xfrm>
          <a:prstGeom prst="rect">
            <a:avLst/>
          </a:prstGeom>
          <a:noFill/>
        </p:spPr>
        <p:txBody>
          <a:bodyPr wrap="square" rtlCol="0">
            <a:spAutoFit/>
          </a:bodyPr>
          <a:lstStyle/>
          <a:p>
            <a:pPr algn="just"/>
            <a:r>
              <a:rPr lang="ru-RU" sz="1200" b="1" dirty="0"/>
              <a:t>СВЯТИТЕЛЬ СТЕФАН ПЕРМСКИЙ (1340-1396), КАК И ЕГО ДУХОВНЫЙ НАСТАВНИК ПРЕПОДОБНЫЙ СЕРГИЙ РАДОНЕЖСКИЙ, ЗАКЛАДЫВАЛ ДУХОВНО-НРАВСТВЕННЫЕ ОСНОВЫ ЗАРОЖДАЮЩЕГОСЯ МНОГОЭТНИЧЕСКОГО РУССКОГО ГОСУДАРСТВА В УСЛОВИЯХ ОРДЫНСКОЙ ЗАВИСИМОСТИ. СТЕФАН БЫЛ ВЕЛИКИМ МИССИОНЕРОМ ДРЕВНЕЙ РУСИ. ОН СОЗДАЛ НА ОСНОВЕ КИРИЛЛИЦЫ, ГРЕЧЕСКОГО И ДРЕВНЕТЮРКСКОГО АЛФАВИТОВ АЗБУКУ ДЛЯ КОМИ-ЗЫРЯН И КОМИ-ПЕРМЯКОВ, ПЕРЕВЕЛ НА ЯЗЫК КОМИ ВАЖНЕЙШИЕ БОГОСЛУЖЕБНЫЕ КНИГИ, ПИСАЛ ИКОНЫ, РАСПРОСТРАНЯЛ ХРИСТИАНСКОЕ ВЕРОУЧЕНИЕ И ПРОСВЕЩЕНИЕ, БОРОЛСЯ С ЯЗЫЧЕСТВОМ И ЕРЕСЯМИ. ЕГО ПОЛИТИЧЕСКАЯ ДЕЯТЕЛЬНОСТЬ ОБЕСПЕЧИЛА РАСШИРЕНИЕ ГРАНИЦ ВЕЛИКОГО КНЯЖЕСТВА МОСКОВСКОГО ДО УРАЛА. ИМЕННО ИКОНОЙ СПАСА НЕРУКОТВОРНОГО, С КОТОРОЙ СТЕФАН ПЕРМСКИЙ ПРИШЕЛ НА ПЕРМСКУЮ ЗЕМЛЮ, ПЕТР </a:t>
            </a:r>
            <a:r>
              <a:rPr lang="en-US" sz="1200" b="1" dirty="0"/>
              <a:t>I</a:t>
            </a:r>
            <a:r>
              <a:rPr lang="ru-RU" sz="1200" b="1" dirty="0"/>
              <a:t> В 1703 ГОДУ ОСВЯТИЛ ОСНОВАНИЕ САНКТ-ПЕТЕРБУРГА.</a:t>
            </a:r>
          </a:p>
        </p:txBody>
      </p:sp>
    </p:spTree>
    <p:extLst>
      <p:ext uri="{BB962C8B-B14F-4D97-AF65-F5344CB8AC3E}">
        <p14:creationId xmlns:p14="http://schemas.microsoft.com/office/powerpoint/2010/main" val="2301122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298FA4F-375F-3870-757B-31768343208B}"/>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D04E8CBA-24AB-743D-75C2-4165EBDDF679}"/>
              </a:ext>
            </a:extLst>
          </p:cNvPr>
          <p:cNvSpPr txBox="1"/>
          <p:nvPr/>
        </p:nvSpPr>
        <p:spPr>
          <a:xfrm>
            <a:off x="1360414" y="159392"/>
            <a:ext cx="9629163" cy="1384995"/>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ГОРОДСКАЯ  НАУЧНО-ПРАКТИЧЕСКАЯ  КОНФЕРЕНЦИЯ «ПЕРСПЕКТИВЫ  ОБУЧЕНИЯ  ИНОСТРАННЫМ  ЯЗЫКАМ В УСЛОВИЯХ  ИЗМЕНЕНИЯ  КОНТИНГЕНТА  УЧАЩИХСЯ»</a:t>
            </a:r>
          </a:p>
        </p:txBody>
      </p:sp>
      <p:pic>
        <p:nvPicPr>
          <p:cNvPr id="5" name="Рисунок 4">
            <a:extLst>
              <a:ext uri="{FF2B5EF4-FFF2-40B4-BE49-F238E27FC236}">
                <a16:creationId xmlns:a16="http://schemas.microsoft.com/office/drawing/2014/main" id="{8969C5A0-CFA0-1263-B739-B54498B8B978}"/>
              </a:ext>
            </a:extLst>
          </p:cNvPr>
          <p:cNvPicPr>
            <a:picLocks noChangeAspect="1"/>
          </p:cNvPicPr>
          <p:nvPr/>
        </p:nvPicPr>
        <p:blipFill rotWithShape="1">
          <a:blip r:embed="rId3"/>
          <a:srcRect l="2580" r="3407"/>
          <a:stretch/>
        </p:blipFill>
        <p:spPr>
          <a:xfrm>
            <a:off x="8269035" y="1811349"/>
            <a:ext cx="2980601" cy="4252141"/>
          </a:xfrm>
          <a:prstGeom prst="rect">
            <a:avLst/>
          </a:prstGeom>
        </p:spPr>
      </p:pic>
      <p:pic>
        <p:nvPicPr>
          <p:cNvPr id="7" name="Рисунок 6">
            <a:extLst>
              <a:ext uri="{FF2B5EF4-FFF2-40B4-BE49-F238E27FC236}">
                <a16:creationId xmlns:a16="http://schemas.microsoft.com/office/drawing/2014/main" id="{BFDBF5B7-3C8D-9D36-BA67-60104184D485}"/>
              </a:ext>
            </a:extLst>
          </p:cNvPr>
          <p:cNvPicPr>
            <a:picLocks noChangeAspect="1"/>
          </p:cNvPicPr>
          <p:nvPr/>
        </p:nvPicPr>
        <p:blipFill rotWithShape="1">
          <a:blip r:embed="rId4"/>
          <a:srcRect b="8032"/>
          <a:stretch/>
        </p:blipFill>
        <p:spPr>
          <a:xfrm>
            <a:off x="942364" y="1811350"/>
            <a:ext cx="2830562" cy="4252142"/>
          </a:xfrm>
          <a:prstGeom prst="rect">
            <a:avLst/>
          </a:prstGeom>
        </p:spPr>
      </p:pic>
      <p:pic>
        <p:nvPicPr>
          <p:cNvPr id="9" name="Рисунок 8">
            <a:extLst>
              <a:ext uri="{FF2B5EF4-FFF2-40B4-BE49-F238E27FC236}">
                <a16:creationId xmlns:a16="http://schemas.microsoft.com/office/drawing/2014/main" id="{2E3B3EDA-C87C-83E5-CB01-BB4A2719B342}"/>
              </a:ext>
            </a:extLst>
          </p:cNvPr>
          <p:cNvPicPr>
            <a:picLocks noChangeAspect="1"/>
          </p:cNvPicPr>
          <p:nvPr/>
        </p:nvPicPr>
        <p:blipFill>
          <a:blip r:embed="rId5"/>
          <a:stretch>
            <a:fillRect/>
          </a:stretch>
        </p:blipFill>
        <p:spPr>
          <a:xfrm>
            <a:off x="4419862" y="1811349"/>
            <a:ext cx="3214119" cy="4252142"/>
          </a:xfrm>
          <a:prstGeom prst="rect">
            <a:avLst/>
          </a:prstGeom>
        </p:spPr>
      </p:pic>
    </p:spTree>
    <p:extLst>
      <p:ext uri="{BB962C8B-B14F-4D97-AF65-F5344CB8AC3E}">
        <p14:creationId xmlns:p14="http://schemas.microsoft.com/office/powerpoint/2010/main" val="1952534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6864BAD-DBB3-FEC7-AF22-EDD6F082A0B6}"/>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B3AA573A-DF5E-3CBA-827B-7579680ACCAA}"/>
              </a:ext>
            </a:extLst>
          </p:cNvPr>
          <p:cNvSpPr txBox="1"/>
          <p:nvPr/>
        </p:nvSpPr>
        <p:spPr>
          <a:xfrm>
            <a:off x="518020" y="225532"/>
            <a:ext cx="11155960" cy="523220"/>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МЕЖШКОЛЬНАЯ  НАУЧНО-ПРАКТИЧЕСКАЯ  КОНФЕРЕНЦИЯ </a:t>
            </a:r>
          </a:p>
        </p:txBody>
      </p:sp>
      <p:pic>
        <p:nvPicPr>
          <p:cNvPr id="5" name="Рисунок 4">
            <a:extLst>
              <a:ext uri="{FF2B5EF4-FFF2-40B4-BE49-F238E27FC236}">
                <a16:creationId xmlns:a16="http://schemas.microsoft.com/office/drawing/2014/main" id="{42DE4E65-1D96-488B-5515-B373DDF9A41F}"/>
              </a:ext>
            </a:extLst>
          </p:cNvPr>
          <p:cNvPicPr>
            <a:picLocks noChangeAspect="1"/>
          </p:cNvPicPr>
          <p:nvPr/>
        </p:nvPicPr>
        <p:blipFill>
          <a:blip r:embed="rId3"/>
          <a:stretch>
            <a:fillRect/>
          </a:stretch>
        </p:blipFill>
        <p:spPr>
          <a:xfrm>
            <a:off x="433851" y="885085"/>
            <a:ext cx="1953966" cy="2809350"/>
          </a:xfrm>
          <a:prstGeom prst="rect">
            <a:avLst/>
          </a:prstGeom>
        </p:spPr>
      </p:pic>
      <p:pic>
        <p:nvPicPr>
          <p:cNvPr id="7" name="Рисунок 6">
            <a:extLst>
              <a:ext uri="{FF2B5EF4-FFF2-40B4-BE49-F238E27FC236}">
                <a16:creationId xmlns:a16="http://schemas.microsoft.com/office/drawing/2014/main" id="{D7D38DA1-0483-DBFF-66F1-0EEB5F2F4885}"/>
              </a:ext>
            </a:extLst>
          </p:cNvPr>
          <p:cNvPicPr>
            <a:picLocks noChangeAspect="1"/>
          </p:cNvPicPr>
          <p:nvPr/>
        </p:nvPicPr>
        <p:blipFill>
          <a:blip r:embed="rId4"/>
          <a:stretch>
            <a:fillRect/>
          </a:stretch>
        </p:blipFill>
        <p:spPr>
          <a:xfrm>
            <a:off x="433851" y="3838187"/>
            <a:ext cx="1964726" cy="2801699"/>
          </a:xfrm>
          <a:prstGeom prst="rect">
            <a:avLst/>
          </a:prstGeom>
        </p:spPr>
      </p:pic>
      <p:pic>
        <p:nvPicPr>
          <p:cNvPr id="9" name="Рисунок 8">
            <a:extLst>
              <a:ext uri="{FF2B5EF4-FFF2-40B4-BE49-F238E27FC236}">
                <a16:creationId xmlns:a16="http://schemas.microsoft.com/office/drawing/2014/main" id="{96F86989-F109-1327-8464-ADBAA6B9F1E6}"/>
              </a:ext>
            </a:extLst>
          </p:cNvPr>
          <p:cNvPicPr>
            <a:picLocks noChangeAspect="1"/>
          </p:cNvPicPr>
          <p:nvPr/>
        </p:nvPicPr>
        <p:blipFill>
          <a:blip r:embed="rId5"/>
          <a:stretch>
            <a:fillRect/>
          </a:stretch>
        </p:blipFill>
        <p:spPr>
          <a:xfrm>
            <a:off x="6096000" y="1082238"/>
            <a:ext cx="2234494" cy="2828276"/>
          </a:xfrm>
          <a:prstGeom prst="rect">
            <a:avLst/>
          </a:prstGeom>
        </p:spPr>
      </p:pic>
      <p:pic>
        <p:nvPicPr>
          <p:cNvPr id="11" name="Рисунок 10">
            <a:extLst>
              <a:ext uri="{FF2B5EF4-FFF2-40B4-BE49-F238E27FC236}">
                <a16:creationId xmlns:a16="http://schemas.microsoft.com/office/drawing/2014/main" id="{44504F55-7C38-05DB-ACCC-592303E7A33E}"/>
              </a:ext>
            </a:extLst>
          </p:cNvPr>
          <p:cNvPicPr>
            <a:picLocks noChangeAspect="1"/>
          </p:cNvPicPr>
          <p:nvPr/>
        </p:nvPicPr>
        <p:blipFill>
          <a:blip r:embed="rId6"/>
          <a:stretch>
            <a:fillRect/>
          </a:stretch>
        </p:blipFill>
        <p:spPr>
          <a:xfrm>
            <a:off x="8757832" y="1657224"/>
            <a:ext cx="3000317" cy="4284884"/>
          </a:xfrm>
          <a:prstGeom prst="rect">
            <a:avLst/>
          </a:prstGeom>
        </p:spPr>
      </p:pic>
      <p:pic>
        <p:nvPicPr>
          <p:cNvPr id="13" name="Рисунок 12">
            <a:extLst>
              <a:ext uri="{FF2B5EF4-FFF2-40B4-BE49-F238E27FC236}">
                <a16:creationId xmlns:a16="http://schemas.microsoft.com/office/drawing/2014/main" id="{444B7948-75EA-BA89-FE00-AA0B429DDBF3}"/>
              </a:ext>
            </a:extLst>
          </p:cNvPr>
          <p:cNvPicPr>
            <a:picLocks noChangeAspect="1"/>
          </p:cNvPicPr>
          <p:nvPr/>
        </p:nvPicPr>
        <p:blipFill>
          <a:blip r:embed="rId7"/>
          <a:stretch>
            <a:fillRect/>
          </a:stretch>
        </p:blipFill>
        <p:spPr>
          <a:xfrm>
            <a:off x="3788301" y="4382155"/>
            <a:ext cx="3815716" cy="2257731"/>
          </a:xfrm>
          <a:prstGeom prst="rect">
            <a:avLst/>
          </a:prstGeom>
        </p:spPr>
      </p:pic>
      <p:pic>
        <p:nvPicPr>
          <p:cNvPr id="15" name="Рисунок 14">
            <a:extLst>
              <a:ext uri="{FF2B5EF4-FFF2-40B4-BE49-F238E27FC236}">
                <a16:creationId xmlns:a16="http://schemas.microsoft.com/office/drawing/2014/main" id="{A0F1AE02-4503-8C29-C09D-17EE681C262D}"/>
              </a:ext>
            </a:extLst>
          </p:cNvPr>
          <p:cNvPicPr>
            <a:picLocks noChangeAspect="1"/>
          </p:cNvPicPr>
          <p:nvPr/>
        </p:nvPicPr>
        <p:blipFill>
          <a:blip r:embed="rId8"/>
          <a:stretch>
            <a:fillRect/>
          </a:stretch>
        </p:blipFill>
        <p:spPr>
          <a:xfrm>
            <a:off x="3442648" y="1082238"/>
            <a:ext cx="2133816" cy="2828276"/>
          </a:xfrm>
          <a:prstGeom prst="rect">
            <a:avLst/>
          </a:prstGeom>
        </p:spPr>
      </p:pic>
    </p:spTree>
    <p:extLst>
      <p:ext uri="{BB962C8B-B14F-4D97-AF65-F5344CB8AC3E}">
        <p14:creationId xmlns:p14="http://schemas.microsoft.com/office/powerpoint/2010/main" val="2829251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FCB7B37-31C9-D0F4-9732-930F47D78A15}"/>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8C0D17F3-0053-790A-2AE7-431D39CB8AF2}"/>
              </a:ext>
            </a:extLst>
          </p:cNvPr>
          <p:cNvSpPr txBox="1"/>
          <p:nvPr/>
        </p:nvSpPr>
        <p:spPr>
          <a:xfrm>
            <a:off x="398477" y="268448"/>
            <a:ext cx="11395046" cy="523220"/>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ИНТЕЛЛЕКТУАЛЬНАЯ  КОМАНДНАЯ  ИГРА  «ТУРНИР  ТРЕХ  НАУК»</a:t>
            </a:r>
          </a:p>
        </p:txBody>
      </p:sp>
      <p:pic>
        <p:nvPicPr>
          <p:cNvPr id="5" name="Рисунок 4">
            <a:extLst>
              <a:ext uri="{FF2B5EF4-FFF2-40B4-BE49-F238E27FC236}">
                <a16:creationId xmlns:a16="http://schemas.microsoft.com/office/drawing/2014/main" id="{437205FE-70D6-6AFA-401D-CF9F7E465CB4}"/>
              </a:ext>
            </a:extLst>
          </p:cNvPr>
          <p:cNvPicPr>
            <a:picLocks noChangeAspect="1"/>
          </p:cNvPicPr>
          <p:nvPr/>
        </p:nvPicPr>
        <p:blipFill>
          <a:blip r:embed="rId3"/>
          <a:stretch>
            <a:fillRect/>
          </a:stretch>
        </p:blipFill>
        <p:spPr>
          <a:xfrm>
            <a:off x="901902" y="3779811"/>
            <a:ext cx="3596281" cy="2480579"/>
          </a:xfrm>
          <a:prstGeom prst="rect">
            <a:avLst/>
          </a:prstGeom>
        </p:spPr>
      </p:pic>
      <p:pic>
        <p:nvPicPr>
          <p:cNvPr id="7" name="Рисунок 6">
            <a:extLst>
              <a:ext uri="{FF2B5EF4-FFF2-40B4-BE49-F238E27FC236}">
                <a16:creationId xmlns:a16="http://schemas.microsoft.com/office/drawing/2014/main" id="{860A370E-ECF9-CDD5-9C06-812D5249C74E}"/>
              </a:ext>
            </a:extLst>
          </p:cNvPr>
          <p:cNvPicPr>
            <a:picLocks noChangeAspect="1"/>
          </p:cNvPicPr>
          <p:nvPr/>
        </p:nvPicPr>
        <p:blipFill>
          <a:blip r:embed="rId4"/>
          <a:stretch>
            <a:fillRect/>
          </a:stretch>
        </p:blipFill>
        <p:spPr>
          <a:xfrm>
            <a:off x="4404169" y="948420"/>
            <a:ext cx="2888391" cy="2469932"/>
          </a:xfrm>
          <a:prstGeom prst="rect">
            <a:avLst/>
          </a:prstGeom>
        </p:spPr>
      </p:pic>
      <p:pic>
        <p:nvPicPr>
          <p:cNvPr id="9" name="Рисунок 8">
            <a:extLst>
              <a:ext uri="{FF2B5EF4-FFF2-40B4-BE49-F238E27FC236}">
                <a16:creationId xmlns:a16="http://schemas.microsoft.com/office/drawing/2014/main" id="{791A11DD-225E-06A0-3BF5-996BD51DDFD4}"/>
              </a:ext>
            </a:extLst>
          </p:cNvPr>
          <p:cNvPicPr>
            <a:picLocks noChangeAspect="1"/>
          </p:cNvPicPr>
          <p:nvPr/>
        </p:nvPicPr>
        <p:blipFill>
          <a:blip r:embed="rId5"/>
          <a:stretch>
            <a:fillRect/>
          </a:stretch>
        </p:blipFill>
        <p:spPr>
          <a:xfrm>
            <a:off x="901186" y="948420"/>
            <a:ext cx="2888391" cy="2480579"/>
          </a:xfrm>
          <a:prstGeom prst="rect">
            <a:avLst/>
          </a:prstGeom>
        </p:spPr>
      </p:pic>
      <p:pic>
        <p:nvPicPr>
          <p:cNvPr id="11" name="Рисунок 10">
            <a:extLst>
              <a:ext uri="{FF2B5EF4-FFF2-40B4-BE49-F238E27FC236}">
                <a16:creationId xmlns:a16="http://schemas.microsoft.com/office/drawing/2014/main" id="{131A4259-DDC1-517E-9D13-689BDE89FE13}"/>
              </a:ext>
            </a:extLst>
          </p:cNvPr>
          <p:cNvPicPr>
            <a:picLocks noChangeAspect="1"/>
          </p:cNvPicPr>
          <p:nvPr/>
        </p:nvPicPr>
        <p:blipFill>
          <a:blip r:embed="rId6"/>
          <a:stretch>
            <a:fillRect/>
          </a:stretch>
        </p:blipFill>
        <p:spPr>
          <a:xfrm>
            <a:off x="4899896" y="3779810"/>
            <a:ext cx="3366744" cy="2480579"/>
          </a:xfrm>
          <a:prstGeom prst="rect">
            <a:avLst/>
          </a:prstGeom>
        </p:spPr>
      </p:pic>
      <p:pic>
        <p:nvPicPr>
          <p:cNvPr id="13" name="Рисунок 12">
            <a:extLst>
              <a:ext uri="{FF2B5EF4-FFF2-40B4-BE49-F238E27FC236}">
                <a16:creationId xmlns:a16="http://schemas.microsoft.com/office/drawing/2014/main" id="{962070A6-C9C0-5123-3217-A5E8BFDF09A8}"/>
              </a:ext>
            </a:extLst>
          </p:cNvPr>
          <p:cNvPicPr>
            <a:picLocks noChangeAspect="1"/>
          </p:cNvPicPr>
          <p:nvPr/>
        </p:nvPicPr>
        <p:blipFill>
          <a:blip r:embed="rId7"/>
          <a:stretch>
            <a:fillRect/>
          </a:stretch>
        </p:blipFill>
        <p:spPr>
          <a:xfrm>
            <a:off x="7907152" y="956520"/>
            <a:ext cx="3291024" cy="2472479"/>
          </a:xfrm>
          <a:prstGeom prst="rect">
            <a:avLst/>
          </a:prstGeom>
        </p:spPr>
      </p:pic>
      <p:sp>
        <p:nvSpPr>
          <p:cNvPr id="14" name="TextBox 13">
            <a:extLst>
              <a:ext uri="{FF2B5EF4-FFF2-40B4-BE49-F238E27FC236}">
                <a16:creationId xmlns:a16="http://schemas.microsoft.com/office/drawing/2014/main" id="{72D5BE9A-9EA0-779F-9436-4883B443503B}"/>
              </a:ext>
            </a:extLst>
          </p:cNvPr>
          <p:cNvSpPr txBox="1"/>
          <p:nvPr/>
        </p:nvSpPr>
        <p:spPr>
          <a:xfrm>
            <a:off x="8490830" y="4471332"/>
            <a:ext cx="3476980" cy="830997"/>
          </a:xfrm>
          <a:prstGeom prst="rect">
            <a:avLst/>
          </a:prstGeom>
          <a:noFill/>
        </p:spPr>
        <p:txBody>
          <a:bodyPr wrap="square" rtlCol="0">
            <a:spAutoFit/>
          </a:bodyPr>
          <a:lstStyle/>
          <a:p>
            <a:r>
              <a:rPr lang="ru-RU" sz="2400" b="1" dirty="0"/>
              <a:t>1 </a:t>
            </a:r>
            <a:r>
              <a:rPr lang="ru-RU" b="1" dirty="0"/>
              <a:t>ТУР – ИСТОРИЯ, </a:t>
            </a:r>
            <a:r>
              <a:rPr lang="ru-RU" sz="2400" b="1" dirty="0"/>
              <a:t>1</a:t>
            </a:r>
            <a:r>
              <a:rPr lang="ru-RU" b="1" dirty="0"/>
              <a:t> МЕСТО</a:t>
            </a:r>
          </a:p>
          <a:p>
            <a:r>
              <a:rPr lang="ru-RU" sz="2400" b="1" dirty="0"/>
              <a:t>2 </a:t>
            </a:r>
            <a:r>
              <a:rPr lang="ru-RU" b="1" dirty="0"/>
              <a:t>ТУР – ЛИТЕРАТУРА </a:t>
            </a:r>
            <a:r>
              <a:rPr lang="ru-RU" sz="2400" b="1" dirty="0"/>
              <a:t>2</a:t>
            </a:r>
            <a:r>
              <a:rPr lang="ru-RU" b="1" dirty="0"/>
              <a:t> МЕСТО</a:t>
            </a:r>
            <a:endParaRPr lang="ru-RU" sz="2400" b="1" dirty="0"/>
          </a:p>
        </p:txBody>
      </p:sp>
    </p:spTree>
    <p:extLst>
      <p:ext uri="{BB962C8B-B14F-4D97-AF65-F5344CB8AC3E}">
        <p14:creationId xmlns:p14="http://schemas.microsoft.com/office/powerpoint/2010/main" val="1175264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F3962D7-35EE-043F-F64D-48D69793D86F}"/>
              </a:ext>
            </a:extLst>
          </p:cNvPr>
          <p:cNvPicPr>
            <a:picLocks noChangeAspect="1"/>
          </p:cNvPicPr>
          <p:nvPr/>
        </p:nvPicPr>
        <p:blipFill>
          <a:blip r:embed="rId2"/>
          <a:stretch>
            <a:fillRect/>
          </a:stretch>
        </p:blipFill>
        <p:spPr>
          <a:xfrm>
            <a:off x="0" y="1"/>
            <a:ext cx="12192000" cy="6857999"/>
          </a:xfrm>
          <a:prstGeom prst="rect">
            <a:avLst/>
          </a:prstGeom>
        </p:spPr>
      </p:pic>
      <p:sp>
        <p:nvSpPr>
          <p:cNvPr id="3" name="TextBox 2">
            <a:extLst>
              <a:ext uri="{FF2B5EF4-FFF2-40B4-BE49-F238E27FC236}">
                <a16:creationId xmlns:a16="http://schemas.microsoft.com/office/drawing/2014/main" id="{EDC2B5C1-E472-5E80-E240-CDADFBDA1FF9}"/>
              </a:ext>
            </a:extLst>
          </p:cNvPr>
          <p:cNvSpPr txBox="1"/>
          <p:nvPr/>
        </p:nvSpPr>
        <p:spPr>
          <a:xfrm>
            <a:off x="1325460" y="218114"/>
            <a:ext cx="9890620" cy="1384995"/>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ИНТЕЛЛЕКТУАЛЬНАЯ  ИГРА  ПО РУССКОМУ  ЯЗЫКУ  «ОБЩИЙ ЯЗЫК», ОРГАНИЗОВАННАЯ  МОЛОДЕЖНЫМ ЦЕНТРОМ  «НА  БОГАТЫРСКОМ»</a:t>
            </a:r>
          </a:p>
        </p:txBody>
      </p:sp>
      <p:pic>
        <p:nvPicPr>
          <p:cNvPr id="5" name="Рисунок 4">
            <a:extLst>
              <a:ext uri="{FF2B5EF4-FFF2-40B4-BE49-F238E27FC236}">
                <a16:creationId xmlns:a16="http://schemas.microsoft.com/office/drawing/2014/main" id="{F06296D6-746F-CED1-B70D-AFB42F241F66}"/>
              </a:ext>
            </a:extLst>
          </p:cNvPr>
          <p:cNvPicPr>
            <a:picLocks noChangeAspect="1"/>
          </p:cNvPicPr>
          <p:nvPr/>
        </p:nvPicPr>
        <p:blipFill>
          <a:blip r:embed="rId3"/>
          <a:stretch>
            <a:fillRect/>
          </a:stretch>
        </p:blipFill>
        <p:spPr>
          <a:xfrm>
            <a:off x="617633" y="2322416"/>
            <a:ext cx="3460707" cy="2197105"/>
          </a:xfrm>
          <a:prstGeom prst="rect">
            <a:avLst/>
          </a:prstGeom>
        </p:spPr>
      </p:pic>
      <p:pic>
        <p:nvPicPr>
          <p:cNvPr id="7" name="Рисунок 6">
            <a:extLst>
              <a:ext uri="{FF2B5EF4-FFF2-40B4-BE49-F238E27FC236}">
                <a16:creationId xmlns:a16="http://schemas.microsoft.com/office/drawing/2014/main" id="{26BDB1B4-7674-86AF-1E51-5E7D41FDAAA3}"/>
              </a:ext>
            </a:extLst>
          </p:cNvPr>
          <p:cNvPicPr>
            <a:picLocks noChangeAspect="1"/>
          </p:cNvPicPr>
          <p:nvPr/>
        </p:nvPicPr>
        <p:blipFill>
          <a:blip r:embed="rId4"/>
          <a:stretch>
            <a:fillRect/>
          </a:stretch>
        </p:blipFill>
        <p:spPr>
          <a:xfrm>
            <a:off x="4325418" y="2328498"/>
            <a:ext cx="3541164" cy="2195070"/>
          </a:xfrm>
          <a:prstGeom prst="rect">
            <a:avLst/>
          </a:prstGeom>
        </p:spPr>
      </p:pic>
      <p:pic>
        <p:nvPicPr>
          <p:cNvPr id="9" name="Рисунок 8">
            <a:extLst>
              <a:ext uri="{FF2B5EF4-FFF2-40B4-BE49-F238E27FC236}">
                <a16:creationId xmlns:a16="http://schemas.microsoft.com/office/drawing/2014/main" id="{8A401A9D-B2FD-DC3D-0B8D-1ABA5C11B414}"/>
              </a:ext>
            </a:extLst>
          </p:cNvPr>
          <p:cNvPicPr>
            <a:picLocks noChangeAspect="1"/>
          </p:cNvPicPr>
          <p:nvPr/>
        </p:nvPicPr>
        <p:blipFill>
          <a:blip r:embed="rId5"/>
          <a:stretch>
            <a:fillRect/>
          </a:stretch>
        </p:blipFill>
        <p:spPr>
          <a:xfrm>
            <a:off x="8256348" y="2328498"/>
            <a:ext cx="3318019" cy="2201002"/>
          </a:xfrm>
          <a:prstGeom prst="rect">
            <a:avLst/>
          </a:prstGeom>
        </p:spPr>
      </p:pic>
      <p:sp>
        <p:nvSpPr>
          <p:cNvPr id="10" name="TextBox 9">
            <a:extLst>
              <a:ext uri="{FF2B5EF4-FFF2-40B4-BE49-F238E27FC236}">
                <a16:creationId xmlns:a16="http://schemas.microsoft.com/office/drawing/2014/main" id="{26B31EEF-05D6-57CF-B914-7F8C96CA26E3}"/>
              </a:ext>
            </a:extLst>
          </p:cNvPr>
          <p:cNvSpPr txBox="1"/>
          <p:nvPr/>
        </p:nvSpPr>
        <p:spPr>
          <a:xfrm>
            <a:off x="4040697" y="4901907"/>
            <a:ext cx="4110606" cy="523220"/>
          </a:xfrm>
          <a:prstGeom prst="rect">
            <a:avLst/>
          </a:prstGeom>
          <a:noFill/>
        </p:spPr>
        <p:txBody>
          <a:bodyPr wrap="square" rtlCol="0">
            <a:spAutoFit/>
          </a:bodyPr>
          <a:lstStyle/>
          <a:p>
            <a:pPr algn="ctr"/>
            <a:r>
              <a:rPr lang="ru-RU" sz="2800" b="1" dirty="0"/>
              <a:t>3</a:t>
            </a:r>
            <a:r>
              <a:rPr lang="ru-RU" sz="2400" b="1" dirty="0"/>
              <a:t> МЕСТО</a:t>
            </a:r>
          </a:p>
        </p:txBody>
      </p:sp>
    </p:spTree>
    <p:extLst>
      <p:ext uri="{BB962C8B-B14F-4D97-AF65-F5344CB8AC3E}">
        <p14:creationId xmlns:p14="http://schemas.microsoft.com/office/powerpoint/2010/main" val="113075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CA22B3D-4A28-7EEA-8DFB-4B252D7D87BA}"/>
              </a:ext>
            </a:extLst>
          </p:cNvPr>
          <p:cNvPicPr>
            <a:picLocks noChangeAspect="1"/>
          </p:cNvPicPr>
          <p:nvPr/>
        </p:nvPicPr>
        <p:blipFill>
          <a:blip r:embed="rId2"/>
          <a:stretch>
            <a:fillRect/>
          </a:stretch>
        </p:blipFill>
        <p:spPr>
          <a:xfrm>
            <a:off x="0" y="1"/>
            <a:ext cx="12192000" cy="6857999"/>
          </a:xfrm>
          <a:prstGeom prst="rect">
            <a:avLst/>
          </a:prstGeom>
        </p:spPr>
      </p:pic>
      <p:sp>
        <p:nvSpPr>
          <p:cNvPr id="3" name="TextBox 2">
            <a:extLst>
              <a:ext uri="{FF2B5EF4-FFF2-40B4-BE49-F238E27FC236}">
                <a16:creationId xmlns:a16="http://schemas.microsoft.com/office/drawing/2014/main" id="{16E2AF2F-50F4-3B33-ED3C-2F76CFB20DCE}"/>
              </a:ext>
            </a:extLst>
          </p:cNvPr>
          <p:cNvSpPr txBox="1"/>
          <p:nvPr/>
        </p:nvSpPr>
        <p:spPr>
          <a:xfrm>
            <a:off x="2639736" y="242946"/>
            <a:ext cx="7147420" cy="523220"/>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НАСТАВНИЧЕСТВО  КЛАССОВ</a:t>
            </a:r>
          </a:p>
        </p:txBody>
      </p:sp>
      <p:pic>
        <p:nvPicPr>
          <p:cNvPr id="5" name="Рисунок 4">
            <a:extLst>
              <a:ext uri="{FF2B5EF4-FFF2-40B4-BE49-F238E27FC236}">
                <a16:creationId xmlns:a16="http://schemas.microsoft.com/office/drawing/2014/main" id="{E03ADA86-DD16-FC90-64E4-9D590CA99FB2}"/>
              </a:ext>
            </a:extLst>
          </p:cNvPr>
          <p:cNvPicPr>
            <a:picLocks noChangeAspect="1"/>
          </p:cNvPicPr>
          <p:nvPr/>
        </p:nvPicPr>
        <p:blipFill>
          <a:blip r:embed="rId3"/>
          <a:stretch>
            <a:fillRect/>
          </a:stretch>
        </p:blipFill>
        <p:spPr>
          <a:xfrm>
            <a:off x="354102" y="1047095"/>
            <a:ext cx="2988928" cy="2223471"/>
          </a:xfrm>
          <a:prstGeom prst="rect">
            <a:avLst/>
          </a:prstGeom>
        </p:spPr>
      </p:pic>
      <p:pic>
        <p:nvPicPr>
          <p:cNvPr id="7" name="Рисунок 6">
            <a:extLst>
              <a:ext uri="{FF2B5EF4-FFF2-40B4-BE49-F238E27FC236}">
                <a16:creationId xmlns:a16="http://schemas.microsoft.com/office/drawing/2014/main" id="{E4AD212C-3D13-428F-FA5E-6331C7BF75A3}"/>
              </a:ext>
            </a:extLst>
          </p:cNvPr>
          <p:cNvPicPr>
            <a:picLocks noChangeAspect="1"/>
          </p:cNvPicPr>
          <p:nvPr/>
        </p:nvPicPr>
        <p:blipFill>
          <a:blip r:embed="rId4"/>
          <a:stretch>
            <a:fillRect/>
          </a:stretch>
        </p:blipFill>
        <p:spPr>
          <a:xfrm>
            <a:off x="8910242" y="1047095"/>
            <a:ext cx="2565519" cy="3166158"/>
          </a:xfrm>
          <a:prstGeom prst="rect">
            <a:avLst/>
          </a:prstGeom>
        </p:spPr>
      </p:pic>
      <p:pic>
        <p:nvPicPr>
          <p:cNvPr id="9" name="Рисунок 8">
            <a:extLst>
              <a:ext uri="{FF2B5EF4-FFF2-40B4-BE49-F238E27FC236}">
                <a16:creationId xmlns:a16="http://schemas.microsoft.com/office/drawing/2014/main" id="{B2FB4DAE-2F3D-F317-1EC4-6878CAA04653}"/>
              </a:ext>
            </a:extLst>
          </p:cNvPr>
          <p:cNvPicPr>
            <a:picLocks noChangeAspect="1"/>
          </p:cNvPicPr>
          <p:nvPr/>
        </p:nvPicPr>
        <p:blipFill>
          <a:blip r:embed="rId5"/>
          <a:stretch>
            <a:fillRect/>
          </a:stretch>
        </p:blipFill>
        <p:spPr>
          <a:xfrm>
            <a:off x="8687879" y="4386819"/>
            <a:ext cx="3219610" cy="2111434"/>
          </a:xfrm>
          <a:prstGeom prst="rect">
            <a:avLst/>
          </a:prstGeom>
        </p:spPr>
      </p:pic>
      <p:pic>
        <p:nvPicPr>
          <p:cNvPr id="11" name="Рисунок 10">
            <a:extLst>
              <a:ext uri="{FF2B5EF4-FFF2-40B4-BE49-F238E27FC236}">
                <a16:creationId xmlns:a16="http://schemas.microsoft.com/office/drawing/2014/main" id="{F38A122A-9BAB-B9D2-A179-61FDEF22B9D9}"/>
              </a:ext>
            </a:extLst>
          </p:cNvPr>
          <p:cNvPicPr>
            <a:picLocks noChangeAspect="1"/>
          </p:cNvPicPr>
          <p:nvPr/>
        </p:nvPicPr>
        <p:blipFill>
          <a:blip r:embed="rId6"/>
          <a:stretch>
            <a:fillRect/>
          </a:stretch>
        </p:blipFill>
        <p:spPr>
          <a:xfrm>
            <a:off x="4110243" y="3661450"/>
            <a:ext cx="3983980" cy="2065016"/>
          </a:xfrm>
          <a:prstGeom prst="rect">
            <a:avLst/>
          </a:prstGeom>
        </p:spPr>
      </p:pic>
      <p:pic>
        <p:nvPicPr>
          <p:cNvPr id="13" name="Рисунок 12">
            <a:extLst>
              <a:ext uri="{FF2B5EF4-FFF2-40B4-BE49-F238E27FC236}">
                <a16:creationId xmlns:a16="http://schemas.microsoft.com/office/drawing/2014/main" id="{6BA4AB67-E3D6-F397-2D67-C3D666B9D83B}"/>
              </a:ext>
            </a:extLst>
          </p:cNvPr>
          <p:cNvPicPr>
            <a:picLocks noChangeAspect="1"/>
          </p:cNvPicPr>
          <p:nvPr/>
        </p:nvPicPr>
        <p:blipFill>
          <a:blip r:embed="rId7"/>
          <a:stretch>
            <a:fillRect/>
          </a:stretch>
        </p:blipFill>
        <p:spPr>
          <a:xfrm>
            <a:off x="3984725" y="1047095"/>
            <a:ext cx="4283822" cy="1894633"/>
          </a:xfrm>
          <a:prstGeom prst="rect">
            <a:avLst/>
          </a:prstGeom>
        </p:spPr>
      </p:pic>
      <p:pic>
        <p:nvPicPr>
          <p:cNvPr id="15" name="Рисунок 14">
            <a:extLst>
              <a:ext uri="{FF2B5EF4-FFF2-40B4-BE49-F238E27FC236}">
                <a16:creationId xmlns:a16="http://schemas.microsoft.com/office/drawing/2014/main" id="{924DF606-93B8-82B8-DE81-F4D8FDC733B4}"/>
              </a:ext>
            </a:extLst>
          </p:cNvPr>
          <p:cNvPicPr>
            <a:picLocks noChangeAspect="1"/>
          </p:cNvPicPr>
          <p:nvPr/>
        </p:nvPicPr>
        <p:blipFill>
          <a:blip r:embed="rId8"/>
          <a:stretch>
            <a:fillRect/>
          </a:stretch>
        </p:blipFill>
        <p:spPr>
          <a:xfrm>
            <a:off x="284511" y="4196068"/>
            <a:ext cx="3128110" cy="2302185"/>
          </a:xfrm>
          <a:prstGeom prst="rect">
            <a:avLst/>
          </a:prstGeom>
        </p:spPr>
      </p:pic>
    </p:spTree>
    <p:extLst>
      <p:ext uri="{BB962C8B-B14F-4D97-AF65-F5344CB8AC3E}">
        <p14:creationId xmlns:p14="http://schemas.microsoft.com/office/powerpoint/2010/main" val="4190940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EB1E81B-51CE-EFA8-24B6-50DB1579FC47}"/>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3CC31941-D850-71E1-98B6-A62F2EBECF20}"/>
              </a:ext>
            </a:extLst>
          </p:cNvPr>
          <p:cNvSpPr txBox="1"/>
          <p:nvPr/>
        </p:nvSpPr>
        <p:spPr>
          <a:xfrm>
            <a:off x="3180826" y="352337"/>
            <a:ext cx="5830348" cy="523220"/>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НАСТАВНИЧЕСТВО  В  ОДОДЕ</a:t>
            </a:r>
          </a:p>
        </p:txBody>
      </p:sp>
      <p:sp>
        <p:nvSpPr>
          <p:cNvPr id="4" name="TextBox 3">
            <a:extLst>
              <a:ext uri="{FF2B5EF4-FFF2-40B4-BE49-F238E27FC236}">
                <a16:creationId xmlns:a16="http://schemas.microsoft.com/office/drawing/2014/main" id="{03D94DC1-1352-40F4-F0B1-E69C0220B1B7}"/>
              </a:ext>
            </a:extLst>
          </p:cNvPr>
          <p:cNvSpPr txBox="1"/>
          <p:nvPr/>
        </p:nvSpPr>
        <p:spPr>
          <a:xfrm>
            <a:off x="764431" y="4935828"/>
            <a:ext cx="4813883" cy="707886"/>
          </a:xfrm>
          <a:prstGeom prst="rect">
            <a:avLst/>
          </a:prstGeom>
          <a:noFill/>
        </p:spPr>
        <p:txBody>
          <a:bodyPr wrap="square" rtlCol="0">
            <a:spAutoFit/>
          </a:bodyPr>
          <a:lstStyle/>
          <a:p>
            <a:pPr algn="ctr"/>
            <a:r>
              <a:rPr lang="ru-RU" sz="2000" b="1" dirty="0"/>
              <a:t>ВОКАЛЬНО-ИНСТРУМЕНТАЛЬНЫЙ  АНСАМБЛЬ  «</a:t>
            </a:r>
            <a:r>
              <a:rPr lang="en-US" sz="2000" b="1" dirty="0"/>
              <a:t>STEREOHEARTS</a:t>
            </a:r>
            <a:r>
              <a:rPr lang="ru-RU" sz="2000" b="1" dirty="0"/>
              <a:t>»</a:t>
            </a:r>
          </a:p>
        </p:txBody>
      </p:sp>
      <p:pic>
        <p:nvPicPr>
          <p:cNvPr id="6" name="Рисунок 5">
            <a:extLst>
              <a:ext uri="{FF2B5EF4-FFF2-40B4-BE49-F238E27FC236}">
                <a16:creationId xmlns:a16="http://schemas.microsoft.com/office/drawing/2014/main" id="{A0BF9A83-3472-1C9B-6ECB-9A7B6D24D4AD}"/>
              </a:ext>
            </a:extLst>
          </p:cNvPr>
          <p:cNvPicPr>
            <a:picLocks noChangeAspect="1"/>
          </p:cNvPicPr>
          <p:nvPr/>
        </p:nvPicPr>
        <p:blipFill>
          <a:blip r:embed="rId3"/>
          <a:stretch>
            <a:fillRect/>
          </a:stretch>
        </p:blipFill>
        <p:spPr>
          <a:xfrm>
            <a:off x="7000604" y="1321706"/>
            <a:ext cx="4517480" cy="3350196"/>
          </a:xfrm>
          <a:prstGeom prst="rect">
            <a:avLst/>
          </a:prstGeom>
        </p:spPr>
      </p:pic>
      <p:pic>
        <p:nvPicPr>
          <p:cNvPr id="8" name="Рисунок 7">
            <a:extLst>
              <a:ext uri="{FF2B5EF4-FFF2-40B4-BE49-F238E27FC236}">
                <a16:creationId xmlns:a16="http://schemas.microsoft.com/office/drawing/2014/main" id="{E2D90798-8108-6359-5083-AFA48848B0BB}"/>
              </a:ext>
            </a:extLst>
          </p:cNvPr>
          <p:cNvPicPr>
            <a:picLocks noChangeAspect="1"/>
          </p:cNvPicPr>
          <p:nvPr/>
        </p:nvPicPr>
        <p:blipFill>
          <a:blip r:embed="rId4"/>
          <a:stretch>
            <a:fillRect/>
          </a:stretch>
        </p:blipFill>
        <p:spPr>
          <a:xfrm>
            <a:off x="764431" y="1321706"/>
            <a:ext cx="4832013" cy="3350196"/>
          </a:xfrm>
          <a:prstGeom prst="rect">
            <a:avLst/>
          </a:prstGeom>
        </p:spPr>
      </p:pic>
      <p:sp>
        <p:nvSpPr>
          <p:cNvPr id="9" name="TextBox 8">
            <a:extLst>
              <a:ext uri="{FF2B5EF4-FFF2-40B4-BE49-F238E27FC236}">
                <a16:creationId xmlns:a16="http://schemas.microsoft.com/office/drawing/2014/main" id="{E00A8D44-DFB2-391A-738B-A52B630EDD34}"/>
              </a:ext>
            </a:extLst>
          </p:cNvPr>
          <p:cNvSpPr txBox="1"/>
          <p:nvPr/>
        </p:nvSpPr>
        <p:spPr>
          <a:xfrm>
            <a:off x="6797175" y="4938929"/>
            <a:ext cx="4924338" cy="707886"/>
          </a:xfrm>
          <a:prstGeom prst="rect">
            <a:avLst/>
          </a:prstGeom>
          <a:noFill/>
        </p:spPr>
        <p:txBody>
          <a:bodyPr wrap="square" rtlCol="0">
            <a:spAutoFit/>
          </a:bodyPr>
          <a:lstStyle/>
          <a:p>
            <a:pPr algn="ctr"/>
            <a:r>
              <a:rPr lang="ru-RU" sz="2000" b="1" dirty="0"/>
              <a:t>ВОКАЛЬНО-ИНСТРУМЕНТАЛЬНЫЙ АНСАМБЛЬ «</a:t>
            </a:r>
            <a:r>
              <a:rPr lang="en-US" sz="2000" b="1" dirty="0"/>
              <a:t>INSPIRE BAND</a:t>
            </a:r>
            <a:r>
              <a:rPr lang="ru-RU" sz="2000" b="1" dirty="0"/>
              <a:t>»</a:t>
            </a:r>
          </a:p>
        </p:txBody>
      </p:sp>
    </p:spTree>
    <p:extLst>
      <p:ext uri="{BB962C8B-B14F-4D97-AF65-F5344CB8AC3E}">
        <p14:creationId xmlns:p14="http://schemas.microsoft.com/office/powerpoint/2010/main" val="2863395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7F3FEC0-3CC8-82B4-B759-8723D8ECD102}"/>
              </a:ext>
            </a:extLst>
          </p:cNvPr>
          <p:cNvPicPr>
            <a:picLocks noChangeAspect="1"/>
          </p:cNvPicPr>
          <p:nvPr/>
        </p:nvPicPr>
        <p:blipFill>
          <a:blip r:embed="rId2"/>
          <a:stretch>
            <a:fillRect/>
          </a:stretch>
        </p:blipFill>
        <p:spPr>
          <a:xfrm>
            <a:off x="0" y="0"/>
            <a:ext cx="12192000" cy="6857999"/>
          </a:xfrm>
          <a:prstGeom prst="rect">
            <a:avLst/>
          </a:prstGeom>
        </p:spPr>
      </p:pic>
      <p:pic>
        <p:nvPicPr>
          <p:cNvPr id="4" name="Рисунок 3">
            <a:extLst>
              <a:ext uri="{FF2B5EF4-FFF2-40B4-BE49-F238E27FC236}">
                <a16:creationId xmlns:a16="http://schemas.microsoft.com/office/drawing/2014/main" id="{BD9A5677-AD35-C526-2749-9603E13DA830}"/>
              </a:ext>
            </a:extLst>
          </p:cNvPr>
          <p:cNvPicPr>
            <a:picLocks noChangeAspect="1"/>
          </p:cNvPicPr>
          <p:nvPr/>
        </p:nvPicPr>
        <p:blipFill>
          <a:blip r:embed="rId3"/>
          <a:stretch>
            <a:fillRect/>
          </a:stretch>
        </p:blipFill>
        <p:spPr>
          <a:xfrm>
            <a:off x="2690038" y="1306445"/>
            <a:ext cx="6380461" cy="4930047"/>
          </a:xfrm>
          <a:prstGeom prst="rect">
            <a:avLst/>
          </a:prstGeom>
        </p:spPr>
      </p:pic>
      <p:sp>
        <p:nvSpPr>
          <p:cNvPr id="5" name="TextBox 4">
            <a:extLst>
              <a:ext uri="{FF2B5EF4-FFF2-40B4-BE49-F238E27FC236}">
                <a16:creationId xmlns:a16="http://schemas.microsoft.com/office/drawing/2014/main" id="{94F062B2-1991-D4FC-0E29-83390A1BF42F}"/>
              </a:ext>
            </a:extLst>
          </p:cNvPr>
          <p:cNvSpPr txBox="1"/>
          <p:nvPr/>
        </p:nvSpPr>
        <p:spPr>
          <a:xfrm>
            <a:off x="433431" y="176169"/>
            <a:ext cx="11325137" cy="954107"/>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МЮЗИКЛ  ПО  МОТИВАМ  СКАЗКИ  «ВОЛК  И  СЕМЕРО  КОЗЛЯТ»  </a:t>
            </a:r>
          </a:p>
          <a:p>
            <a:pPr algn="ctr"/>
            <a:r>
              <a:rPr lang="ru-RU" sz="2800" b="1" dirty="0">
                <a:solidFill>
                  <a:schemeClr val="accent6"/>
                </a:solidFill>
                <a:effectLst>
                  <a:outerShdw blurRad="38100" dist="38100" dir="2700000" algn="tl">
                    <a:srgbClr val="000000">
                      <a:alpha val="43137"/>
                    </a:srgbClr>
                  </a:outerShdw>
                </a:effectLst>
              </a:rPr>
              <a:t>И  ФИЛЬМА  «МАМА»</a:t>
            </a:r>
          </a:p>
        </p:txBody>
      </p:sp>
    </p:spTree>
    <p:extLst>
      <p:ext uri="{BB962C8B-B14F-4D97-AF65-F5344CB8AC3E}">
        <p14:creationId xmlns:p14="http://schemas.microsoft.com/office/powerpoint/2010/main" val="2153787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3F537B7-B0CD-570D-2B94-CB6E5E0131F0}"/>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AF0F224B-C391-4CFD-AFCD-C016A0058285}"/>
              </a:ext>
            </a:extLst>
          </p:cNvPr>
          <p:cNvSpPr txBox="1"/>
          <p:nvPr/>
        </p:nvSpPr>
        <p:spPr>
          <a:xfrm>
            <a:off x="1821809" y="3044278"/>
            <a:ext cx="8548382" cy="769441"/>
          </a:xfrm>
          <a:prstGeom prst="rect">
            <a:avLst/>
          </a:prstGeom>
          <a:noFill/>
        </p:spPr>
        <p:txBody>
          <a:bodyPr wrap="square" rtlCol="0">
            <a:spAutoFit/>
          </a:bodyPr>
          <a:lstStyle/>
          <a:p>
            <a:pPr algn="ctr"/>
            <a:r>
              <a:rPr lang="ru-RU" sz="4400" b="1" dirty="0">
                <a:solidFill>
                  <a:schemeClr val="accent6"/>
                </a:solidFill>
                <a:effectLst>
                  <a:outerShdw blurRad="38100" dist="38100" dir="2700000" algn="tl">
                    <a:srgbClr val="000000">
                      <a:alpha val="43137"/>
                    </a:srgbClr>
                  </a:outerShdw>
                </a:effectLst>
              </a:rPr>
              <a:t>БЛАГОДАРЮ  ЗА  ВНИМАНИЕ !</a:t>
            </a:r>
          </a:p>
        </p:txBody>
      </p:sp>
    </p:spTree>
    <p:extLst>
      <p:ext uri="{BB962C8B-B14F-4D97-AF65-F5344CB8AC3E}">
        <p14:creationId xmlns:p14="http://schemas.microsoft.com/office/powerpoint/2010/main" val="286889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8754733-B594-C740-430E-03EB3202592F}"/>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C7DB2F87-77BF-8B3F-E8BC-7F131E4D999A}"/>
              </a:ext>
            </a:extLst>
          </p:cNvPr>
          <p:cNvSpPr txBox="1"/>
          <p:nvPr/>
        </p:nvSpPr>
        <p:spPr>
          <a:xfrm>
            <a:off x="1182936" y="2372869"/>
            <a:ext cx="9276826" cy="523220"/>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НАСТАВНИЧЕСТВО  В  РУССКОЙ  ТРУДОВОЙ  АРТЕЛИ</a:t>
            </a:r>
          </a:p>
        </p:txBody>
      </p:sp>
      <p:pic>
        <p:nvPicPr>
          <p:cNvPr id="7" name="Рисунок 6">
            <a:extLst>
              <a:ext uri="{FF2B5EF4-FFF2-40B4-BE49-F238E27FC236}">
                <a16:creationId xmlns:a16="http://schemas.microsoft.com/office/drawing/2014/main" id="{35C52E3A-84A0-23FB-B5F8-47CF3521DF9A}"/>
              </a:ext>
            </a:extLst>
          </p:cNvPr>
          <p:cNvPicPr>
            <a:picLocks noChangeAspect="1"/>
          </p:cNvPicPr>
          <p:nvPr/>
        </p:nvPicPr>
        <p:blipFill>
          <a:blip r:embed="rId3"/>
          <a:stretch>
            <a:fillRect/>
          </a:stretch>
        </p:blipFill>
        <p:spPr>
          <a:xfrm>
            <a:off x="432115" y="318158"/>
            <a:ext cx="1590675" cy="1581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a:extLst>
              <a:ext uri="{FF2B5EF4-FFF2-40B4-BE49-F238E27FC236}">
                <a16:creationId xmlns:a16="http://schemas.microsoft.com/office/drawing/2014/main" id="{401796A6-63A0-A371-9904-B6B6E2AB40EA}"/>
              </a:ext>
            </a:extLst>
          </p:cNvPr>
          <p:cNvPicPr>
            <a:picLocks noChangeAspect="1"/>
          </p:cNvPicPr>
          <p:nvPr/>
        </p:nvPicPr>
        <p:blipFill>
          <a:blip r:embed="rId4"/>
          <a:stretch>
            <a:fillRect/>
          </a:stretch>
        </p:blipFill>
        <p:spPr>
          <a:xfrm>
            <a:off x="2331398" y="327856"/>
            <a:ext cx="1561628" cy="1581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a:extLst>
              <a:ext uri="{FF2B5EF4-FFF2-40B4-BE49-F238E27FC236}">
                <a16:creationId xmlns:a16="http://schemas.microsoft.com/office/drawing/2014/main" id="{37671B4B-6FB7-A9E3-D988-C50EB1B9DA3E}"/>
              </a:ext>
            </a:extLst>
          </p:cNvPr>
          <p:cNvPicPr>
            <a:picLocks noChangeAspect="1"/>
          </p:cNvPicPr>
          <p:nvPr/>
        </p:nvPicPr>
        <p:blipFill>
          <a:blip r:embed="rId5"/>
          <a:stretch>
            <a:fillRect/>
          </a:stretch>
        </p:blipFill>
        <p:spPr>
          <a:xfrm>
            <a:off x="4201634" y="318158"/>
            <a:ext cx="1619715" cy="1600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Рисунок 12">
            <a:extLst>
              <a:ext uri="{FF2B5EF4-FFF2-40B4-BE49-F238E27FC236}">
                <a16:creationId xmlns:a16="http://schemas.microsoft.com/office/drawing/2014/main" id="{EFC45100-F650-43E4-577C-862ACEE860BE}"/>
              </a:ext>
            </a:extLst>
          </p:cNvPr>
          <p:cNvPicPr>
            <a:picLocks noChangeAspect="1"/>
          </p:cNvPicPr>
          <p:nvPr/>
        </p:nvPicPr>
        <p:blipFill>
          <a:blip r:embed="rId6"/>
          <a:stretch>
            <a:fillRect/>
          </a:stretch>
        </p:blipFill>
        <p:spPr>
          <a:xfrm>
            <a:off x="6190521" y="334313"/>
            <a:ext cx="1639585" cy="1600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Рисунок 14">
            <a:extLst>
              <a:ext uri="{FF2B5EF4-FFF2-40B4-BE49-F238E27FC236}">
                <a16:creationId xmlns:a16="http://schemas.microsoft.com/office/drawing/2014/main" id="{3A1A0CAA-10D9-5ED8-2740-286700E2944C}"/>
              </a:ext>
            </a:extLst>
          </p:cNvPr>
          <p:cNvPicPr>
            <a:picLocks noChangeAspect="1"/>
          </p:cNvPicPr>
          <p:nvPr/>
        </p:nvPicPr>
        <p:blipFill>
          <a:blip r:embed="rId7"/>
          <a:stretch>
            <a:fillRect/>
          </a:stretch>
        </p:blipFill>
        <p:spPr>
          <a:xfrm>
            <a:off x="8167263" y="339249"/>
            <a:ext cx="1585941" cy="1595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Рисунок 16">
            <a:extLst>
              <a:ext uri="{FF2B5EF4-FFF2-40B4-BE49-F238E27FC236}">
                <a16:creationId xmlns:a16="http://schemas.microsoft.com/office/drawing/2014/main" id="{D0CAE7C9-5D3A-6000-4F19-70055916BB0A}"/>
              </a:ext>
            </a:extLst>
          </p:cNvPr>
          <p:cNvPicPr>
            <a:picLocks noChangeAspect="1"/>
          </p:cNvPicPr>
          <p:nvPr/>
        </p:nvPicPr>
        <p:blipFill>
          <a:blip r:embed="rId8"/>
          <a:stretch>
            <a:fillRect/>
          </a:stretch>
        </p:blipFill>
        <p:spPr>
          <a:xfrm>
            <a:off x="10090361" y="339250"/>
            <a:ext cx="1605340" cy="1595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a:extLst>
              <a:ext uri="{FF2B5EF4-FFF2-40B4-BE49-F238E27FC236}">
                <a16:creationId xmlns:a16="http://schemas.microsoft.com/office/drawing/2014/main" id="{6A0A8499-B02B-48C3-BBB7-F815407104A6}"/>
              </a:ext>
            </a:extLst>
          </p:cNvPr>
          <p:cNvSpPr txBox="1"/>
          <p:nvPr/>
        </p:nvSpPr>
        <p:spPr>
          <a:xfrm>
            <a:off x="432115" y="3005146"/>
            <a:ext cx="11434194" cy="3416320"/>
          </a:xfrm>
          <a:prstGeom prst="rect">
            <a:avLst/>
          </a:prstGeom>
          <a:noFill/>
        </p:spPr>
        <p:txBody>
          <a:bodyPr wrap="square" lIns="144000" rtlCol="0" anchor="b">
            <a:spAutoFit/>
          </a:bodyPr>
          <a:lstStyle/>
          <a:p>
            <a:pPr algn="just"/>
            <a:r>
              <a:rPr lang="ru-RU" sz="1200" b="1" dirty="0"/>
              <a:t> ОДНИМ ИЗ ИСТОЧНИКОВ ФОРМИРОВАНИЯ ТРАДИЦИЙ НАСТАВНИЧЕСТВА ЯВЛЯЛИСЬ КОЛЛЕКТИВИСТСКАЯ ТРУДОВАЯ ЭТИКА И СИСТЕМА ВЗАИМООТНОШЕНИЙ, СФОРМИРОВАВШАЯСЯ В ТРАДИЦИОННОЙ РУССКОЙ ТРУДОВОЙ АРТЕЛИ (СТРОИТЕЛЬНОЙ, РЫБОЛОВЕЦКОЙ, БУРЛАЦКОЙ, ЗОЛОТО-ДОБЫВАЮЩЕЙ, ФАБРИЧНО-ЗАВОДСКОЙ, ПРОМЫСЛОВОЙ, ТВОРЧЕСКОЙ (НАПРИМЕР, АРТЕЛЬ ХУДОЖНИКОВ-ПЕРЕДВИЖНИКОВ) И Т.Д.).  </a:t>
            </a:r>
          </a:p>
          <a:p>
            <a:pPr algn="just"/>
            <a:r>
              <a:rPr lang="ru-RU" sz="1200" b="1" dirty="0"/>
              <a:t>       </a:t>
            </a:r>
          </a:p>
          <a:p>
            <a:pPr algn="just"/>
            <a:r>
              <a:rPr lang="ru-RU" sz="1200" b="1" dirty="0"/>
              <a:t>АРТЕЛЬ ЯВЛЯЛАСЬ СВОЕОБРАЗНЫМ СОЦИАЛЬНЫМ ИНСТИТУТОМ. ЗДЕСЬ БЫЛИ РАЗВИТЫ ТАКИЕ ЧЕРТЫ И КАЧЕСТВА ЛИЧНОСТИ, КАК ВЗАИМОПОМОЩЬ, ВЗАИМОВЫРУЧКА, КОЛЛЕКТИВНАЯ ОТВЕТСТВЕННОСТЬ ЗА УСПЕХ ОБЩЕГО ДЕЛА, ВОСПРИЯТИЕ АРТЕЛИ КАК ВТОРОЙ СЕМЬИ, ИСКРЕННЕЕ ЖЕЛАНИЕ ПОМОЧЬ ОТСТАЮЩИМ ИЛИ НАЧИНАЮЩИМ, ПОДВИЖНИЧЕСТВО, ДОВЕРИТЕЛЬНЫЕ ТОВАРИЩЕСКИЕ ВЗАИМООТНОШЕНИЯ. </a:t>
            </a:r>
          </a:p>
          <a:p>
            <a:pPr algn="just"/>
            <a:r>
              <a:rPr lang="ru-RU" sz="1200" b="1" dirty="0"/>
              <a:t>      </a:t>
            </a:r>
          </a:p>
          <a:p>
            <a:pPr algn="just"/>
            <a:r>
              <a:rPr lang="ru-RU" sz="1200" b="1" dirty="0"/>
              <a:t>ЧЛЕНЫ АРТЕЛЕЙ БЫЛИ РАВНОПРАВНЫ, НО ПО СТЕПЕНИ МАСТЕРСТВА РАЗБИВАЛИСЬ НА ТРИ ГРУППЫ И ПОЛУЧАЛИ СВОЙ ЗАРАБОТОК В ЗАВИСИМОСТИ ОТ ПРИНАДЛЕЖНОСТИ К КАЖДОЙ ИЗ НИХ. МЕНЬШЕ ВСЕГО ЗАРАБАТЫВАЛИ УЧЕНИКИ, ПОКА НЕ ПОЛУЧАЛИ ДОЛЖНОЙ КВАЛИФИКАЦИИ. ДЛЯ ЭТОГО АРТЕЛЬ ПРИСТАВЛЯЛА К НИМ ОПЫТНЫХ НАСТАВНИКОВ. НАСТАВНИКИ СТРЕМИЛИСЬ НЕ ТОЛЬКО ПЕРЕДАТЬ НОВИЧКАМ РАЗНООБРАЗНЫЕ ПРОФЕССИОНАЛЬНЫЕ НАВЫКИ, НО И ПОВЛИЯТЬ НА ФОРМИРОВАНИЕ СООТВЕТСТВУЮЩИХ МОРАЛЬНО-НРАВСТВЕННЫХ И ДУНОВНО-НРАВСТВЕННЫХ КАЧЕСТВ СВОИХ ПОДОПЕЧНЫХ.</a:t>
            </a:r>
          </a:p>
          <a:p>
            <a:pPr algn="just"/>
            <a:r>
              <a:rPr lang="ru-RU" sz="1200" b="1" dirty="0"/>
              <a:t>       </a:t>
            </a:r>
          </a:p>
          <a:p>
            <a:pPr algn="just"/>
            <a:r>
              <a:rPr lang="ru-RU" sz="1200" b="1" dirty="0"/>
              <a:t>ВИНОВНЫЕ В ЛЕНОСТИ, НЕРАДЕНИИ, НЕБРЕЖНОСТИ, НЕДОБРОСОВЕСТНОСТИ, ПЬЯНСТВЕ НАКАЗЫВАЛИСЬ СВОИМИ ТОВАРИЩАМИ ОЧЕНЬ СУРОВО. ВЕДЬ БЛАГОПОЛУЧИЕ КАЖДОГО НЕПОСРЕДСТВЕННО ВЛИЯЛО НА КОНЕЧНЫЙ РЕЗУЛЬТАТ ИЛИ БЛАГОПОЛУЧИЕ ВСЕХ. В ДОРЕВОЛЮЦИОННЫХ АРТЕЛЬНЫХ ДОГОВОРАХ, КАК ПРАВИЛО, БЫЛО ЗАПИСАНО: «СЛУЖИТЬ ДЕЛУ ЧЕСТНО, ДОБРОПОРЯДОЧНО, СОВЕСТЛИВО». ВПОСЛЕДСТВИИ ЭТИ КАЧЕСТВА БЫЛИ ПЕРЕНЕСЕНЫ НА ВЗАИМООТНОШЕНИЯ В ПРОИЗВОДСТВЕННЫХ БРИГАДАХ СОВЕТСКОЙ ЭПОХИ. </a:t>
            </a:r>
          </a:p>
        </p:txBody>
      </p:sp>
    </p:spTree>
    <p:extLst>
      <p:ext uri="{BB962C8B-B14F-4D97-AF65-F5344CB8AC3E}">
        <p14:creationId xmlns:p14="http://schemas.microsoft.com/office/powerpoint/2010/main" val="3707050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928C537-9E1E-2DE0-9B8D-614661C00856}"/>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CF0843E4-0615-6538-1EA9-895700A4F238}"/>
              </a:ext>
            </a:extLst>
          </p:cNvPr>
          <p:cNvSpPr txBox="1"/>
          <p:nvPr/>
        </p:nvSpPr>
        <p:spPr>
          <a:xfrm>
            <a:off x="251670" y="2701255"/>
            <a:ext cx="11568418" cy="3416320"/>
          </a:xfrm>
          <a:prstGeom prst="rect">
            <a:avLst/>
          </a:prstGeom>
          <a:noFill/>
        </p:spPr>
        <p:txBody>
          <a:bodyPr wrap="square" rtlCol="0">
            <a:spAutoFit/>
          </a:bodyPr>
          <a:lstStyle/>
          <a:p>
            <a:pPr algn="just"/>
            <a:r>
              <a:rPr lang="ru-RU" sz="1200" b="1" dirty="0"/>
              <a:t> НАСТАВНИЦЕЙ БУДУЩЕГО ИМПЕРАТОРА АЛЕКСАНДРА БЫЛА ЕГО БАБУШКА ЕКАТЕРИНА II (1762-1796). ЕЕ ВОСПИТАНИЕ ОСНОВЫВАЛОСЬ НА ВЗГЛЯДАХ ФИЛОСОФА Д. ЛОККА. ПЕДАГОГИЧЕСКИЕ ВОЗЗРЕНИЯ ЕКАТЕРИНЫ II ИМЕЛИ СОЦИАЛЬНО-НРАВСТВЕННУЮ НАПРАВЛЕННОСТЬ, БЫЛИ ПРОНИКНУТЫ ИДЕЕЙ ПРИОРИТЕТНОСТИ ВОСПИТАНИЯ ПЕРЕД ОБУЧЕНИЕМ. ОНА ОТСТАИВАЛА МЫСЛЬ О НЕОБХОДИМОСТИ ПАТРИОТИЧЕСКОГО И ГРАЖДАНСКОГО ВОСПИТАНИЯ, ГУМАННОГО ОТНОШЕНИЯ К РЕБЕНКУ. ЕКАТЕРИНА II СЛУЖИЛА ЖИВЫМ ПРИМЕРОМ, КАК НУЖНО ЦАРСТВОВАТЬ И УПРАВЛЯТЬ ГОСУДАРСТВОМ.</a:t>
            </a:r>
          </a:p>
          <a:p>
            <a:pPr algn="just"/>
            <a:r>
              <a:rPr lang="ru-RU" sz="1200" b="1" dirty="0"/>
              <a:t>     </a:t>
            </a:r>
          </a:p>
          <a:p>
            <a:pPr algn="just"/>
            <a:r>
              <a:rPr lang="ru-RU" sz="1200" b="1" dirty="0"/>
              <a:t>ВОСПИТАТЕЛЕМ АЛЕКСАНДРА І ТАКЖЕ БЫЛ ШВЕЙЦАРСКИЙ ГЕНЕРАЛ ФРЕДЕРИК СЕЗАР ЛАГАРП, О КОТОРОМ ЦАРЬ ГОВОРИЛ: «ВСЕМ, ЧТО Я ЗНАЮ, И,МОЖЕТ БЫТЬ, ВСЕМ, ЧТО ВО МНЕ ЕСТЬ ХОРОШЕГО, Я ОБЯЗАН ЛАГАРПУ». ИДЕИ ЛАГАРПА ВО МНОГОМ ПОВЛИЯЛИ НА СОДЕРЖАНИЕ ЛИБЕРАЛЬНЫХ РЕФОРМ, КОТОРЫЕ АЛЕКСАНДР І ПРОВОДИЛ В ПЕРВЫЕ ГОДЫ СВОЕГО ЦАРСТВОВАНИЯ.</a:t>
            </a:r>
          </a:p>
          <a:p>
            <a:pPr algn="just"/>
            <a:r>
              <a:rPr lang="ru-RU" sz="1200" b="1" dirty="0"/>
              <a:t>      </a:t>
            </a:r>
          </a:p>
          <a:p>
            <a:pPr algn="just"/>
            <a:r>
              <a:rPr lang="ru-RU" sz="1200" b="1" dirty="0"/>
              <a:t>ПОЭТ В.А. ЖУКОВСКИЙ СОСТАВИЛ ПРОГРАММУ ОБУЧЕНИЯ НАСЛЕДНИКА ПРЕСТОЛА АЛЕКСАНДРА II, ОРГАНИЗОВАЛ ДВОРЦОВУЮ МИКРОШКОЛУ. ЕГО СЧИТАЮТ САМЫМ ИЗВЕСТНЫМ ИЗ УЧИТЕЛЕЙ ЦАРСКОЙ СЕМЬИ. В 1837 ГОДУ ЖУКОВСКИЙ ОБЪЕЗДИЛ С ЦЕСАРЕВИЧЕМ ВСЮ ЦЕНТРАЛЬНУЮ РОССИЮ И ЧАСТЬ СИБИРИ; В 1838-1839 ГОДАХ ПУТЕШЕСТВОВАЛ С НИМ ПО ЗАПАДНОЙ ЕВРОПЕ, ПОГРУЖАЛ В ЛИТЕРАТУРНУЮ СРЕДУ ДЕТЕЙ НИКОЛАЯ</a:t>
            </a:r>
            <a:r>
              <a:rPr lang="en-US" sz="1200" b="1" dirty="0"/>
              <a:t> I</a:t>
            </a:r>
            <a:r>
              <a:rPr lang="ru-RU" sz="1200" b="1" dirty="0"/>
              <a:t>.</a:t>
            </a:r>
          </a:p>
          <a:p>
            <a:pPr algn="just"/>
            <a:r>
              <a:rPr lang="ru-RU" sz="1200" b="1" dirty="0"/>
              <a:t>     </a:t>
            </a:r>
          </a:p>
          <a:p>
            <a:pPr algn="just"/>
            <a:r>
              <a:rPr lang="ru-RU" sz="1200" b="1" dirty="0"/>
              <a:t>НАСТАВНИКОМ АЛЕКСАНДРА II ТАКЖЕ ЯВЛЯЛСЯ ОДИН ИЗ ОСНОВОПОЛОЖНИКОВ ТЕОРЕТИЧЕСКОГО ПРАВОВЕДЕНИЯ В РОССИИ М.М. СПЕРАНСКИЙ. ЕГО ВЗГЛЯДЫ ОКАЗАЛИ ВЛИЯНИЕ НА ПРОВЕДЕНИЕ ЦАРЕМ ВЕЛИКИХ РЕФОРМ. НАСТАВНИКАМИ ЦАРСКИХ ДЕТЕЙ ТАКЖЕ БЫЛИ ПРЕЗИДЕНТ ИМПЕРАТОРСКОЙ АКАДЕМИИ ХУДОЖЕСТВ, ИНИЦИАТОР СОЗДАНИЯ СМОЛЬНОГО ИНСТИТУТА И.И. БЕЦКОЙ, ВЫДАЮЩИЙСЯ ИСТОРИК, АВТОР 29-ТОМНОЙ «ИСТОРИИ РОССИИ С ДРЕВНЕЙШИХ ВРЕМЕН» С.М. СОЛОВЬЕВ, ГЕНЕРАЛ И ОДНОВРЕМЕННО ИЗВЕСТНЫЙ КОМПОЗИТОР, ВОЕННЫЙ ИНЖЕНЕР И УЧЕНЫЙ, АВТОР 14 ОПЕР И 300 РОМАНСОВ, ПРОФЕССОР НИКОЛАЕВСКОЙ ИНЖЕНЕРНОЙ АКАДЕМИИ В САНКТ-ПЕТЕРБУРГЕ ЦА. КЮИ И ДРУГИЕ.</a:t>
            </a:r>
          </a:p>
        </p:txBody>
      </p:sp>
      <p:sp>
        <p:nvSpPr>
          <p:cNvPr id="4" name="TextBox 3">
            <a:extLst>
              <a:ext uri="{FF2B5EF4-FFF2-40B4-BE49-F238E27FC236}">
                <a16:creationId xmlns:a16="http://schemas.microsoft.com/office/drawing/2014/main" id="{E22FB3A0-1EBD-8F7F-FE2C-3CE7418A9E71}"/>
              </a:ext>
            </a:extLst>
          </p:cNvPr>
          <p:cNvSpPr txBox="1"/>
          <p:nvPr/>
        </p:nvSpPr>
        <p:spPr>
          <a:xfrm>
            <a:off x="1842781" y="1991609"/>
            <a:ext cx="8506437" cy="523220"/>
          </a:xfrm>
          <a:prstGeom prst="rect">
            <a:avLst/>
          </a:prstGeom>
          <a:noFill/>
        </p:spPr>
        <p:txBody>
          <a:bodyPr wrap="square" rtlCol="0">
            <a:spAutoFit/>
          </a:bodyPr>
          <a:lstStyle/>
          <a:p>
            <a:r>
              <a:rPr lang="ru-RU" sz="2800" b="1" dirty="0">
                <a:solidFill>
                  <a:schemeClr val="accent6"/>
                </a:solidFill>
              </a:rPr>
              <a:t>НАСТАВНИЧЕСТВО  НАСЛЕДНИКОВ  ПРЕСТОЛА</a:t>
            </a:r>
          </a:p>
        </p:txBody>
      </p:sp>
      <p:pic>
        <p:nvPicPr>
          <p:cNvPr id="13" name="Рисунок 12">
            <a:extLst>
              <a:ext uri="{FF2B5EF4-FFF2-40B4-BE49-F238E27FC236}">
                <a16:creationId xmlns:a16="http://schemas.microsoft.com/office/drawing/2014/main" id="{0FACBA29-D1A5-9E45-4763-8E65F3A55862}"/>
              </a:ext>
            </a:extLst>
          </p:cNvPr>
          <p:cNvPicPr>
            <a:picLocks noChangeAspect="1"/>
          </p:cNvPicPr>
          <p:nvPr/>
        </p:nvPicPr>
        <p:blipFill>
          <a:blip r:embed="rId3"/>
          <a:stretch>
            <a:fillRect/>
          </a:stretch>
        </p:blipFill>
        <p:spPr>
          <a:xfrm>
            <a:off x="1021042" y="194244"/>
            <a:ext cx="1255465" cy="1269261"/>
          </a:xfrm>
          <a:prstGeom prst="ellipse">
            <a:avLst/>
          </a:prstGeom>
        </p:spPr>
      </p:pic>
      <p:pic>
        <p:nvPicPr>
          <p:cNvPr id="15" name="Рисунок 14">
            <a:extLst>
              <a:ext uri="{FF2B5EF4-FFF2-40B4-BE49-F238E27FC236}">
                <a16:creationId xmlns:a16="http://schemas.microsoft.com/office/drawing/2014/main" id="{0948D9F1-D439-9E7D-13B2-3D005870F766}"/>
              </a:ext>
            </a:extLst>
          </p:cNvPr>
          <p:cNvPicPr>
            <a:picLocks noChangeAspect="1"/>
          </p:cNvPicPr>
          <p:nvPr/>
        </p:nvPicPr>
        <p:blipFill>
          <a:blip r:embed="rId4"/>
          <a:stretch>
            <a:fillRect/>
          </a:stretch>
        </p:blipFill>
        <p:spPr>
          <a:xfrm>
            <a:off x="2740389" y="194244"/>
            <a:ext cx="1304519" cy="1269261"/>
          </a:xfrm>
          <a:prstGeom prst="ellipse">
            <a:avLst/>
          </a:prstGeom>
        </p:spPr>
      </p:pic>
      <p:pic>
        <p:nvPicPr>
          <p:cNvPr id="17" name="Рисунок 16">
            <a:extLst>
              <a:ext uri="{FF2B5EF4-FFF2-40B4-BE49-F238E27FC236}">
                <a16:creationId xmlns:a16="http://schemas.microsoft.com/office/drawing/2014/main" id="{15FA1485-851E-0543-D4C9-9F03DEB0922B}"/>
              </a:ext>
            </a:extLst>
          </p:cNvPr>
          <p:cNvPicPr>
            <a:picLocks noChangeAspect="1"/>
          </p:cNvPicPr>
          <p:nvPr/>
        </p:nvPicPr>
        <p:blipFill>
          <a:blip r:embed="rId5"/>
          <a:stretch>
            <a:fillRect/>
          </a:stretch>
        </p:blipFill>
        <p:spPr>
          <a:xfrm>
            <a:off x="4494611" y="194244"/>
            <a:ext cx="1287155" cy="1301146"/>
          </a:xfrm>
          <a:prstGeom prst="ellipse">
            <a:avLst/>
          </a:prstGeom>
        </p:spPr>
      </p:pic>
      <p:pic>
        <p:nvPicPr>
          <p:cNvPr id="19" name="Рисунок 18">
            <a:extLst>
              <a:ext uri="{FF2B5EF4-FFF2-40B4-BE49-F238E27FC236}">
                <a16:creationId xmlns:a16="http://schemas.microsoft.com/office/drawing/2014/main" id="{B6FE7686-8DF5-28D1-879D-EBB4D34E79F5}"/>
              </a:ext>
            </a:extLst>
          </p:cNvPr>
          <p:cNvPicPr>
            <a:picLocks noChangeAspect="1"/>
          </p:cNvPicPr>
          <p:nvPr/>
        </p:nvPicPr>
        <p:blipFill>
          <a:blip r:embed="rId6"/>
          <a:stretch>
            <a:fillRect/>
          </a:stretch>
        </p:blipFill>
        <p:spPr>
          <a:xfrm>
            <a:off x="6270703" y="181045"/>
            <a:ext cx="1304520" cy="1325675"/>
          </a:xfrm>
          <a:prstGeom prst="ellipse">
            <a:avLst/>
          </a:prstGeom>
        </p:spPr>
      </p:pic>
      <p:pic>
        <p:nvPicPr>
          <p:cNvPr id="21" name="Рисунок 20">
            <a:extLst>
              <a:ext uri="{FF2B5EF4-FFF2-40B4-BE49-F238E27FC236}">
                <a16:creationId xmlns:a16="http://schemas.microsoft.com/office/drawing/2014/main" id="{8FBF07CD-AA88-F4F9-84E5-2D4538594E57}"/>
              </a:ext>
            </a:extLst>
          </p:cNvPr>
          <p:cNvPicPr>
            <a:picLocks noChangeAspect="1"/>
          </p:cNvPicPr>
          <p:nvPr/>
        </p:nvPicPr>
        <p:blipFill>
          <a:blip r:embed="rId7"/>
          <a:stretch>
            <a:fillRect/>
          </a:stretch>
        </p:blipFill>
        <p:spPr>
          <a:xfrm>
            <a:off x="7922266" y="181979"/>
            <a:ext cx="1318698" cy="1325675"/>
          </a:xfrm>
          <a:prstGeom prst="ellipse">
            <a:avLst/>
          </a:prstGeom>
        </p:spPr>
      </p:pic>
      <p:pic>
        <p:nvPicPr>
          <p:cNvPr id="23" name="Рисунок 22">
            <a:extLst>
              <a:ext uri="{FF2B5EF4-FFF2-40B4-BE49-F238E27FC236}">
                <a16:creationId xmlns:a16="http://schemas.microsoft.com/office/drawing/2014/main" id="{FA0805B1-26ED-5EAB-2779-50D2947EDB61}"/>
              </a:ext>
            </a:extLst>
          </p:cNvPr>
          <p:cNvPicPr>
            <a:picLocks noChangeAspect="1"/>
          </p:cNvPicPr>
          <p:nvPr/>
        </p:nvPicPr>
        <p:blipFill>
          <a:blip r:embed="rId8"/>
          <a:stretch>
            <a:fillRect/>
          </a:stretch>
        </p:blipFill>
        <p:spPr>
          <a:xfrm>
            <a:off x="9690667" y="202724"/>
            <a:ext cx="1318699" cy="1347211"/>
          </a:xfrm>
          <a:prstGeom prst="ellipse">
            <a:avLst/>
          </a:prstGeom>
        </p:spPr>
      </p:pic>
      <p:sp>
        <p:nvSpPr>
          <p:cNvPr id="25" name="TextBox 24">
            <a:extLst>
              <a:ext uri="{FF2B5EF4-FFF2-40B4-BE49-F238E27FC236}">
                <a16:creationId xmlns:a16="http://schemas.microsoft.com/office/drawing/2014/main" id="{D0F4B2FC-630E-FE13-1CA3-179CE43CA66C}"/>
              </a:ext>
            </a:extLst>
          </p:cNvPr>
          <p:cNvSpPr txBox="1"/>
          <p:nvPr/>
        </p:nvSpPr>
        <p:spPr>
          <a:xfrm>
            <a:off x="969921" y="1549935"/>
            <a:ext cx="10338439" cy="307777"/>
          </a:xfrm>
          <a:prstGeom prst="rect">
            <a:avLst/>
          </a:prstGeom>
          <a:noFill/>
        </p:spPr>
        <p:txBody>
          <a:bodyPr wrap="square" rtlCol="0">
            <a:spAutoFit/>
          </a:bodyPr>
          <a:lstStyle/>
          <a:p>
            <a:r>
              <a:rPr lang="ru-RU" sz="1400" b="1" dirty="0"/>
              <a:t>ЕКАТЕРИНА </a:t>
            </a:r>
            <a:r>
              <a:rPr lang="en-US" sz="1400" b="1" dirty="0"/>
              <a:t>II</a:t>
            </a:r>
            <a:r>
              <a:rPr lang="ru-RU" sz="1400" b="1" dirty="0"/>
              <a:t>           В.А.  ЖУКОВСКИЙ        М.М. СПЕРАНСКИЙ            И.И. БЕЦКОЙ                  Ф. ЛАГАРП                  С.М. СОЛОВЬЕВ</a:t>
            </a:r>
          </a:p>
        </p:txBody>
      </p:sp>
    </p:spTree>
    <p:extLst>
      <p:ext uri="{BB962C8B-B14F-4D97-AF65-F5344CB8AC3E}">
        <p14:creationId xmlns:p14="http://schemas.microsoft.com/office/powerpoint/2010/main" val="1004918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0772513-2E0C-8327-EC08-43A00180D42D}"/>
              </a:ext>
            </a:extLst>
          </p:cNvPr>
          <p:cNvPicPr>
            <a:picLocks noChangeAspect="1"/>
          </p:cNvPicPr>
          <p:nvPr/>
        </p:nvPicPr>
        <p:blipFill>
          <a:blip r:embed="rId2"/>
          <a:stretch>
            <a:fillRect/>
          </a:stretch>
        </p:blipFill>
        <p:spPr>
          <a:xfrm>
            <a:off x="0" y="1"/>
            <a:ext cx="12192000" cy="6857999"/>
          </a:xfrm>
          <a:prstGeom prst="rect">
            <a:avLst/>
          </a:prstGeom>
        </p:spPr>
      </p:pic>
      <p:sp>
        <p:nvSpPr>
          <p:cNvPr id="3" name="TextBox 2">
            <a:extLst>
              <a:ext uri="{FF2B5EF4-FFF2-40B4-BE49-F238E27FC236}">
                <a16:creationId xmlns:a16="http://schemas.microsoft.com/office/drawing/2014/main" id="{A33AD637-253A-5045-CA73-C22CD5905F84}"/>
              </a:ext>
            </a:extLst>
          </p:cNvPr>
          <p:cNvSpPr txBox="1"/>
          <p:nvPr/>
        </p:nvSpPr>
        <p:spPr>
          <a:xfrm>
            <a:off x="2275612" y="1166070"/>
            <a:ext cx="9454394" cy="4893647"/>
          </a:xfrm>
          <a:prstGeom prst="rect">
            <a:avLst/>
          </a:prstGeom>
          <a:noFill/>
        </p:spPr>
        <p:txBody>
          <a:bodyPr wrap="square" rtlCol="0">
            <a:spAutoFit/>
          </a:bodyPr>
          <a:lstStyle/>
          <a:p>
            <a:pPr algn="just"/>
            <a:r>
              <a:rPr lang="ru-RU" sz="1200" b="1" dirty="0"/>
              <a:t>      В 1802-1804 ГОДАХ АЛЕКСАНДР І ПРОВЕЛ РЕФОРМУ ОБРАЗОВАНИЯ, БЛАГОДАРЯ КОТОРОЙ ОБРАЗОВАНИЕ ВПЕРВЫЕ ПРЕВРАТИЛОСЬ В СФЕРУ ЦЕНТРАЛИЗОВАННОЙ ГОСУДАРСТВЕННОЙ ПОЛИТИКИ. БЫЛА СОЗДАНА ЕДИНАЯ И СТРОЙНАЯ СИСТЕМА СВЕТСКОГО БЕССОСЛОВНОГО ОБРАЗОВАНИЯ ВО ГЛАВЕ С МИНИСТЕРСТВОМ НАРОДНОГО ПРОСВЕЩЕНИЯ (МНП,1802).</a:t>
            </a:r>
          </a:p>
          <a:p>
            <a:pPr algn="just"/>
            <a:endParaRPr lang="ru-RU" sz="1200" b="1" dirty="0"/>
          </a:p>
          <a:p>
            <a:pPr algn="just"/>
            <a:r>
              <a:rPr lang="ru-RU" sz="1200" b="1" dirty="0"/>
              <a:t>      РЕФОРМА ОБРАЗОВАНИЯ НАЧАЛАСЬ С ПРИНЯТИЯ «ПРЕДВАРИТЕЛЬНЫХ ПРАВИЛ НАРОДНОГО ПРОСВЕЩЕНИЯ» (1803) U «УСТАВА УЧЕБНЫХ ЗАВЕДЕНИЙ, ПОДВЕДОМЫХ УНИВЕРСИТЕТАМ» (1804). ВСЯ СТРАНА БЫЛА ПОДЕЛЕНА НА ШЕСТЬ УЧЕБНЫХ ОКРУГОВ ВО ГЛАВЕ С ПОПЕЧИТЕЛЯМИ, КОТОРЫЕ ДОЛЖНЫ БЫЛИ ПРОВОДИТЬ ГОСУДАРСТВЕННУЮ ПОЛИТИКУ В ОБЛАСТИ ОБРАЗОВАНИЯ. ОПРЕДЕЛЯЛИСЬ ЧЕТЫРЕ СТУПЕНИ ОБРАЗОВАНИЯ: ПРИХОДСКИЕ УЧИЛИЩА, УЕЗДНЫЕ УЧИЛИЩА, ГИМНАЗИИ И УНИВЕРСИТЕТЫ. ВСЕ СТУПЕНИ ОБРАЗОВАНИЯ СОСТАВЛЯЛИ ЕДИНУЮ ВЕРТИКАЛЬ: КАЖДАЯ ПРЕДЫДУЩАЯ СТУПЕНЬ ГОТОВИЛА УЧАЩИХСЯ К ПЕРЕХОДУ НА СЛЕДУЮЩУЮ СТУПЕНЬ.</a:t>
            </a:r>
          </a:p>
          <a:p>
            <a:pPr algn="just"/>
            <a:endParaRPr lang="ru-RU" sz="1200" b="1" dirty="0"/>
          </a:p>
          <a:p>
            <a:pPr algn="just"/>
            <a:r>
              <a:rPr lang="ru-RU" sz="1200" b="1" dirty="0"/>
              <a:t>      РУКОВОДИЛИ УЧЕБНЫМ ДЕЛОМ В КАЖДОМ ОКРУГЕ УНИВЕРСИТЕТЫ. В УНИВЕРСИТЕТАХ ОБУЧАЛИСЬ БУДУЩИЕ ПРЕПО-ДАВАТЕЛИ ГИМНАЗИЙ. УНИВЕРСИТЕТЫ ИМЕЛИ АВТОНОМИЮ. ОНИ САМОСТОЯТЕЛЬНО ИЗБИРАЛИ РЕКТОРОВ, ПРОФЕССОРОВ, ПЕДАГОГОВ, ИМЕЛИ СВОИ СУДЫ, А ТАКЖЕ НАЗНАЧАЛИ УЧИТЕЛЕЙ В ГИМНАЗИИ И УЧИЛИЩА. ИМ РАЗРЕШАЛОСЬ ИЗДАВАТЬ ГАЗЕТЫ И НАУЧНУЮ ЛИТЕРАТУРУ, УЧЕБНИКИ И УЧЕБНО-МЕТОДИЧЕСКИЕ ПОСОБИЯ. ОНИ ТАКЖЕ ОСУЩЕСТВЛЯЛИ КОНТРОЛЬ ЗА УЧЕБНОЙ ДЕЯТЕЛЬНОСТЬЮ ГИМНАЗИЙ, УЕЗДНЫХ И ПРИХОДСКИХ ШКОЛ, ПРИНИМАЛИ УЧАСТИЕ В СОСТАВЛЕНИИ ПРОГРАММ ОБУЧЕНИЯ ДЛЯ ОСТАЛЬНЫХ СТУПЕНЕЙ ОБРАЗОВАНИЯ. КАЖДЫЙ УНИВЕРСИТЕТ ИМЕЛ УЧИТЕЛЬСКИЙ ИЛИ ПЕДАГОГИЧЕСКИЙ ИНСТИТУТ, ПОСЛЕ ОКОНЧАНИЯ КОТОРОГО ПЕДАГОГИ ДОЛЖНЫ БЫЛИ ОТРАБОТАТЬ В ДОЛЖНОСТИ УЧИТЕЛЯ НЕ МЕНЕЕ 6 ЛЕТ.</a:t>
            </a:r>
          </a:p>
          <a:p>
            <a:pPr algn="just"/>
            <a:endParaRPr lang="ru-RU" sz="1200" b="1" dirty="0"/>
          </a:p>
          <a:p>
            <a:pPr algn="just"/>
            <a:r>
              <a:rPr lang="ru-RU" sz="1200" b="1" dirty="0"/>
              <a:t>       БЛАГОДАРЯ ОБРАЗОВАТЕЛЬНОЙ РЕФОРМЕ ЗА ПЕРВЫЕ ПОЛТОРА ДЕСЯТИЛЕТИЯ В РОССИЙСКОЙ ИМПЕРИИ БЫЛО ОТКРЫТО БОЛЕЕ 100 УЧЕБНЫХ ЗАВЕДЕНИЙ, В ТОМ ЧИСЛЕ ЦАРСКОСЕЛЬСКИЙ ЛИЦЕЙ, А ТАКЖЕ СУЩЕСТВЕННО УЛУЧШЕНЫ МЕТОДИКИ ПРЕПОДАВАНИЯ ОТДЕЛЬНЫХ ПРЕДМЕТОВ. ВПОСЛЕДСТВИИ МНОГИЕ ПОЛОЖЕНИЯ РЕФОРМЫ БЫЛИ СВЕРНУТЫ. ЭТИ ДВЕ ТЕНДЕНЦИИ - ЛИБЕРАЛЬНУЮ И КОНСЕРВАТИВНУЮ - ВОПЛОЩАЛИ ПРИБЛИЖЕННЫЕ АЛЕКСАНДРА I: ГЛАВА РЕФОРМАТОРСКОГО НАПРАВЛЕНИЯ, ЗАКОНОТВОРЕЦ И ОДИН ИЗ ОСНОВАТЕЛЕЙ ЦАРСКОСЕЛЬСКОГО ЛИЦЕЯ М.М.СПЕРАНСКИЙ И КРУПНЫЙ РОССИЙСКИЙ ИСТОРИК И ЯЗЫКОВЕД Н.М. КАРАМЗИН</a:t>
            </a:r>
            <a:r>
              <a:rPr lang="ru-RU" sz="1200" dirty="0"/>
              <a:t>.</a:t>
            </a:r>
          </a:p>
        </p:txBody>
      </p:sp>
      <p:sp>
        <p:nvSpPr>
          <p:cNvPr id="4" name="TextBox 3">
            <a:extLst>
              <a:ext uri="{FF2B5EF4-FFF2-40B4-BE49-F238E27FC236}">
                <a16:creationId xmlns:a16="http://schemas.microsoft.com/office/drawing/2014/main" id="{81FBB8BE-30E9-1B7E-8E49-5779761669C9}"/>
              </a:ext>
            </a:extLst>
          </p:cNvPr>
          <p:cNvSpPr txBox="1"/>
          <p:nvPr/>
        </p:nvSpPr>
        <p:spPr>
          <a:xfrm>
            <a:off x="2726423" y="321426"/>
            <a:ext cx="6988029" cy="523220"/>
          </a:xfrm>
          <a:prstGeom prst="rect">
            <a:avLst/>
          </a:prstGeom>
          <a:noFill/>
        </p:spPr>
        <p:txBody>
          <a:bodyPr wrap="square" rtlCol="0">
            <a:spAutoFit/>
          </a:bodyPr>
          <a:lstStyle/>
          <a:p>
            <a:pPr algn="ctr"/>
            <a:r>
              <a:rPr lang="ru-RU" sz="2800" b="1" dirty="0">
                <a:solidFill>
                  <a:schemeClr val="accent6"/>
                </a:solidFill>
                <a:effectLst>
                  <a:outerShdw blurRad="38100" dist="38100" dir="2700000" algn="tl">
                    <a:srgbClr val="000000">
                      <a:alpha val="43137"/>
                    </a:srgbClr>
                  </a:outerShdw>
                </a:effectLst>
              </a:rPr>
              <a:t>УНИВЕРСИТЕТСКОЕ  НАСТАВНИЧЕСТВО</a:t>
            </a:r>
          </a:p>
        </p:txBody>
      </p:sp>
      <p:pic>
        <p:nvPicPr>
          <p:cNvPr id="6" name="Рисунок 5">
            <a:extLst>
              <a:ext uri="{FF2B5EF4-FFF2-40B4-BE49-F238E27FC236}">
                <a16:creationId xmlns:a16="http://schemas.microsoft.com/office/drawing/2014/main" id="{B62590A8-A8FE-0583-5E34-F0364B3F62CF}"/>
              </a:ext>
            </a:extLst>
          </p:cNvPr>
          <p:cNvPicPr>
            <a:picLocks noChangeAspect="1"/>
          </p:cNvPicPr>
          <p:nvPr/>
        </p:nvPicPr>
        <p:blipFill>
          <a:blip r:embed="rId3"/>
          <a:stretch>
            <a:fillRect/>
          </a:stretch>
        </p:blipFill>
        <p:spPr>
          <a:xfrm>
            <a:off x="216855" y="861625"/>
            <a:ext cx="1410671" cy="1389405"/>
          </a:xfrm>
          <a:prstGeom prst="flowChartConnector">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Овал 8">
            <a:extLst>
              <a:ext uri="{FF2B5EF4-FFF2-40B4-BE49-F238E27FC236}">
                <a16:creationId xmlns:a16="http://schemas.microsoft.com/office/drawing/2014/main" id="{2E9680BE-DCF5-236C-0F3B-42DB0394431E}"/>
              </a:ext>
            </a:extLst>
          </p:cNvPr>
          <p:cNvSpPr/>
          <p:nvPr/>
        </p:nvSpPr>
        <p:spPr>
          <a:xfrm>
            <a:off x="139886" y="2946934"/>
            <a:ext cx="1535185" cy="1557362"/>
          </a:xfrm>
          <a:prstGeom prst="ellipse">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a:extLst>
              <a:ext uri="{FF2B5EF4-FFF2-40B4-BE49-F238E27FC236}">
                <a16:creationId xmlns:a16="http://schemas.microsoft.com/office/drawing/2014/main" id="{0DAA0332-FDF1-552F-6DC8-1FE984350819}"/>
              </a:ext>
            </a:extLst>
          </p:cNvPr>
          <p:cNvPicPr>
            <a:picLocks noChangeAspect="1"/>
          </p:cNvPicPr>
          <p:nvPr/>
        </p:nvPicPr>
        <p:blipFill>
          <a:blip r:embed="rId4"/>
          <a:stretch>
            <a:fillRect/>
          </a:stretch>
        </p:blipFill>
        <p:spPr>
          <a:xfrm>
            <a:off x="216855" y="3055404"/>
            <a:ext cx="1381248" cy="1340422"/>
          </a:xfrm>
          <a:prstGeom prst="flowChartConnector">
            <a:avLst/>
          </a:prstGeom>
        </p:spPr>
      </p:pic>
      <p:sp>
        <p:nvSpPr>
          <p:cNvPr id="12" name="Овал 11">
            <a:extLst>
              <a:ext uri="{FF2B5EF4-FFF2-40B4-BE49-F238E27FC236}">
                <a16:creationId xmlns:a16="http://schemas.microsoft.com/office/drawing/2014/main" id="{D3E7CC35-5C25-0EC1-B186-C0FBCB806E62}"/>
              </a:ext>
            </a:extLst>
          </p:cNvPr>
          <p:cNvSpPr/>
          <p:nvPr/>
        </p:nvSpPr>
        <p:spPr>
          <a:xfrm>
            <a:off x="186131" y="4959055"/>
            <a:ext cx="1454083" cy="144290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a:extLst>
              <a:ext uri="{FF2B5EF4-FFF2-40B4-BE49-F238E27FC236}">
                <a16:creationId xmlns:a16="http://schemas.microsoft.com/office/drawing/2014/main" id="{54D2E543-E29A-B6B3-1B55-D54AA8EBCBDB}"/>
              </a:ext>
            </a:extLst>
          </p:cNvPr>
          <p:cNvPicPr>
            <a:picLocks noChangeAspect="1"/>
          </p:cNvPicPr>
          <p:nvPr/>
        </p:nvPicPr>
        <p:blipFill>
          <a:blip r:embed="rId5"/>
          <a:stretch>
            <a:fillRect/>
          </a:stretch>
        </p:blipFill>
        <p:spPr>
          <a:xfrm>
            <a:off x="273498" y="5035123"/>
            <a:ext cx="1267960" cy="1255529"/>
          </a:xfrm>
          <a:prstGeom prst="flowChartConnector">
            <a:avLst/>
          </a:prstGeom>
        </p:spPr>
      </p:pic>
      <p:sp>
        <p:nvSpPr>
          <p:cNvPr id="13" name="TextBox 12">
            <a:extLst>
              <a:ext uri="{FF2B5EF4-FFF2-40B4-BE49-F238E27FC236}">
                <a16:creationId xmlns:a16="http://schemas.microsoft.com/office/drawing/2014/main" id="{066C96D7-F74D-206C-192A-470ADF3DEEC0}"/>
              </a:ext>
            </a:extLst>
          </p:cNvPr>
          <p:cNvSpPr txBox="1"/>
          <p:nvPr/>
        </p:nvSpPr>
        <p:spPr>
          <a:xfrm>
            <a:off x="220711" y="2388156"/>
            <a:ext cx="1315812" cy="307777"/>
          </a:xfrm>
          <a:prstGeom prst="rect">
            <a:avLst/>
          </a:prstGeom>
          <a:noFill/>
        </p:spPr>
        <p:txBody>
          <a:bodyPr wrap="square" rtlCol="0">
            <a:spAutoFit/>
          </a:bodyPr>
          <a:lstStyle/>
          <a:p>
            <a:r>
              <a:rPr lang="ru-RU" sz="1400" b="1" dirty="0"/>
              <a:t>АЛЕКСАНДР </a:t>
            </a:r>
            <a:r>
              <a:rPr lang="en-US" sz="1400" b="1" dirty="0"/>
              <a:t>I</a:t>
            </a:r>
            <a:endParaRPr lang="ru-RU" sz="1400" b="1" dirty="0"/>
          </a:p>
        </p:txBody>
      </p:sp>
      <p:sp>
        <p:nvSpPr>
          <p:cNvPr id="14" name="TextBox 13">
            <a:extLst>
              <a:ext uri="{FF2B5EF4-FFF2-40B4-BE49-F238E27FC236}">
                <a16:creationId xmlns:a16="http://schemas.microsoft.com/office/drawing/2014/main" id="{34BE1248-7787-1D12-12FD-7CDEDBA3DD2E}"/>
              </a:ext>
            </a:extLst>
          </p:cNvPr>
          <p:cNvSpPr txBox="1"/>
          <p:nvPr/>
        </p:nvSpPr>
        <p:spPr>
          <a:xfrm>
            <a:off x="101078" y="4546134"/>
            <a:ext cx="1845167" cy="307777"/>
          </a:xfrm>
          <a:prstGeom prst="rect">
            <a:avLst/>
          </a:prstGeom>
          <a:noFill/>
        </p:spPr>
        <p:txBody>
          <a:bodyPr wrap="square" rtlCol="0">
            <a:spAutoFit/>
          </a:bodyPr>
          <a:lstStyle/>
          <a:p>
            <a:r>
              <a:rPr lang="ru-RU" sz="1400" b="1" dirty="0"/>
              <a:t>М.М. СПЕРАНСКИЙ</a:t>
            </a:r>
          </a:p>
        </p:txBody>
      </p:sp>
      <p:sp>
        <p:nvSpPr>
          <p:cNvPr id="15" name="TextBox 14">
            <a:extLst>
              <a:ext uri="{FF2B5EF4-FFF2-40B4-BE49-F238E27FC236}">
                <a16:creationId xmlns:a16="http://schemas.microsoft.com/office/drawing/2014/main" id="{D8AB7560-A725-777F-384E-E0084328E8F0}"/>
              </a:ext>
            </a:extLst>
          </p:cNvPr>
          <p:cNvSpPr txBox="1"/>
          <p:nvPr/>
        </p:nvSpPr>
        <p:spPr>
          <a:xfrm>
            <a:off x="200513" y="6404364"/>
            <a:ext cx="1555302" cy="307777"/>
          </a:xfrm>
          <a:prstGeom prst="rect">
            <a:avLst/>
          </a:prstGeom>
          <a:noFill/>
        </p:spPr>
        <p:txBody>
          <a:bodyPr wrap="square" rtlCol="0">
            <a:spAutoFit/>
          </a:bodyPr>
          <a:lstStyle/>
          <a:p>
            <a:r>
              <a:rPr lang="ru-RU" sz="1400" b="1" dirty="0"/>
              <a:t>Н.М. КАРАМЗИН</a:t>
            </a:r>
          </a:p>
        </p:txBody>
      </p:sp>
    </p:spTree>
    <p:extLst>
      <p:ext uri="{BB962C8B-B14F-4D97-AF65-F5344CB8AC3E}">
        <p14:creationId xmlns:p14="http://schemas.microsoft.com/office/powerpoint/2010/main" val="1003367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D356FEC-BFDF-8443-DE6C-AF7FF6C226FB}"/>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0698E354-27B1-05E9-679B-0F3E19FC8A4A}"/>
              </a:ext>
            </a:extLst>
          </p:cNvPr>
          <p:cNvSpPr txBox="1"/>
          <p:nvPr/>
        </p:nvSpPr>
        <p:spPr>
          <a:xfrm>
            <a:off x="183159" y="2602953"/>
            <a:ext cx="11825681" cy="4001095"/>
          </a:xfrm>
          <a:prstGeom prst="rect">
            <a:avLst/>
          </a:prstGeom>
          <a:noFill/>
        </p:spPr>
        <p:txBody>
          <a:bodyPr wrap="square" rtlCol="0">
            <a:spAutoFit/>
          </a:bodyPr>
          <a:lstStyle/>
          <a:p>
            <a:pPr algn="just"/>
            <a:r>
              <a:rPr lang="ru-RU" sz="1200" b="1" dirty="0"/>
              <a:t>      ТРАДИЦИОННО ВОПРОСАМИ ВОСПИТАНИЯ ЗАНИМАЛАСЬ ЦЕРКОВЬ. ЛИБЕРАЛЬНЫЕ РЕФОРМЫ АЛЕКСАНДРА І ПРЕДПОЛАГАЛИ СВЕТСКИЙ ПУТЬ РАЗВИТИЯ ОБРАЗОВАНИЯ, КОТОРЫЙ ОПИРАЛСЯ НА ИДЕИ ПРОСВЕЩЕНИЯ О СЕКУЛЯРИЗАЦИИ СОЗНАНИЯ ЛЮДЕЙ, Т.Е. ОСВОБОЖДЕНИЯ ЕГО ОТ ВЛИЯНИЯ РЕЛИГИИ И ЦЕРКВИ. НО КТО ЗАМЕНИТ СЛУЖИТЕЛЯ КУЛЬТА В ДЕЛЕ ВОСПИТАНИЯ ПОДРАСТАЮЩЕГО ПОКОЛЕНИЯ В СВЕТСКИХ УЧЕБНЫХ ЗАВЕДЕНИЯХ?</a:t>
            </a:r>
          </a:p>
          <a:p>
            <a:pPr algn="just"/>
            <a:r>
              <a:rPr lang="ru-RU" sz="1200" b="1" dirty="0"/>
              <a:t>      В 1813 ГОДУ ЦИРКУЛЯРОМ МИНИСТЕРСТВА НАРОДНОГО ПРОСВЕЩЕНИЯ БЫЛА ВВЕДЕНА ДОЛЖНОСТЬ НАДЗИРАТЕЛЯ, ИЛИ НАСТАВНИКА, В УЧЕБНЫХ ЗАВЕДЕНИЯН («КОМНАТНОГО НАДЗИРАТЕЛЯ ПРИ ПАНСИОНЕ»). В ЕГО ФУНКЦИИ ВХОДИЛО НАБЛЮДЕНИЕ ЗА УЧАЩИМИСЯ, ВЫЯВЛЕНИЕ ОСОБЕННОСТЕЙ ИХ РАЗВИТИЯ, НАБЛЮДЕНИЕ ЗА ДИСЦИПЛИНОЙ И СОЦИАЛЬНЫМ ПОВЕДЕНИЕМ, ФОРМИРОВАНИЕ ЭСТЕТИЧЕСКИХ ВКУСОВ, ПРАВИЛ ПРИЛИЧИЯ, НРАВСТВЕННЫХ УСТАНОВОК. НАСТАВНИК ДОЛЖЕН БЫЛ ВО ВСЕМ ПОКАЗЫВАТЬ ЛИЧНЫЙ ПРИМЕР, СОПРОВОЖДАТЬ УЧАЩИХСЯ НА УРОКАХ, ВО ВНЕУРОЧНОЙ ДЕЯТЕЛЬНОСТИ, ПОМОГАЛ ВЫПОЛНЯТЬ ДОМАШНИЕ ЗАДАНИЯ И ОБЩАЛСЯ С ВОСПИТАННИКАМИ ОБЯЗАТЕЛЬНО ПО-ФРАНЦУЗСКИ. С ВВЕДЕНИЕМ ЭТОЙ ДОЛЖНОСТИ ФАКТИЧЕСКИ ПРОИЗОШЛО РАЗДЕЛЕНИЕ ФУНКЦИЙ ОБУЧЕНИЯ И ВОСПИТАНИЯ.</a:t>
            </a:r>
          </a:p>
          <a:p>
            <a:pPr algn="just"/>
            <a:r>
              <a:rPr lang="ru-RU" sz="1200" b="1" dirty="0"/>
              <a:t>      В 1835 ГОДУ В СВЯЗИ С УТВЕРЖДЕНИЕМ КЛАССНО-УРОЧНОЙ СИСТЕМЫ БЫЛА ВВЕДЕНА ДОЛЖНОСТЬ КЛАССНЫХ НАДЗИРАТЕЛЕЙ, КОТОРЫЕ СЛЕДИЛИ ЗА ПОДОПЕЧНЫМИ И ИХ ПОВЕДЕНИЕМ НА ЗАНЯТИЯХ, В ОБЩЕСТВЕННЫХ МЕСТАХ (НАПРИМЕР, В ТЕАТРЕ) И В БЫТУ, НЕРЕДКО ФАКТИЧЕСКИ УСТАНАВЛИВАЯ ЗА НИМИ ПОЛИЦЕЙСКИЙ НАДЗОР В1871 ГОДУ В УЧЕБНЫХ ЗАВЕДЕНИЯХ БЫЛИ ВВЕДЕНЫ ДОЛЖНОСТИ КЛАССНОГО НАСТАВНИКА (МУЖСКИЕ ГИМНАЗИИ И УЧИЛИЩА) И КЛАССНОЙ ДАМЫ (ЖЕНСКИЕ ГИМНАЗИИ И УЧИЛИЩА). КЛАССНЫМИ НАСТАВНИКАМИ СТАНОВИЛИСЬ ПЕДАГОГИ, ИМЕВШИЕ В ДАННОМ КЛАССЕ НЕ МЕНЕЕ 6 ЧАСОВ УЧЕБНОЙ НАГРУЗКИ, ОСУЩЕСТВЛЯВШИЕ КОНТРОЛЬ ЗА ПОСЕЩАЕМОСТЬЮ, УСПЕВАЕМОСТЬЮ, ПОЛИТИЧЕСКОЙ БЛАГОНАДЕЖНОСТЬЮ, РЕЛИГИОЗНОСТЬЮ И ВЕРНОПОДДАННИЧЕСКИМИ НАСТРОЕНИЯМИ ОБУЧАЮЩИХСЯ. ТЕМ САМЫМ ВНОВЬ ОБЪЕДИНЯЛИСЬ ФУНКЦИИ ОБУЧЕНИЯ И ВОСПИТАНИЯ.</a:t>
            </a:r>
          </a:p>
          <a:p>
            <a:pPr algn="just"/>
            <a:r>
              <a:rPr lang="ru-RU" sz="1200" b="1" dirty="0"/>
              <a:t>      ИНСТИТУТ КЛАССНЫХ НАСТАВНИКОВ БЫЛ ЛИКВИДИРОВАН ПОСЛЕ ОКТЯБРЬСКОЙ РЕВОЛЮЦИИ, НО ЭТО ПРИВЕЛО К СНИЖЕНИЮ ВОСПИТАТЕЛЬНОГО ПОТЕНЦИАЛА ЕДИНОЙ ТРУДОВОЙ ШКОЛЫ. В 1931 ГОДУ БЫЛА ВВЕДЕНА ДОЛЖНОСТЬ ГРУППОВОДА, А В 1934 ГОДУ - ДОЛЖНОСТЬ КЛАССНОГО РУКОВОДИТЕЛЯ, КОТОРЫЙ ОСУЩЕСТВЛЯЛ ОБУЧЕНИЕ, ВОСПИТАНИЕ И ОБЩУЮ ОРГАНИЗАЦИЮ ОБУЧАЮЩИХСЯ В ОПРЕДЕЛЕННОМ КЛАССЕ. </a:t>
            </a:r>
          </a:p>
          <a:p>
            <a:pPr algn="just"/>
            <a:r>
              <a:rPr lang="ru-RU" sz="1200" b="1" dirty="0"/>
              <a:t>      СЕГОДНЯ ИДЕЯ КЛАССНОГО РУКОВОДСТВА КАК РАЗНОВИДНОСТИ НАСТАВНИЧЕСТВА ПОДРАСТАЮЩЕГО ПОКОЛЕНИЯ ЯВЛЯЕТСЯ ОСОБЕННО АКТУАЛЬНОЙ И ПОПУЛЯРНОЙ</a:t>
            </a:r>
            <a:r>
              <a:rPr lang="ru-RU" sz="1400" b="1" dirty="0"/>
              <a:t>.</a:t>
            </a:r>
          </a:p>
        </p:txBody>
      </p:sp>
      <p:pic>
        <p:nvPicPr>
          <p:cNvPr id="5" name="Рисунок 4">
            <a:extLst>
              <a:ext uri="{FF2B5EF4-FFF2-40B4-BE49-F238E27FC236}">
                <a16:creationId xmlns:a16="http://schemas.microsoft.com/office/drawing/2014/main" id="{1F449126-3CCF-A5C4-CD50-6BE2C32152F5}"/>
              </a:ext>
            </a:extLst>
          </p:cNvPr>
          <p:cNvPicPr>
            <a:picLocks noChangeAspect="1"/>
          </p:cNvPicPr>
          <p:nvPr/>
        </p:nvPicPr>
        <p:blipFill>
          <a:blip r:embed="rId3"/>
          <a:stretch>
            <a:fillRect/>
          </a:stretch>
        </p:blipFill>
        <p:spPr>
          <a:xfrm>
            <a:off x="1112177" y="295635"/>
            <a:ext cx="2521480" cy="1452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a:extLst>
              <a:ext uri="{FF2B5EF4-FFF2-40B4-BE49-F238E27FC236}">
                <a16:creationId xmlns:a16="http://schemas.microsoft.com/office/drawing/2014/main" id="{FA9C6152-DE7D-BB9F-2387-7C1BE42693E1}"/>
              </a:ext>
            </a:extLst>
          </p:cNvPr>
          <p:cNvPicPr>
            <a:picLocks noChangeAspect="1"/>
          </p:cNvPicPr>
          <p:nvPr/>
        </p:nvPicPr>
        <p:blipFill>
          <a:blip r:embed="rId4"/>
          <a:stretch>
            <a:fillRect/>
          </a:stretch>
        </p:blipFill>
        <p:spPr>
          <a:xfrm>
            <a:off x="4820512" y="270691"/>
            <a:ext cx="2550973" cy="1452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a:extLst>
              <a:ext uri="{FF2B5EF4-FFF2-40B4-BE49-F238E27FC236}">
                <a16:creationId xmlns:a16="http://schemas.microsoft.com/office/drawing/2014/main" id="{C78785D8-9FA3-0EAE-298F-0CDF532E60F4}"/>
              </a:ext>
            </a:extLst>
          </p:cNvPr>
          <p:cNvPicPr>
            <a:picLocks noChangeAspect="1"/>
          </p:cNvPicPr>
          <p:nvPr/>
        </p:nvPicPr>
        <p:blipFill>
          <a:blip r:embed="rId5"/>
          <a:stretch>
            <a:fillRect/>
          </a:stretch>
        </p:blipFill>
        <p:spPr>
          <a:xfrm>
            <a:off x="8558340" y="295636"/>
            <a:ext cx="2475060" cy="1452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9F0542BF-EA49-E054-72CD-D8D0C561CF79}"/>
              </a:ext>
            </a:extLst>
          </p:cNvPr>
          <p:cNvSpPr txBox="1"/>
          <p:nvPr/>
        </p:nvSpPr>
        <p:spPr>
          <a:xfrm>
            <a:off x="1967524" y="1960335"/>
            <a:ext cx="8652939" cy="523220"/>
          </a:xfrm>
          <a:prstGeom prst="rect">
            <a:avLst/>
          </a:prstGeom>
          <a:noFill/>
        </p:spPr>
        <p:txBody>
          <a:bodyPr wrap="square" rtlCol="0">
            <a:spAutoFit/>
          </a:bodyPr>
          <a:lstStyle/>
          <a:p>
            <a:r>
              <a:rPr lang="ru-RU" sz="2800" b="1" dirty="0">
                <a:solidFill>
                  <a:schemeClr val="accent6"/>
                </a:solidFill>
                <a:effectLst>
                  <a:outerShdw blurRad="38100" dist="38100" dir="2700000" algn="tl">
                    <a:srgbClr val="000000">
                      <a:alpha val="43137"/>
                    </a:srgbClr>
                  </a:outerShdw>
                </a:effectLst>
              </a:rPr>
              <a:t>КЛАССНО-НАДЗИРАТЕЛЬНОЕ  НАСТАВНИЧЕСТВО</a:t>
            </a:r>
          </a:p>
        </p:txBody>
      </p:sp>
    </p:spTree>
    <p:extLst>
      <p:ext uri="{BB962C8B-B14F-4D97-AF65-F5344CB8AC3E}">
        <p14:creationId xmlns:p14="http://schemas.microsoft.com/office/powerpoint/2010/main" val="3353532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8747519-1B02-27F3-5D79-98CAA52D5AC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E3ABF4FA-2D41-69DC-84ED-D20249E46FDC}"/>
              </a:ext>
            </a:extLst>
          </p:cNvPr>
          <p:cNvSpPr txBox="1"/>
          <p:nvPr/>
        </p:nvSpPr>
        <p:spPr>
          <a:xfrm>
            <a:off x="2021746" y="1204953"/>
            <a:ext cx="9907398" cy="5262979"/>
          </a:xfrm>
          <a:prstGeom prst="rect">
            <a:avLst/>
          </a:prstGeom>
          <a:noFill/>
        </p:spPr>
        <p:txBody>
          <a:bodyPr wrap="square" rtlCol="0">
            <a:spAutoFit/>
          </a:bodyPr>
          <a:lstStyle/>
          <a:p>
            <a:pPr algn="just"/>
            <a:r>
              <a:rPr lang="ru-RU" sz="1200" b="1" dirty="0"/>
              <a:t>БЛАГОДАРЯ ДЕЯТЕЛЬНОСТИ ТАЛАНТЛИВЫХ, РАБОТАВШИХ С ПОЛНОЙ САМООТДАЧЕЙ ИНСПЕКТОРОВ НАРОДНЫХ УЧИЛИЩ И ВЫ-ДАЮЩИХСЯ МЕТОДИСТОВ В РОССИЙСКОЙ ИМПЕРИИ ВО ВТОРОЙ ПОЛОВИНЕ </a:t>
            </a:r>
            <a:r>
              <a:rPr lang="en-US" sz="1200" b="1" dirty="0"/>
              <a:t>XIX</a:t>
            </a:r>
            <a:r>
              <a:rPr lang="ru-RU" sz="1200" b="1" dirty="0"/>
              <a:t> ВЕКА НАЧАЛИ ФОРМИРОВАТЬСЯ ОСНОВЫ НЕПРЕ-РЫВНОГО ПЕДАГОГИЧЕСКОГО ОБРАЗОВАНИЯ, КОТОРОЕ ПРЕДПОЛАГАЛО ПОВЫШЕНИЕ КВАЛИФИКАЦИИ ПЕДАГОГОВ В ФОРМЕ ПО-СЛЕДИПЛОМНОГО САМООБРАЗОВАНИЯ.</a:t>
            </a:r>
          </a:p>
          <a:p>
            <a:pPr algn="just"/>
            <a:endParaRPr lang="ru-RU" sz="1200" b="1" dirty="0"/>
          </a:p>
          <a:p>
            <a:pPr algn="just"/>
            <a:r>
              <a:rPr lang="ru-RU" sz="1200" b="1" dirty="0"/>
              <a:t>ИЛЬЯ НИКОЛАЕВИЧ УЛЬЯНОВ (1831-1886), БУДУЧИ В ДОЛЖНОСТИ СНАЧАЛА ИНСПЕКТОРА, А ЗАТЕМ И ДИРЕКТОРА НАРОДНЫХ УЧИЛИЩ СИМБИРСКОЙ ГУБЕРНИИ, ПОСЕЩАЛ УРОКИ ПЕДАГОГОВ, АНАЛИЗИРОВАЛ ИХ, ДАВАЛ РЕКОМЕНДАЦИИ ПО ИХ ПРОВЕДЕ-НИЮ. ПОД ЕГО РУКОВОДСТВОМ БЫЛА ОТКРЫТА УЧИТЕЛЬСКАЯ СЕМИНАРИЯ, ПОЗВОЛИВШАЯ СУЩЕСТВЕННО УЛУЧШИТЬ КАДРОВЫЙ СОСТАВ ПЕДАГОГОВ. УЛЬЯНОВ 8 РАЗ ПРОВОДИЛ СЪЕЗДЫ УЧИТЕЛЕЙ ГУБЕРНИИ, ОРГАНИЗОВЫВАЛ КУРСЫ ПОВЫШЕНИЯ КВА-ЛИФИКАЦИИ, НА КОТОРЫК ДАВАЛ МАСТЕР-КЛАССЫ, ЧИТАЛ ЛЕКЦИИ, РАСПРОСТРАНЯЛ ПЕДАГОГИЧЕСКУЮ ЛИТЕРАТУРУ И УЧЕБ-НИКИ, КОТОРЫЕ ИЗДАВАЛ В ТОМ ЧИСЛЕ ЗА СВОЙ СЧЕТ. ОН ОТКРЫЛ ПЕРВЫЕ ЧУВАШСКИЕ, МОРДОВСКИЕ И СВЕТСКИЕ ТАТАРСКИЕ ШКОЛЫ, ПОДГОТОВИЛ ПЛЕЯДУ ПЕДАГОГОВ ДЛЯ РАБОТЫ В НИХ НА РОДНОМ ЯЗЫКЕ.</a:t>
            </a:r>
          </a:p>
          <a:p>
            <a:pPr algn="just"/>
            <a:endParaRPr lang="ru-RU" sz="1200" b="1" dirty="0"/>
          </a:p>
          <a:p>
            <a:pPr algn="just"/>
            <a:r>
              <a:rPr lang="ru-RU" sz="1200" b="1" dirty="0"/>
              <a:t>НИКОЛАЙ ВЛАДИМИРОВИЧ ЧЕХОВ (1865-1947) - ПЕДАГОГ, МЕТОДИСТ, УЧЕНЫЙ. ОН РУКОВОДИЛ ЗЕМСКИМИ ШКОЛАМИ НЕСКОЛЬКИХ ГУБЕРНИЙ, ОРГАНИЗОВЫВАЛ УЧИТЕЛЬСКИЕ КУРСЫ, БЫЛ СОЗДАТЕЛЕМ ВСЕРОССИЙСКОГО УЧИТЕЛЬСКОГО СОЮЗА, РАЗРАБАТЫВАЛ МЕТОДИКИ ПРЕПОДАВАНИЯ РАЗЛИЧНЫК ПРЕДМЕТОВ, В ТОМ ЧИСЛЕ ПРЕПОДАВАНИЕ РУССКОГО ЯЗЫКА В НАЦИОНАЛЬНЫХ ШКОЛАХ. В СОВЕТСКОЕ ВРЕМЯ ВНЕС ВКЛАД В РАЗВИТИЕ ПЕДАГОГИЧЕСКОЙ НАУКИ, ЯВЛЯЛСЯ ОДНИМ ИЗ СОЗДАТЕЛЕЙ АПН СССР.</a:t>
            </a:r>
          </a:p>
          <a:p>
            <a:pPr algn="just"/>
            <a:endParaRPr lang="ru-RU" sz="1200" b="1" dirty="0"/>
          </a:p>
          <a:p>
            <a:pPr algn="just"/>
            <a:r>
              <a:rPr lang="ru-RU" sz="1200" b="1" dirty="0"/>
              <a:t>АЛЕКСАНДР ЯКОВЛЕВИЧ ГЕРД (1841-1888) - МЕТОДИСТ, ОСНОВОПОЛОЖНИК МЕТОДИКИ ПРЕПОДАВАНИЯ ЕСТЕСТВОЗНАНИЯ И БИО-ЛОГИИ КАК МЕТОДА ПРАКТИЧЕСКИХ И ЛАБОРАТОРНЫХ РАБОТ. ГЕРД РУКОВОДИЛ ГИМНАЗИЯМИ САНКТ-ПЕТЕРБУРГА, 10 ЛЕТ ЯВ-ЛЯЛСЯ НАСТАВНИКОМ БУДУЩЕГО ИМПЕРАТОРА АЛЕКСАНДРА III, ЕГО БРАТЬЕВ И СЕСТЕР.</a:t>
            </a:r>
          </a:p>
          <a:p>
            <a:pPr algn="just"/>
            <a:endParaRPr lang="ru-RU" sz="1200" b="1" dirty="0"/>
          </a:p>
          <a:p>
            <a:pPr algn="just"/>
            <a:r>
              <a:rPr lang="ru-RU" sz="1200" b="1" dirty="0"/>
              <a:t>ЯКОВ ГРИГОРЬЕВИЧ ГУРЕВИЧ (1843-1906) - ВЫДАЮЩИЙСЯ РОССИЙСКИЙ ПЕДАГОГ-ИСТОРИК, СОЗДАТЕЛЬ МНОГОЧИСЛЕННЫХ МЕТОДИЧЕСКИХ ПОСОБИЙ И ПРОГРАММ ПО ИСТОРИИ, ИЗДАТЕЛЬ ПЕДАГОГИЧЕСКОГО ЖУРНАЛА «РУССКАЯ ШКОЛА», ДИРЕКТОР ЧАСТНОЙ ГИМНАЗИИ И РЕАЛЬНОГО УЧИЛИЩА, КОТОРЫЕ СЕГОДНЯ С ПОЛНЫМ ПРАВОМ МОГУТ ИМЕНОВАТЬСЯ БАЗОВОЙ ШКОЛОЙ, СТАЖИРОВОЧНОЙ ПЛОЩАДКОЙ, ОРГАНИЗАТОР ОБРАЗОВАНИЯ, ПРЕДСЕДАТЕЛЬ ПЕТЕРБУРГСКОГО СОБРАНИЯ ПЕДАГОГОВ, ОДИН ИЗ НАСТАВНИКОВ ЦАРСКИХ ДЕТЕЙ, БЛАГОТВОРИТЕЛЬ. ПОСЛЕ ЕГО СМЕРТИ ДЕЛО ПРОДОЛЖИЛ СЫН, Я.Я. ГУРЕВИЧ, АВТОР 20 КНИГ УЧЕБНОГО И ПЕДАГОГИЧЕСКОГО НАПРАВЛЕНИЙ.</a:t>
            </a:r>
          </a:p>
        </p:txBody>
      </p:sp>
      <p:sp>
        <p:nvSpPr>
          <p:cNvPr id="4" name="TextBox 3">
            <a:extLst>
              <a:ext uri="{FF2B5EF4-FFF2-40B4-BE49-F238E27FC236}">
                <a16:creationId xmlns:a16="http://schemas.microsoft.com/office/drawing/2014/main" id="{178166C6-5080-5507-603D-0DE946E95615}"/>
              </a:ext>
            </a:extLst>
          </p:cNvPr>
          <p:cNvSpPr txBox="1"/>
          <p:nvPr/>
        </p:nvSpPr>
        <p:spPr>
          <a:xfrm>
            <a:off x="2021746" y="399570"/>
            <a:ext cx="10805019" cy="523220"/>
          </a:xfrm>
          <a:prstGeom prst="rect">
            <a:avLst/>
          </a:prstGeom>
          <a:noFill/>
        </p:spPr>
        <p:txBody>
          <a:bodyPr wrap="square" rtlCol="0">
            <a:spAutoFit/>
          </a:bodyPr>
          <a:lstStyle/>
          <a:p>
            <a:r>
              <a:rPr lang="ru-RU" sz="2800" b="1" dirty="0">
                <a:solidFill>
                  <a:schemeClr val="accent6"/>
                </a:solidFill>
                <a:effectLst>
                  <a:outerShdw blurRad="38100" dist="38100" dir="2700000" algn="tl">
                    <a:srgbClr val="000000">
                      <a:alpha val="43137"/>
                    </a:srgbClr>
                  </a:outerShdw>
                </a:effectLst>
              </a:rPr>
              <a:t>ИНСПЕКТОРСКОЕ  И  МЕТОДИЧЕСКОЕ  НАСТАВНИЧЕСТВО</a:t>
            </a:r>
          </a:p>
        </p:txBody>
      </p:sp>
      <p:pic>
        <p:nvPicPr>
          <p:cNvPr id="6" name="Рисунок 5">
            <a:extLst>
              <a:ext uri="{FF2B5EF4-FFF2-40B4-BE49-F238E27FC236}">
                <a16:creationId xmlns:a16="http://schemas.microsoft.com/office/drawing/2014/main" id="{844FAD35-F79F-D1D2-55AE-D6AC99B41D50}"/>
              </a:ext>
            </a:extLst>
          </p:cNvPr>
          <p:cNvPicPr>
            <a:picLocks noChangeAspect="1"/>
          </p:cNvPicPr>
          <p:nvPr/>
        </p:nvPicPr>
        <p:blipFill>
          <a:blip r:embed="rId3"/>
          <a:stretch>
            <a:fillRect/>
          </a:stretch>
        </p:blipFill>
        <p:spPr>
          <a:xfrm>
            <a:off x="366319" y="235746"/>
            <a:ext cx="1220369" cy="1198315"/>
          </a:xfrm>
          <a:prstGeom prst="ellipse">
            <a:avLst/>
          </a:prstGeom>
        </p:spPr>
      </p:pic>
      <p:pic>
        <p:nvPicPr>
          <p:cNvPr id="8" name="Рисунок 7">
            <a:extLst>
              <a:ext uri="{FF2B5EF4-FFF2-40B4-BE49-F238E27FC236}">
                <a16:creationId xmlns:a16="http://schemas.microsoft.com/office/drawing/2014/main" id="{DE064A67-9C01-EF96-204F-7D9F3E41FD40}"/>
              </a:ext>
            </a:extLst>
          </p:cNvPr>
          <p:cNvPicPr>
            <a:picLocks noChangeAspect="1"/>
          </p:cNvPicPr>
          <p:nvPr/>
        </p:nvPicPr>
        <p:blipFill>
          <a:blip r:embed="rId4"/>
          <a:stretch>
            <a:fillRect/>
          </a:stretch>
        </p:blipFill>
        <p:spPr>
          <a:xfrm>
            <a:off x="366319" y="1802946"/>
            <a:ext cx="1220369" cy="1205209"/>
          </a:xfrm>
          <a:prstGeom prst="ellipse">
            <a:avLst/>
          </a:prstGeom>
        </p:spPr>
      </p:pic>
      <p:pic>
        <p:nvPicPr>
          <p:cNvPr id="10" name="Рисунок 9">
            <a:extLst>
              <a:ext uri="{FF2B5EF4-FFF2-40B4-BE49-F238E27FC236}">
                <a16:creationId xmlns:a16="http://schemas.microsoft.com/office/drawing/2014/main" id="{CDF9AF13-7391-2ED9-6C5D-85817C74B570}"/>
              </a:ext>
            </a:extLst>
          </p:cNvPr>
          <p:cNvPicPr>
            <a:picLocks noChangeAspect="1"/>
          </p:cNvPicPr>
          <p:nvPr/>
        </p:nvPicPr>
        <p:blipFill>
          <a:blip r:embed="rId5"/>
          <a:stretch>
            <a:fillRect/>
          </a:stretch>
        </p:blipFill>
        <p:spPr>
          <a:xfrm>
            <a:off x="390203" y="3428999"/>
            <a:ext cx="1241341" cy="1218633"/>
          </a:xfrm>
          <a:prstGeom prst="ellipse">
            <a:avLst/>
          </a:prstGeom>
        </p:spPr>
      </p:pic>
      <p:pic>
        <p:nvPicPr>
          <p:cNvPr id="12" name="Рисунок 11">
            <a:extLst>
              <a:ext uri="{FF2B5EF4-FFF2-40B4-BE49-F238E27FC236}">
                <a16:creationId xmlns:a16="http://schemas.microsoft.com/office/drawing/2014/main" id="{FBCF43AF-CBFC-4929-E0A9-A1D090AE0740}"/>
              </a:ext>
            </a:extLst>
          </p:cNvPr>
          <p:cNvPicPr>
            <a:picLocks noChangeAspect="1"/>
          </p:cNvPicPr>
          <p:nvPr/>
        </p:nvPicPr>
        <p:blipFill>
          <a:blip r:embed="rId6"/>
          <a:stretch>
            <a:fillRect/>
          </a:stretch>
        </p:blipFill>
        <p:spPr>
          <a:xfrm>
            <a:off x="366319" y="5033296"/>
            <a:ext cx="1319815" cy="1256967"/>
          </a:xfrm>
          <a:prstGeom prst="ellipse">
            <a:avLst/>
          </a:prstGeom>
        </p:spPr>
      </p:pic>
      <p:sp>
        <p:nvSpPr>
          <p:cNvPr id="13" name="TextBox 12">
            <a:extLst>
              <a:ext uri="{FF2B5EF4-FFF2-40B4-BE49-F238E27FC236}">
                <a16:creationId xmlns:a16="http://schemas.microsoft.com/office/drawing/2014/main" id="{1FA544A1-43FB-16EF-F2ED-9254E491A664}"/>
              </a:ext>
            </a:extLst>
          </p:cNvPr>
          <p:cNvSpPr txBox="1"/>
          <p:nvPr/>
        </p:nvSpPr>
        <p:spPr>
          <a:xfrm>
            <a:off x="299792" y="1430863"/>
            <a:ext cx="1758890" cy="307777"/>
          </a:xfrm>
          <a:prstGeom prst="rect">
            <a:avLst/>
          </a:prstGeom>
          <a:noFill/>
        </p:spPr>
        <p:txBody>
          <a:bodyPr wrap="square" rtlCol="0">
            <a:spAutoFit/>
          </a:bodyPr>
          <a:lstStyle/>
          <a:p>
            <a:r>
              <a:rPr lang="ru-RU" sz="1400" b="1" dirty="0"/>
              <a:t>И.Н. УЛЬЯНОВ</a:t>
            </a:r>
          </a:p>
        </p:txBody>
      </p:sp>
      <p:sp>
        <p:nvSpPr>
          <p:cNvPr id="14" name="TextBox 13">
            <a:extLst>
              <a:ext uri="{FF2B5EF4-FFF2-40B4-BE49-F238E27FC236}">
                <a16:creationId xmlns:a16="http://schemas.microsoft.com/office/drawing/2014/main" id="{EA812587-5B88-3EF0-B6BE-51726299AB43}"/>
              </a:ext>
            </a:extLst>
          </p:cNvPr>
          <p:cNvSpPr txBox="1"/>
          <p:nvPr/>
        </p:nvSpPr>
        <p:spPr>
          <a:xfrm>
            <a:off x="424928" y="2999728"/>
            <a:ext cx="1692363" cy="307777"/>
          </a:xfrm>
          <a:prstGeom prst="rect">
            <a:avLst/>
          </a:prstGeom>
          <a:noFill/>
        </p:spPr>
        <p:txBody>
          <a:bodyPr wrap="square" rtlCol="0">
            <a:spAutoFit/>
          </a:bodyPr>
          <a:lstStyle/>
          <a:p>
            <a:r>
              <a:rPr lang="ru-RU" sz="1400" b="1" dirty="0"/>
              <a:t>Н.В. ЧЕХОВ</a:t>
            </a:r>
          </a:p>
        </p:txBody>
      </p:sp>
      <p:sp>
        <p:nvSpPr>
          <p:cNvPr id="15" name="TextBox 14">
            <a:extLst>
              <a:ext uri="{FF2B5EF4-FFF2-40B4-BE49-F238E27FC236}">
                <a16:creationId xmlns:a16="http://schemas.microsoft.com/office/drawing/2014/main" id="{E644FAFD-A607-AF79-A306-94FF4895CC45}"/>
              </a:ext>
            </a:extLst>
          </p:cNvPr>
          <p:cNvSpPr txBox="1"/>
          <p:nvPr/>
        </p:nvSpPr>
        <p:spPr>
          <a:xfrm>
            <a:off x="526448" y="4649041"/>
            <a:ext cx="1319815" cy="307777"/>
          </a:xfrm>
          <a:prstGeom prst="rect">
            <a:avLst/>
          </a:prstGeom>
          <a:noFill/>
        </p:spPr>
        <p:txBody>
          <a:bodyPr wrap="square" rtlCol="0">
            <a:spAutoFit/>
          </a:bodyPr>
          <a:lstStyle/>
          <a:p>
            <a:r>
              <a:rPr lang="ru-RU" sz="1400" b="1" dirty="0"/>
              <a:t>А.Я. ГЕРД</a:t>
            </a:r>
          </a:p>
        </p:txBody>
      </p:sp>
      <p:sp>
        <p:nvSpPr>
          <p:cNvPr id="16" name="TextBox 15">
            <a:extLst>
              <a:ext uri="{FF2B5EF4-FFF2-40B4-BE49-F238E27FC236}">
                <a16:creationId xmlns:a16="http://schemas.microsoft.com/office/drawing/2014/main" id="{26C9475F-82B8-B9AA-C919-A4A7906B1B53}"/>
              </a:ext>
            </a:extLst>
          </p:cNvPr>
          <p:cNvSpPr txBox="1"/>
          <p:nvPr/>
        </p:nvSpPr>
        <p:spPr>
          <a:xfrm>
            <a:off x="417975" y="6314043"/>
            <a:ext cx="1386242" cy="307777"/>
          </a:xfrm>
          <a:prstGeom prst="rect">
            <a:avLst/>
          </a:prstGeom>
          <a:noFill/>
        </p:spPr>
        <p:txBody>
          <a:bodyPr wrap="square" rtlCol="0">
            <a:spAutoFit/>
          </a:bodyPr>
          <a:lstStyle/>
          <a:p>
            <a:r>
              <a:rPr lang="ru-RU" sz="1400" b="1" dirty="0"/>
              <a:t>Я.Г. ГУРЕВИЧ</a:t>
            </a:r>
          </a:p>
        </p:txBody>
      </p:sp>
    </p:spTree>
    <p:extLst>
      <p:ext uri="{BB962C8B-B14F-4D97-AF65-F5344CB8AC3E}">
        <p14:creationId xmlns:p14="http://schemas.microsoft.com/office/powerpoint/2010/main" val="1573551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92BD0C3-2B77-724A-FDDB-7FE7603C3708}"/>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21C86EFD-6B31-E9CA-98D4-0C4C8A9DFE6F}"/>
              </a:ext>
            </a:extLst>
          </p:cNvPr>
          <p:cNvSpPr txBox="1"/>
          <p:nvPr/>
        </p:nvSpPr>
        <p:spPr>
          <a:xfrm>
            <a:off x="2155970" y="1040235"/>
            <a:ext cx="9924176" cy="2123658"/>
          </a:xfrm>
          <a:prstGeom prst="rect">
            <a:avLst/>
          </a:prstGeom>
          <a:noFill/>
        </p:spPr>
        <p:txBody>
          <a:bodyPr wrap="square" rtlCol="0">
            <a:spAutoFit/>
          </a:bodyPr>
          <a:lstStyle/>
          <a:p>
            <a:pPr algn="just"/>
            <a:r>
              <a:rPr lang="ru-RU" sz="1200" b="1" dirty="0"/>
              <a:t>К.Д. УШИНСКИЙ (1823-1871), ВЫДАЮЩИЙСЯ РОССИЙСКИЙ ПЕДАГОГ, ОСНОВОПОЛОЖНИК ПЕДАГОГИЧЕСКОЙ НАУКИ В РОССИИ, ПИСАТЕЛЬ, КОТОРЫЙ ВНЕС СУЩЕСТВЕННЫЙ ВКЛАД В ДЕЛО ОРГАНИЗАЦИИ ВОСПИТАТЕЛЬНОЙ РАБОТЫ В ГИМНАЗИЯХ. МНОГО ВНИМАНИЯ ОН УДЕЛЯЛ ЛИЧНОСТИ САМИХ ПЕДАГОГОВ-ВОСПИТАТЕЛЕЙ И НАСТАВНИКОВ.  В ПЕРИОД ПРОВЕДЕНИЯ ШКОЛЬНОЙ РЕФОРМЫ 1864 ГОДА МИНИСТЕРСТВОМ НАРОДНОГО ПРОСВЕЩЕНИЯ БЫЛА ВВЕДЕНА ДОЛЖНОСТЬ ПРОФЕССИОНАЛЬНОГО ПЕДАГОГА-ВОСПИТАТЕЛЯ, КЛАССНОГО НАСТАВНИКА ПОДРАСТАЮЩЕГО ПОКОЛЕНИЯ.</a:t>
            </a:r>
          </a:p>
          <a:p>
            <a:pPr algn="just"/>
            <a:endParaRPr lang="ru-RU" sz="1200" b="1" dirty="0"/>
          </a:p>
          <a:p>
            <a:pPr algn="just"/>
            <a:r>
              <a:rPr lang="ru-RU" sz="1200" b="1" dirty="0"/>
              <a:t>«В ВОСПИТАНИИ ВСЕ ДОЛЖНО ОСНОВЫВАТЬСЯ НА ЛИЧНОСТИ ВОСПИТАТЕЛЯ, ПОТОМУ  ЧТО ВОСПИТАТЕЛЬНАЯ СИЛА ИЗЛИВАЕТСЯ ТОЛЬКО ИЗ ЖИВОГО ИСТОЧНИКА  ЧЕЛОВЕЧЕСКОЙ ЛИЧНОСТИ. БЕЗ ЛИЧНОГО ВЛИЯНИЯ ВОСПИТАТЕЛЯ НА ВОСПИТАННИКА ИСТИННОЕ ВОСПИТАНИЕ НЕВОЗМОЖНО…», «ТОЛЬКО ХАРАКТЕРОМ МОЖНО ОБРАЗОВАТЬ ХАРАКТЕР…» -ПИСАЛ К.Д. УШИНСКИЙ О ЛИЧНОСТНЫХ КАЧЕСТВАХ ПЕДАГОГА-НАСТАВНИКА.</a:t>
            </a:r>
          </a:p>
          <a:p>
            <a:pPr algn="just"/>
            <a:endParaRPr lang="ru-RU" sz="1200" b="1" dirty="0"/>
          </a:p>
        </p:txBody>
      </p:sp>
      <p:sp>
        <p:nvSpPr>
          <p:cNvPr id="4" name="TextBox 3">
            <a:extLst>
              <a:ext uri="{FF2B5EF4-FFF2-40B4-BE49-F238E27FC236}">
                <a16:creationId xmlns:a16="http://schemas.microsoft.com/office/drawing/2014/main" id="{00B7737D-97EB-990B-89B1-F9BCC6977450}"/>
              </a:ext>
            </a:extLst>
          </p:cNvPr>
          <p:cNvSpPr txBox="1"/>
          <p:nvPr/>
        </p:nvSpPr>
        <p:spPr>
          <a:xfrm>
            <a:off x="1702965" y="258508"/>
            <a:ext cx="9840286" cy="523220"/>
          </a:xfrm>
          <a:prstGeom prst="rect">
            <a:avLst/>
          </a:prstGeom>
          <a:noFill/>
        </p:spPr>
        <p:txBody>
          <a:bodyPr wrap="square" rtlCol="0">
            <a:spAutoFit/>
          </a:bodyPr>
          <a:lstStyle/>
          <a:p>
            <a:r>
              <a:rPr lang="ru-RU" sz="2800" b="1" dirty="0">
                <a:solidFill>
                  <a:schemeClr val="accent6"/>
                </a:solidFill>
                <a:effectLst>
                  <a:outerShdw blurRad="38100" dist="38100" dir="2700000" algn="tl">
                    <a:srgbClr val="000000">
                      <a:alpha val="43137"/>
                    </a:srgbClr>
                  </a:outerShdw>
                </a:effectLst>
              </a:rPr>
              <a:t>К.Д. УШИНСКИЙ – О  КЛАССНЫХ  НАСТАВНИКАХ</a:t>
            </a:r>
          </a:p>
        </p:txBody>
      </p:sp>
      <p:pic>
        <p:nvPicPr>
          <p:cNvPr id="6" name="Рисунок 5">
            <a:extLst>
              <a:ext uri="{FF2B5EF4-FFF2-40B4-BE49-F238E27FC236}">
                <a16:creationId xmlns:a16="http://schemas.microsoft.com/office/drawing/2014/main" id="{F4CE9A13-A5EE-956F-643A-621277D69D66}"/>
              </a:ext>
            </a:extLst>
          </p:cNvPr>
          <p:cNvPicPr>
            <a:picLocks noChangeAspect="1"/>
          </p:cNvPicPr>
          <p:nvPr/>
        </p:nvPicPr>
        <p:blipFill>
          <a:blip r:embed="rId3"/>
          <a:stretch>
            <a:fillRect/>
          </a:stretch>
        </p:blipFill>
        <p:spPr>
          <a:xfrm>
            <a:off x="99106" y="933078"/>
            <a:ext cx="1945010" cy="1972308"/>
          </a:xfrm>
          <a:prstGeom prst="flowChartConnector">
            <a:avLst/>
          </a:prstGeom>
        </p:spPr>
      </p:pic>
      <p:sp>
        <p:nvSpPr>
          <p:cNvPr id="7" name="TextBox 6">
            <a:extLst>
              <a:ext uri="{FF2B5EF4-FFF2-40B4-BE49-F238E27FC236}">
                <a16:creationId xmlns:a16="http://schemas.microsoft.com/office/drawing/2014/main" id="{913BA2B5-3F49-F263-439A-BAC2732D00C4}"/>
              </a:ext>
            </a:extLst>
          </p:cNvPr>
          <p:cNvSpPr txBox="1"/>
          <p:nvPr/>
        </p:nvSpPr>
        <p:spPr>
          <a:xfrm>
            <a:off x="240484" y="3163893"/>
            <a:ext cx="11839662" cy="3046988"/>
          </a:xfrm>
          <a:prstGeom prst="rect">
            <a:avLst/>
          </a:prstGeom>
          <a:noFill/>
        </p:spPr>
        <p:txBody>
          <a:bodyPr wrap="square" rtlCol="0">
            <a:spAutoFit/>
          </a:bodyPr>
          <a:lstStyle/>
          <a:p>
            <a:pPr algn="just"/>
            <a:r>
              <a:rPr lang="ru-RU" sz="1200" b="1" dirty="0"/>
              <a:t>КЛАССНЫЙ НАСТАВНИК, ПО МНЕНИЮ УШИНСКОГО, - ЭТО ПЕДАГОГ-ВОСПИТАТЕЛЬ, СТРЕМЯЩИЙСЯ К СОВЕРШЕНСТВОВАНИЮ СВОИХ ПРОФЕССИОНАЛЬНЫХ И ЛИЧНОСТНЫК КАЧЕСТВ, ПЕДАГОГИЧЕСКИК УМЕНИЙ И НАВЫКОВ, К САМОАНАЛИЗУ, САМОНАБЛЮДЕНИЮ, СОВЕРШАЮЩИЙ ПОСТОЯННЫЙ ПЕДАГОГИЧЕСКИЙ ПОИСК. «ВОСПИТАНИЕ ЗДЕСЬ, КАК И ВЕЗДЕ, ЕСТЬ ТОЛЬКО ПРИГОТОВЛЕНИЕ К САМОВОСПИТАНИЮ», - ПИСАЛ  УЧЕНЫЙ. НАСТАВНИК ВОЗДЕЙСТВУЕТ ВСЕЙ СОВОКУПНОСТЬЮ НРАВСТВЕННЫХ, ИНТЕЛЛЕКТУАЛЬНЫХ, ПРОФЕССИОНАЛЬНЫХ КАЧЕСТВ И ДАЖЕ ВНЕШНИМ ВИДОМ. ПРИ ЭТОМ ВОСПИТАТЕЛЬНАЯ ДЕЯТЕЛЬНОСТЬ РАССМАТРИВАЛАСЬ УЧЕНЫМ КАК БЛИЗКАЯ К ИСКУССТВУ, К ТВОРЧЕСКОЙ ДЕЯТЕЛЬНОСТИ. </a:t>
            </a:r>
          </a:p>
          <a:p>
            <a:endParaRPr lang="ru-RU" sz="1200" b="1" dirty="0"/>
          </a:p>
          <a:p>
            <a:pPr algn="just"/>
            <a:r>
              <a:rPr lang="ru-RU" sz="1200" b="1" dirty="0"/>
              <a:t>К.Д. УШИНСКИЙ РАЗРАБОТАЛ НЕСКОЛЬКО МОДЕЛЕЙ НАСТАВНИЧЕСКОЙ ДЕЯТЕЛЬНОСТИ ПЕДАГОГА.</a:t>
            </a:r>
          </a:p>
          <a:p>
            <a:endParaRPr lang="ru-RU" sz="1200" b="1" dirty="0"/>
          </a:p>
          <a:p>
            <a:pPr algn="just"/>
            <a:r>
              <a:rPr lang="ru-RU" sz="1200" b="1" dirty="0"/>
              <a:t>В ПРАКТИКО-ОРИЕНТИРОВАННОЙ МОДЕЛИ ГЛАВНАЯ ЦЕЛЬ НАСТАВНИКА СВОДИЛАСЬ К ВОСПИТАНИЮ ДИСЦИПЛИНИРОВАННЫХ, АКТИВНЫХ, МЫСЛЯЩИХ ЛЮДЕЙ, СЛУЖАЩИХ ВО БЛАГО ОТЕЧЕСТВУ. В НРАВСТВЕННО-ОРИЕНТИРОВАННОЙ МОДЕЛИ ПЕДАГОГ-НАСТАВНИК БЫЛ ВОСПИТАТЕЛЕМ НРАВСТВЕННОСТИ И ПАТРИОТИЧЕСКИХ ЧУВСТВ, ОН СТРЕМИЛСЯ РАСКРЫТЬ ИНДИВИДУАЛЬНОСТЬ И УНИКАЛЬНОСТЬ КАЖДОГО ВОСПИТАННИКА.</a:t>
            </a:r>
          </a:p>
          <a:p>
            <a:endParaRPr lang="ru-RU" sz="1200" b="1" dirty="0"/>
          </a:p>
          <a:p>
            <a:pPr algn="just"/>
            <a:r>
              <a:rPr lang="ru-RU" sz="1200" b="1" dirty="0"/>
              <a:t>В ПРОФЕССИОНАЛЬНО-ОРИЕНТИРОВАННОЙ МОДЕЛИ НАСТАВНИЧЕСКОЙ ДЕЯТЕЛЬНОСТИ ГЛАВНОЕ ВНИМАНИЕ УДЕЛЯЛОСЬ НЕ НАСТАВЛЯЕМОМУ (ПОДОПЕЧНОМУ ГИМНАЗИСТУ), А САМОМУ ПЕДАГОГУ.  УШИНСКИЙ ПИСАЛ О ТОМ, ЧТО В ПРОЦЕССЕ ВОСПИТАТЕЛЬНОЙ ДЕЯТЕЛЬНОСТИ ПЕДАГОГА, КЛАССНОГО НАСТАВНИКА ПРОИСКОДИТ РАЗВИТИE ЕГО СОБСТВЕННОГО ПЕДАГОГИЧЕСКОГО МАСТЕРСТВА, ТАЛАНТА, ПРОФЕССИОНАЛИЗМА. ВСЕ ЭТИ МОДЕЛИ АКТУАЛЬНЫ И В СОВРЕМЕННОМ НАСТАВНИЧЕСТВЕ.</a:t>
            </a:r>
          </a:p>
        </p:txBody>
      </p:sp>
    </p:spTree>
    <p:extLst>
      <p:ext uri="{BB962C8B-B14F-4D97-AF65-F5344CB8AC3E}">
        <p14:creationId xmlns:p14="http://schemas.microsoft.com/office/powerpoint/2010/main" val="464869370"/>
      </p:ext>
    </p:extLst>
  </p:cSld>
  <p:clrMapOvr>
    <a:masterClrMapping/>
  </p:clrMapOvr>
</p:sld>
</file>

<file path=ppt/theme/theme1.xml><?xml version="1.0" encoding="utf-8"?>
<a:theme xmlns:a="http://schemas.openxmlformats.org/drawingml/2006/main" name="Глубина">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6806620_TF77929380.potx" id="{67EFF964-FA2B-429E-926E-6E33DFCDEACF}" vid="{4990CF1E-A862-4CC9-B573-BA5FBE23659E}"/>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F23494-F630-4E01-81EA-AA2F2975971E}">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3.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Оформление Глубина</Template>
  <TotalTime>611</TotalTime>
  <Words>4477</Words>
  <Application>Microsoft Office PowerPoint</Application>
  <PresentationFormat>Широкоэкранный</PresentationFormat>
  <Paragraphs>201</Paragraphs>
  <Slides>37</Slides>
  <Notes>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37</vt:i4>
      </vt:variant>
    </vt:vector>
  </HeadingPairs>
  <TitlesOfParts>
    <vt:vector size="41" baseType="lpstr">
      <vt:lpstr>Arial</vt:lpstr>
      <vt:lpstr>Calibri</vt:lpstr>
      <vt:lpstr>Corbel</vt:lpstr>
      <vt:lpstr>Глубина</vt:lpstr>
      <vt:lpstr>ПМОФ  Городская  научно-практическая  конференция  «Педагогическое  наследие  К.Д. Ушинского  и  актуальные  вызовы  современности»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ПМОФ  Городская научно-практическая конференция  «Педагогическое наследие  К.Д. Ушинского  и актуальные вызовы современности»</dc:title>
  <dc:creator>Елизавета Гнётова</dc:creator>
  <cp:lastModifiedBy>Елизавета Гнётова</cp:lastModifiedBy>
  <cp:revision>2</cp:revision>
  <dcterms:created xsi:type="dcterms:W3CDTF">2023-03-28T17:11:42Z</dcterms:created>
  <dcterms:modified xsi:type="dcterms:W3CDTF">2023-03-29T21:33:43Z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