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5"/>
  </p:notesMasterIdLst>
  <p:sldIdLst>
    <p:sldId id="386" r:id="rId2"/>
    <p:sldId id="387" r:id="rId3"/>
    <p:sldId id="388" r:id="rId4"/>
    <p:sldId id="403" r:id="rId5"/>
    <p:sldId id="389" r:id="rId6"/>
    <p:sldId id="404" r:id="rId7"/>
    <p:sldId id="396" r:id="rId8"/>
    <p:sldId id="405" r:id="rId9"/>
    <p:sldId id="407" r:id="rId10"/>
    <p:sldId id="409" r:id="rId11"/>
    <p:sldId id="408" r:id="rId12"/>
    <p:sldId id="400" r:id="rId13"/>
    <p:sldId id="361" r:id="rId14"/>
  </p:sldIdLst>
  <p:sldSz cx="9144000" cy="5143500" type="screen16x9"/>
  <p:notesSz cx="6858000" cy="9947275"/>
  <p:embeddedFontLst>
    <p:embeddedFont>
      <p:font typeface="Roboto Condensed" panose="020B0604020202020204" charset="0"/>
      <p:regular r:id="rId16"/>
      <p:bold r:id="rId17"/>
      <p:italic r:id="rId18"/>
      <p:boldItalic r:id="rId19"/>
    </p:embeddedFont>
    <p:embeddedFont>
      <p:font typeface="Roboto Condensed Light" panose="020B0604020202020204" charset="0"/>
      <p:regular r:id="rId20"/>
      <p:bold r:id="rId21"/>
      <p:italic r:id="rId22"/>
      <p:boldItalic r:id="rId23"/>
    </p:embeddedFont>
    <p:embeddedFont>
      <p:font typeface="Arvo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esya" initials="O" lastIdx="1" clrIdx="0"/>
  <p:cmAuthor id="2" name="Виктор Тимченко" initials="ВТ" lastIdx="2" clrIdx="1">
    <p:extLst>
      <p:ext uri="{19B8F6BF-5375-455C-9EA6-DF929625EA0E}">
        <p15:presenceInfo xmlns:p15="http://schemas.microsoft.com/office/powerpoint/2012/main" userId="6eba07e1568c13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B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41229E-5738-4763-BE23-7A8B824F30FA}">
  <a:tblStyle styleId="{1C41229E-5738-4763-BE23-7A8B824F30F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39" autoAdjust="0"/>
    <p:restoredTop sz="88939" autoAdjust="0"/>
  </p:normalViewPr>
  <p:slideViewPr>
    <p:cSldViewPr snapToGrid="0">
      <p:cViewPr varScale="1">
        <p:scale>
          <a:sx n="152" d="100"/>
          <a:sy n="152" d="100"/>
        </p:scale>
        <p:origin x="22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3DC5F8-142E-4AE3-AE94-329CD5625CB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058DC3A-C113-4972-ACCD-4AA19938F5E8}">
      <dgm:prSet phldrT="[Текст]"/>
      <dgm:spPr/>
      <dgm:t>
        <a:bodyPr/>
        <a:lstStyle/>
        <a:p>
          <a:r>
            <a:rPr lang="ru-RU" dirty="0" smtClean="0"/>
            <a:t>Сотворчество </a:t>
          </a:r>
          <a:endParaRPr lang="ru-RU" dirty="0"/>
        </a:p>
      </dgm:t>
    </dgm:pt>
    <dgm:pt modelId="{D285DCC2-3288-4234-B016-0C269D8E8297}" type="parTrans" cxnId="{D6FF924F-6E34-40F7-B5E6-877411A6D6AD}">
      <dgm:prSet/>
      <dgm:spPr/>
      <dgm:t>
        <a:bodyPr/>
        <a:lstStyle/>
        <a:p>
          <a:endParaRPr lang="ru-RU"/>
        </a:p>
      </dgm:t>
    </dgm:pt>
    <dgm:pt modelId="{628926A9-0AB8-4807-8C9D-C21942990D08}" type="sibTrans" cxnId="{D6FF924F-6E34-40F7-B5E6-877411A6D6AD}">
      <dgm:prSet/>
      <dgm:spPr/>
      <dgm:t>
        <a:bodyPr/>
        <a:lstStyle/>
        <a:p>
          <a:endParaRPr lang="ru-RU"/>
        </a:p>
      </dgm:t>
    </dgm:pt>
    <dgm:pt modelId="{45469C2A-E54D-4BB8-BE21-719A0D96F03A}">
      <dgm:prSet phldrT="[Текст]"/>
      <dgm:spPr/>
      <dgm:t>
        <a:bodyPr/>
        <a:lstStyle/>
        <a:p>
          <a:r>
            <a:rPr lang="ru-RU" dirty="0" smtClean="0"/>
            <a:t>Сопровождение </a:t>
          </a:r>
          <a:endParaRPr lang="ru-RU" dirty="0"/>
        </a:p>
      </dgm:t>
    </dgm:pt>
    <dgm:pt modelId="{2D294DCC-5514-4D76-8CD6-75B21FBD84CA}" type="parTrans" cxnId="{8A5EAE82-B46B-4B35-8BF5-0EBFF4F79CF6}">
      <dgm:prSet/>
      <dgm:spPr/>
      <dgm:t>
        <a:bodyPr/>
        <a:lstStyle/>
        <a:p>
          <a:endParaRPr lang="ru-RU"/>
        </a:p>
      </dgm:t>
    </dgm:pt>
    <dgm:pt modelId="{057A9138-AC49-4861-A0A3-594FEEB18067}" type="sibTrans" cxnId="{8A5EAE82-B46B-4B35-8BF5-0EBFF4F79CF6}">
      <dgm:prSet/>
      <dgm:spPr/>
      <dgm:t>
        <a:bodyPr/>
        <a:lstStyle/>
        <a:p>
          <a:endParaRPr lang="ru-RU"/>
        </a:p>
      </dgm:t>
    </dgm:pt>
    <dgm:pt modelId="{BCC7ED54-081F-4F85-B715-1DDA6C9DD860}">
      <dgm:prSet phldrT="[Текст]"/>
      <dgm:spPr/>
      <dgm:t>
        <a:bodyPr/>
        <a:lstStyle/>
        <a:p>
          <a:r>
            <a:rPr lang="ru-RU" dirty="0" smtClean="0"/>
            <a:t>Профессиональное партнерство </a:t>
          </a:r>
          <a:endParaRPr lang="ru-RU" dirty="0"/>
        </a:p>
      </dgm:t>
    </dgm:pt>
    <dgm:pt modelId="{C82AD4E2-12AC-49A9-9ABB-D7BD7EBC4E30}" type="parTrans" cxnId="{F554ADE6-8A85-4598-8058-2EA751F0DE29}">
      <dgm:prSet/>
      <dgm:spPr/>
      <dgm:t>
        <a:bodyPr/>
        <a:lstStyle/>
        <a:p>
          <a:endParaRPr lang="ru-RU"/>
        </a:p>
      </dgm:t>
    </dgm:pt>
    <dgm:pt modelId="{A88A46CC-F1A1-459B-B0F8-EEF5D414C2A9}" type="sibTrans" cxnId="{F554ADE6-8A85-4598-8058-2EA751F0DE29}">
      <dgm:prSet/>
      <dgm:spPr/>
      <dgm:t>
        <a:bodyPr/>
        <a:lstStyle/>
        <a:p>
          <a:endParaRPr lang="ru-RU"/>
        </a:p>
      </dgm:t>
    </dgm:pt>
    <dgm:pt modelId="{0DE87585-FA83-4A69-AE9F-466E81172B43}" type="pres">
      <dgm:prSet presAssocID="{AC3DC5F8-142E-4AE3-AE94-329CD5625CBA}" presName="diagram" presStyleCnt="0">
        <dgm:presLayoutVars>
          <dgm:dir/>
          <dgm:animLvl val="lvl"/>
          <dgm:resizeHandles val="exact"/>
        </dgm:presLayoutVars>
      </dgm:prSet>
      <dgm:spPr/>
    </dgm:pt>
    <dgm:pt modelId="{D6220C35-4BA7-40EA-9D7E-87E6F040A7EE}" type="pres">
      <dgm:prSet presAssocID="{E058DC3A-C113-4972-ACCD-4AA19938F5E8}" presName="compNode" presStyleCnt="0"/>
      <dgm:spPr/>
    </dgm:pt>
    <dgm:pt modelId="{C40F2FA6-A41A-405E-AB12-2F10A3FE0EDB}" type="pres">
      <dgm:prSet presAssocID="{E058DC3A-C113-4972-ACCD-4AA19938F5E8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A809110-94E5-4240-9559-CE6A178CB9DD}" type="pres">
      <dgm:prSet presAssocID="{E058DC3A-C113-4972-ACCD-4AA19938F5E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9A5C2-7BF7-4C76-BEAD-9AD4A366FC3F}" type="pres">
      <dgm:prSet presAssocID="{E058DC3A-C113-4972-ACCD-4AA19938F5E8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1D5EBCD4-9E39-454C-BDFE-C153E43DAE7D}" type="pres">
      <dgm:prSet presAssocID="{E058DC3A-C113-4972-ACCD-4AA19938F5E8}" presName="adorn" presStyleLbl="fgAccFollowNod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450CFBD-2220-4467-ACEF-5BF12CB8AD4B}" type="pres">
      <dgm:prSet presAssocID="{628926A9-0AB8-4807-8C9D-C21942990D0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76264AF-F7CD-43BD-BF09-D26E2A58E114}" type="pres">
      <dgm:prSet presAssocID="{45469C2A-E54D-4BB8-BE21-719A0D96F03A}" presName="compNode" presStyleCnt="0"/>
      <dgm:spPr/>
    </dgm:pt>
    <dgm:pt modelId="{58126000-0FE4-4427-A3B1-0A9B992D675E}" type="pres">
      <dgm:prSet presAssocID="{45469C2A-E54D-4BB8-BE21-719A0D96F03A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53E245D-1B37-4C32-9EDF-BDFA6A6EEF13}" type="pres">
      <dgm:prSet presAssocID="{45469C2A-E54D-4BB8-BE21-719A0D96F03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EFA26-B149-45B3-B12D-AF6249D3CF05}" type="pres">
      <dgm:prSet presAssocID="{45469C2A-E54D-4BB8-BE21-719A0D96F03A}" presName="parentRect" presStyleLbl="alignNode1" presStyleIdx="1" presStyleCnt="3"/>
      <dgm:spPr/>
      <dgm:t>
        <a:bodyPr/>
        <a:lstStyle/>
        <a:p>
          <a:endParaRPr lang="ru-RU"/>
        </a:p>
      </dgm:t>
    </dgm:pt>
    <dgm:pt modelId="{3835DBCF-674B-454D-A7AE-EE1746048542}" type="pres">
      <dgm:prSet presAssocID="{45469C2A-E54D-4BB8-BE21-719A0D96F03A}" presName="adorn" presStyleLbl="fgAccFollow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A56550B-64E2-4BAC-A99B-EAC56BB8C8F0}" type="pres">
      <dgm:prSet presAssocID="{057A9138-AC49-4861-A0A3-594FEEB1806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3C0C0F-2924-42AA-9781-DCF833E52F9F}" type="pres">
      <dgm:prSet presAssocID="{BCC7ED54-081F-4F85-B715-1DDA6C9DD860}" presName="compNode" presStyleCnt="0"/>
      <dgm:spPr/>
    </dgm:pt>
    <dgm:pt modelId="{03FD0F2E-9B7D-4BBD-AD68-4AFF0EAE529A}" type="pres">
      <dgm:prSet presAssocID="{BCC7ED54-081F-4F85-B715-1DDA6C9DD860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6D753826-0BF8-41D9-BF85-C25277D03B77}" type="pres">
      <dgm:prSet presAssocID="{BCC7ED54-081F-4F85-B715-1DDA6C9DD86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A03D8-5196-4B69-BD2C-CBDF16A72299}" type="pres">
      <dgm:prSet presAssocID="{BCC7ED54-081F-4F85-B715-1DDA6C9DD860}" presName="parentRect" presStyleLbl="alignNode1" presStyleIdx="2" presStyleCnt="3"/>
      <dgm:spPr/>
      <dgm:t>
        <a:bodyPr/>
        <a:lstStyle/>
        <a:p>
          <a:endParaRPr lang="ru-RU"/>
        </a:p>
      </dgm:t>
    </dgm:pt>
    <dgm:pt modelId="{2B7FA2F9-D0BD-4A90-A159-D845F6C59813}" type="pres">
      <dgm:prSet presAssocID="{BCC7ED54-081F-4F85-B715-1DDA6C9DD860}" presName="adorn" presStyleLbl="fgAccFollowNod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8A5EAE82-B46B-4B35-8BF5-0EBFF4F79CF6}" srcId="{AC3DC5F8-142E-4AE3-AE94-329CD5625CBA}" destId="{45469C2A-E54D-4BB8-BE21-719A0D96F03A}" srcOrd="1" destOrd="0" parTransId="{2D294DCC-5514-4D76-8CD6-75B21FBD84CA}" sibTransId="{057A9138-AC49-4861-A0A3-594FEEB18067}"/>
    <dgm:cxn modelId="{5FE06F87-9760-4914-A84A-AEDD5267E6A1}" type="presOf" srcId="{E058DC3A-C113-4972-ACCD-4AA19938F5E8}" destId="{8629A5C2-7BF7-4C76-BEAD-9AD4A366FC3F}" srcOrd="1" destOrd="0" presId="urn:microsoft.com/office/officeart/2005/8/layout/bList2"/>
    <dgm:cxn modelId="{CA074034-0387-4BC8-8C01-A68B60E0E01B}" type="presOf" srcId="{45469C2A-E54D-4BB8-BE21-719A0D96F03A}" destId="{653E245D-1B37-4C32-9EDF-BDFA6A6EEF13}" srcOrd="0" destOrd="0" presId="urn:microsoft.com/office/officeart/2005/8/layout/bList2"/>
    <dgm:cxn modelId="{EDA075AD-EB37-4720-925F-615297036F45}" type="presOf" srcId="{628926A9-0AB8-4807-8C9D-C21942990D08}" destId="{8450CFBD-2220-4467-ACEF-5BF12CB8AD4B}" srcOrd="0" destOrd="0" presId="urn:microsoft.com/office/officeart/2005/8/layout/bList2"/>
    <dgm:cxn modelId="{31B75ACC-47D3-4E4F-8B9D-05E0DC78454A}" type="presOf" srcId="{AC3DC5F8-142E-4AE3-AE94-329CD5625CBA}" destId="{0DE87585-FA83-4A69-AE9F-466E81172B43}" srcOrd="0" destOrd="0" presId="urn:microsoft.com/office/officeart/2005/8/layout/bList2"/>
    <dgm:cxn modelId="{6AA0BE06-652D-424C-A8CF-DB7FE6540605}" type="presOf" srcId="{45469C2A-E54D-4BB8-BE21-719A0D96F03A}" destId="{E98EFA26-B149-45B3-B12D-AF6249D3CF05}" srcOrd="1" destOrd="0" presId="urn:microsoft.com/office/officeart/2005/8/layout/bList2"/>
    <dgm:cxn modelId="{5E560F1D-30DF-46CB-B114-9FDCB29A1900}" type="presOf" srcId="{BCC7ED54-081F-4F85-B715-1DDA6C9DD860}" destId="{6D753826-0BF8-41D9-BF85-C25277D03B77}" srcOrd="0" destOrd="0" presId="urn:microsoft.com/office/officeart/2005/8/layout/bList2"/>
    <dgm:cxn modelId="{872E28E0-6ABC-41BB-B307-D3C8C253EC9B}" type="presOf" srcId="{BCC7ED54-081F-4F85-B715-1DDA6C9DD860}" destId="{F9AA03D8-5196-4B69-BD2C-CBDF16A72299}" srcOrd="1" destOrd="0" presId="urn:microsoft.com/office/officeart/2005/8/layout/bList2"/>
    <dgm:cxn modelId="{F554ADE6-8A85-4598-8058-2EA751F0DE29}" srcId="{AC3DC5F8-142E-4AE3-AE94-329CD5625CBA}" destId="{BCC7ED54-081F-4F85-B715-1DDA6C9DD860}" srcOrd="2" destOrd="0" parTransId="{C82AD4E2-12AC-49A9-9ABB-D7BD7EBC4E30}" sibTransId="{A88A46CC-F1A1-459B-B0F8-EEF5D414C2A9}"/>
    <dgm:cxn modelId="{9D1AE796-F1A0-4146-956E-340106353351}" type="presOf" srcId="{E058DC3A-C113-4972-ACCD-4AA19938F5E8}" destId="{EA809110-94E5-4240-9559-CE6A178CB9DD}" srcOrd="0" destOrd="0" presId="urn:microsoft.com/office/officeart/2005/8/layout/bList2"/>
    <dgm:cxn modelId="{D6FF924F-6E34-40F7-B5E6-877411A6D6AD}" srcId="{AC3DC5F8-142E-4AE3-AE94-329CD5625CBA}" destId="{E058DC3A-C113-4972-ACCD-4AA19938F5E8}" srcOrd="0" destOrd="0" parTransId="{D285DCC2-3288-4234-B016-0C269D8E8297}" sibTransId="{628926A9-0AB8-4807-8C9D-C21942990D08}"/>
    <dgm:cxn modelId="{C805F6B3-5719-42EE-9EBB-BE6331955EFE}" type="presOf" srcId="{057A9138-AC49-4861-A0A3-594FEEB18067}" destId="{DA56550B-64E2-4BAC-A99B-EAC56BB8C8F0}" srcOrd="0" destOrd="0" presId="urn:microsoft.com/office/officeart/2005/8/layout/bList2"/>
    <dgm:cxn modelId="{6AA96ABB-CC36-482B-9947-E32991C12139}" type="presParOf" srcId="{0DE87585-FA83-4A69-AE9F-466E81172B43}" destId="{D6220C35-4BA7-40EA-9D7E-87E6F040A7EE}" srcOrd="0" destOrd="0" presId="urn:microsoft.com/office/officeart/2005/8/layout/bList2"/>
    <dgm:cxn modelId="{F99EAD4C-BA09-4E37-8EF8-E51A1E5DEC6B}" type="presParOf" srcId="{D6220C35-4BA7-40EA-9D7E-87E6F040A7EE}" destId="{C40F2FA6-A41A-405E-AB12-2F10A3FE0EDB}" srcOrd="0" destOrd="0" presId="urn:microsoft.com/office/officeart/2005/8/layout/bList2"/>
    <dgm:cxn modelId="{19351B40-9881-433B-8F5B-0ECC56BFA473}" type="presParOf" srcId="{D6220C35-4BA7-40EA-9D7E-87E6F040A7EE}" destId="{EA809110-94E5-4240-9559-CE6A178CB9DD}" srcOrd="1" destOrd="0" presId="urn:microsoft.com/office/officeart/2005/8/layout/bList2"/>
    <dgm:cxn modelId="{D67C3033-1934-493C-BFDD-15B3CAF10678}" type="presParOf" srcId="{D6220C35-4BA7-40EA-9D7E-87E6F040A7EE}" destId="{8629A5C2-7BF7-4C76-BEAD-9AD4A366FC3F}" srcOrd="2" destOrd="0" presId="urn:microsoft.com/office/officeart/2005/8/layout/bList2"/>
    <dgm:cxn modelId="{07C97820-50C0-453F-B2F8-A34A6EE0D91F}" type="presParOf" srcId="{D6220C35-4BA7-40EA-9D7E-87E6F040A7EE}" destId="{1D5EBCD4-9E39-454C-BDFE-C153E43DAE7D}" srcOrd="3" destOrd="0" presId="urn:microsoft.com/office/officeart/2005/8/layout/bList2"/>
    <dgm:cxn modelId="{820F9E3A-0978-46A0-8A63-77C2D20077DA}" type="presParOf" srcId="{0DE87585-FA83-4A69-AE9F-466E81172B43}" destId="{8450CFBD-2220-4467-ACEF-5BF12CB8AD4B}" srcOrd="1" destOrd="0" presId="urn:microsoft.com/office/officeart/2005/8/layout/bList2"/>
    <dgm:cxn modelId="{C518BFB0-097B-4FCD-B063-380757C0EEFF}" type="presParOf" srcId="{0DE87585-FA83-4A69-AE9F-466E81172B43}" destId="{676264AF-F7CD-43BD-BF09-D26E2A58E114}" srcOrd="2" destOrd="0" presId="urn:microsoft.com/office/officeart/2005/8/layout/bList2"/>
    <dgm:cxn modelId="{19152DC5-2CBE-42C8-BD78-EC1A0DBAF816}" type="presParOf" srcId="{676264AF-F7CD-43BD-BF09-D26E2A58E114}" destId="{58126000-0FE4-4427-A3B1-0A9B992D675E}" srcOrd="0" destOrd="0" presId="urn:microsoft.com/office/officeart/2005/8/layout/bList2"/>
    <dgm:cxn modelId="{14EBEAE2-3555-4EBF-92E8-A4CE999D7B3E}" type="presParOf" srcId="{676264AF-F7CD-43BD-BF09-D26E2A58E114}" destId="{653E245D-1B37-4C32-9EDF-BDFA6A6EEF13}" srcOrd="1" destOrd="0" presId="urn:microsoft.com/office/officeart/2005/8/layout/bList2"/>
    <dgm:cxn modelId="{3DB474F1-DEEC-4CE7-BDDD-810D3CACC8BF}" type="presParOf" srcId="{676264AF-F7CD-43BD-BF09-D26E2A58E114}" destId="{E98EFA26-B149-45B3-B12D-AF6249D3CF05}" srcOrd="2" destOrd="0" presId="urn:microsoft.com/office/officeart/2005/8/layout/bList2"/>
    <dgm:cxn modelId="{7EF396DD-F94C-4703-B39C-3B44C73D287C}" type="presParOf" srcId="{676264AF-F7CD-43BD-BF09-D26E2A58E114}" destId="{3835DBCF-674B-454D-A7AE-EE1746048542}" srcOrd="3" destOrd="0" presId="urn:microsoft.com/office/officeart/2005/8/layout/bList2"/>
    <dgm:cxn modelId="{3B04A771-89F0-4548-844F-B7D97AB1ADF7}" type="presParOf" srcId="{0DE87585-FA83-4A69-AE9F-466E81172B43}" destId="{DA56550B-64E2-4BAC-A99B-EAC56BB8C8F0}" srcOrd="3" destOrd="0" presId="urn:microsoft.com/office/officeart/2005/8/layout/bList2"/>
    <dgm:cxn modelId="{F1C43F8B-7549-4087-8CAC-D1E98903EB3A}" type="presParOf" srcId="{0DE87585-FA83-4A69-AE9F-466E81172B43}" destId="{783C0C0F-2924-42AA-9781-DCF833E52F9F}" srcOrd="4" destOrd="0" presId="urn:microsoft.com/office/officeart/2005/8/layout/bList2"/>
    <dgm:cxn modelId="{CA58884B-E8B6-4172-AA5E-13C4D151D2EF}" type="presParOf" srcId="{783C0C0F-2924-42AA-9781-DCF833E52F9F}" destId="{03FD0F2E-9B7D-4BBD-AD68-4AFF0EAE529A}" srcOrd="0" destOrd="0" presId="urn:microsoft.com/office/officeart/2005/8/layout/bList2"/>
    <dgm:cxn modelId="{7AA5B8DF-791D-4CCE-A58B-7F5A10262A26}" type="presParOf" srcId="{783C0C0F-2924-42AA-9781-DCF833E52F9F}" destId="{6D753826-0BF8-41D9-BF85-C25277D03B77}" srcOrd="1" destOrd="0" presId="urn:microsoft.com/office/officeart/2005/8/layout/bList2"/>
    <dgm:cxn modelId="{7696A97F-C9C3-4326-BCB7-8AAF96081DF1}" type="presParOf" srcId="{783C0C0F-2924-42AA-9781-DCF833E52F9F}" destId="{F9AA03D8-5196-4B69-BD2C-CBDF16A72299}" srcOrd="2" destOrd="0" presId="urn:microsoft.com/office/officeart/2005/8/layout/bList2"/>
    <dgm:cxn modelId="{1BF1B77A-BB11-4788-A4E1-8E3694536C03}" type="presParOf" srcId="{783C0C0F-2924-42AA-9781-DCF833E52F9F}" destId="{2B7FA2F9-D0BD-4A90-A159-D845F6C5981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F2FA6-A41A-405E-AB12-2F10A3FE0EDB}">
      <dsp:nvSpPr>
        <dsp:cNvPr id="0" name=""/>
        <dsp:cNvSpPr/>
      </dsp:nvSpPr>
      <dsp:spPr>
        <a:xfrm>
          <a:off x="4543" y="906102"/>
          <a:ext cx="1962410" cy="14648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29A5C2-7BF7-4C76-BEAD-9AD4A366FC3F}">
      <dsp:nvSpPr>
        <dsp:cNvPr id="0" name=""/>
        <dsp:cNvSpPr/>
      </dsp:nvSpPr>
      <dsp:spPr>
        <a:xfrm>
          <a:off x="4543" y="2370999"/>
          <a:ext cx="1962410" cy="629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Сотворчество </a:t>
          </a:r>
          <a:endParaRPr lang="ru-RU" sz="1100" kern="1200" dirty="0"/>
        </a:p>
      </dsp:txBody>
      <dsp:txXfrm>
        <a:off x="4543" y="2370999"/>
        <a:ext cx="1381978" cy="629905"/>
      </dsp:txXfrm>
    </dsp:sp>
    <dsp:sp modelId="{1D5EBCD4-9E39-454C-BDFE-C153E43DAE7D}">
      <dsp:nvSpPr>
        <dsp:cNvPr id="0" name=""/>
        <dsp:cNvSpPr/>
      </dsp:nvSpPr>
      <dsp:spPr>
        <a:xfrm>
          <a:off x="1442035" y="2471054"/>
          <a:ext cx="686843" cy="6868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26000-0FE4-4427-A3B1-0A9B992D675E}">
      <dsp:nvSpPr>
        <dsp:cNvPr id="0" name=""/>
        <dsp:cNvSpPr/>
      </dsp:nvSpPr>
      <dsp:spPr>
        <a:xfrm>
          <a:off x="2299040" y="906102"/>
          <a:ext cx="1962410" cy="14648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EFA26-B149-45B3-B12D-AF6249D3CF05}">
      <dsp:nvSpPr>
        <dsp:cNvPr id="0" name=""/>
        <dsp:cNvSpPr/>
      </dsp:nvSpPr>
      <dsp:spPr>
        <a:xfrm>
          <a:off x="2299040" y="2370999"/>
          <a:ext cx="1962410" cy="629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Сопровождение </a:t>
          </a:r>
          <a:endParaRPr lang="ru-RU" sz="1100" kern="1200" dirty="0"/>
        </a:p>
      </dsp:txBody>
      <dsp:txXfrm>
        <a:off x="2299040" y="2370999"/>
        <a:ext cx="1381978" cy="629905"/>
      </dsp:txXfrm>
    </dsp:sp>
    <dsp:sp modelId="{3835DBCF-674B-454D-A7AE-EE1746048542}">
      <dsp:nvSpPr>
        <dsp:cNvPr id="0" name=""/>
        <dsp:cNvSpPr/>
      </dsp:nvSpPr>
      <dsp:spPr>
        <a:xfrm>
          <a:off x="3736532" y="2471054"/>
          <a:ext cx="686843" cy="6868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D0F2E-9B7D-4BBD-AD68-4AFF0EAE529A}">
      <dsp:nvSpPr>
        <dsp:cNvPr id="0" name=""/>
        <dsp:cNvSpPr/>
      </dsp:nvSpPr>
      <dsp:spPr>
        <a:xfrm>
          <a:off x="4593537" y="906102"/>
          <a:ext cx="1962410" cy="146489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A03D8-5196-4B69-BD2C-CBDF16A72299}">
      <dsp:nvSpPr>
        <dsp:cNvPr id="0" name=""/>
        <dsp:cNvSpPr/>
      </dsp:nvSpPr>
      <dsp:spPr>
        <a:xfrm>
          <a:off x="4593537" y="2370999"/>
          <a:ext cx="1962410" cy="6299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0" rIns="1397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Профессиональное партнерство </a:t>
          </a:r>
          <a:endParaRPr lang="ru-RU" sz="1100" kern="1200" dirty="0"/>
        </a:p>
      </dsp:txBody>
      <dsp:txXfrm>
        <a:off x="4593537" y="2370999"/>
        <a:ext cx="1381978" cy="629905"/>
      </dsp:txXfrm>
    </dsp:sp>
    <dsp:sp modelId="{2B7FA2F9-D0BD-4A90-A159-D845F6C59813}">
      <dsp:nvSpPr>
        <dsp:cNvPr id="0" name=""/>
        <dsp:cNvSpPr/>
      </dsp:nvSpPr>
      <dsp:spPr>
        <a:xfrm>
          <a:off x="6031029" y="2471054"/>
          <a:ext cx="686843" cy="6868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0128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34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CA20-C37D-4D24-97A3-3F0E1F507F2F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706D-1273-48C6-8A11-020951D5B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92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CA20-C37D-4D24-97A3-3F0E1F507F2F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B706D-1273-48C6-8A11-020951D5B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2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59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chool253spb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284" y="1090750"/>
            <a:ext cx="5828512" cy="296190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Наставничество как образовательный тренд современности 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01934" y="4310835"/>
            <a:ext cx="3138934" cy="696478"/>
          </a:xfrm>
        </p:spPr>
        <p:txBody>
          <a:bodyPr/>
          <a:lstStyle/>
          <a:p>
            <a:pPr marL="76200" indent="0">
              <a:buNone/>
            </a:pPr>
            <a:r>
              <a:rPr lang="ru-RU" sz="2000" dirty="0" smtClean="0"/>
              <a:t>Фурсова Н.А. – директор </a:t>
            </a:r>
          </a:p>
          <a:p>
            <a:pPr marL="76200" indent="0">
              <a:buNone/>
            </a:pPr>
            <a:r>
              <a:rPr lang="ru-RU" sz="2000" dirty="0" err="1" smtClean="0"/>
              <a:t>Бавина</a:t>
            </a:r>
            <a:r>
              <a:rPr lang="ru-RU" sz="2000" dirty="0" smtClean="0"/>
              <a:t> П.А. – замдиректора по УВР  </a:t>
            </a:r>
          </a:p>
          <a:p>
            <a:pPr marL="76200" indent="0">
              <a:buNone/>
            </a:pPr>
            <a:r>
              <a:rPr lang="ru-RU" sz="1800" dirty="0" smtClean="0">
                <a:latin typeface="+mj-lt"/>
              </a:rPr>
              <a:t> </a:t>
            </a:r>
            <a:endParaRPr lang="ru-RU" sz="1800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977BF6-1D52-4515-85C8-B13B6474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722" y="2946318"/>
            <a:ext cx="1719221" cy="1329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E137D3-474B-4E5C-89CE-03C32BD40E4B}"/>
              </a:ext>
            </a:extLst>
          </p:cNvPr>
          <p:cNvSpPr txBox="1"/>
          <p:nvPr/>
        </p:nvSpPr>
        <p:spPr>
          <a:xfrm>
            <a:off x="263284" y="186234"/>
            <a:ext cx="670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kern="0" dirty="0">
                <a:solidFill>
                  <a:schemeClr val="tx1"/>
                </a:solidFill>
                <a:effectLst/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  <a:br>
              <a:rPr lang="ru-RU" sz="1200" b="1" kern="0" dirty="0">
                <a:solidFill>
                  <a:schemeClr val="tx1"/>
                </a:solidFill>
                <a:effectLst/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  <a:t>средняя общеобразовательная </a:t>
            </a:r>
            <a:r>
              <a:rPr lang="ru-RU" sz="1200" b="1" kern="0" dirty="0">
                <a:solidFill>
                  <a:schemeClr val="tx1"/>
                </a:solidFill>
                <a:effectLst/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  <a:t>школа № 253 Приморского района Санкт-Петербурга</a:t>
            </a:r>
            <a:br>
              <a:rPr lang="ru-RU" sz="1200" b="1" kern="0" dirty="0">
                <a:solidFill>
                  <a:schemeClr val="tx1"/>
                </a:solidFill>
                <a:effectLst/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effectLst/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  <a:t>имени капитана 1</a:t>
            </a:r>
            <a:r>
              <a:rPr lang="en-US" sz="1200" b="1" kern="0" dirty="0">
                <a:solidFill>
                  <a:schemeClr val="tx1"/>
                </a:solidFill>
                <a:effectLst/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ru-RU" sz="1200" b="1" kern="0" dirty="0">
                <a:solidFill>
                  <a:schemeClr val="tx1"/>
                </a:solidFill>
                <a:effectLst/>
                <a:latin typeface="+mn-lt"/>
                <a:ea typeface="Roboto Condensed" panose="02000000000000000000" pitchFamily="2" charset="0"/>
                <a:cs typeface="Times New Roman" panose="02020603050405020304" pitchFamily="18" charset="0"/>
              </a:rPr>
              <a:t>го ранга П.И. Державина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885" y="4625962"/>
            <a:ext cx="1062893" cy="43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3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АУДИТ ПРОФЕССИОНАЛЬНЫХ ВОЗМОЖНОСТЕЙ УЧИТЕЛЯ </a:t>
            </a:r>
            <a:endParaRPr lang="ru-RU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86789" y="1571797"/>
            <a:ext cx="3074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/>
              </a:rPr>
              <a:t> НАБЛЮДЕНИЕ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/>
              </a:rPr>
              <a:t>ОЦЕНКА АКТИВНОСТИ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/>
              </a:rPr>
              <a:t>ОТКРЫТЫЕ УРОКИ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Roboto"/>
            </a:endParaRPr>
          </a:p>
          <a:p>
            <a:r>
              <a:rPr lang="ru-RU" dirty="0" smtClean="0">
                <a:latin typeface="Roboto"/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191" y="392575"/>
            <a:ext cx="1719221" cy="1329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52" y="1584265"/>
            <a:ext cx="2603674" cy="1952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897" y="2546628"/>
            <a:ext cx="2917778" cy="218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  индивидуальные планы развития </a:t>
            </a:r>
            <a:endParaRPr lang="ru-RU" dirty="0">
              <a:latin typeface="+mj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24128659"/>
              </p:ext>
            </p:extLst>
          </p:nvPr>
        </p:nvGraphicFramePr>
        <p:xfrm>
          <a:off x="699989" y="539750"/>
          <a:ext cx="672241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427" y="3716694"/>
            <a:ext cx="171922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11" y="392575"/>
            <a:ext cx="5576564" cy="766200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Наставничество = педагогический стиль </a:t>
            </a:r>
            <a:endParaRPr lang="ru-RU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53" y="1448964"/>
            <a:ext cx="6096528" cy="3503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79" y="119921"/>
            <a:ext cx="1719221" cy="13290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3" y="1727150"/>
            <a:ext cx="2891613" cy="216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7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13"/>
          <p:cNvSpPr txBox="1">
            <a:spLocks/>
          </p:cNvSpPr>
          <p:nvPr/>
        </p:nvSpPr>
        <p:spPr>
          <a:xfrm rot="10800000" flipV="1">
            <a:off x="496111" y="4013514"/>
            <a:ext cx="3011860" cy="5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indent="0">
              <a:lnSpc>
                <a:spcPct val="107000"/>
              </a:lnSpc>
              <a:spcBef>
                <a:spcPts val="1200"/>
              </a:spcBef>
              <a:buNone/>
            </a:pPr>
            <a:r>
              <a:rPr lang="ru-RU" sz="1200" b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  <a:sym typeface="Arial"/>
              </a:rPr>
              <a:t>Новоколомяжский</a:t>
            </a:r>
            <a:r>
              <a:rPr lang="ru-RU" sz="1200" b="1" dirty="0">
                <a:solidFill>
                  <a:srgbClr val="2E74B5"/>
                </a:solidFill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  <a:t>пр. д. 4 корп. 4</a:t>
            </a:r>
          </a:p>
        </p:txBody>
      </p:sp>
      <p:sp>
        <p:nvSpPr>
          <p:cNvPr id="5" name="Google Shape;214;p13"/>
          <p:cNvSpPr txBox="1">
            <a:spLocks/>
          </p:cNvSpPr>
          <p:nvPr/>
        </p:nvSpPr>
        <p:spPr>
          <a:xfrm rot="10800000" flipV="1">
            <a:off x="593388" y="4526241"/>
            <a:ext cx="2621625" cy="43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 b="0" i="0" u="none" strike="noStrike" cap="none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76200" indent="0" algn="ctr">
              <a:lnSpc>
                <a:spcPct val="107000"/>
              </a:lnSpc>
              <a:spcBef>
                <a:spcPts val="120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school253spb@gmail.com</a:t>
            </a:r>
            <a:r>
              <a:rPr lang="ru-RU" sz="1200" b="1" dirty="0">
                <a:solidFill>
                  <a:srgbClr val="2E74B5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rgbClr val="2E74B5"/>
                </a:solidFill>
                <a:latin typeface="+mj-lt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2E74B5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D3AB27-5963-477B-B70A-ABC642664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722" y="2946318"/>
            <a:ext cx="1719221" cy="1329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A3E401-911B-46A3-BEE7-620FD6788BE3}"/>
              </a:ext>
            </a:extLst>
          </p:cNvPr>
          <p:cNvSpPr txBox="1"/>
          <p:nvPr/>
        </p:nvSpPr>
        <p:spPr>
          <a:xfrm>
            <a:off x="938291" y="179928"/>
            <a:ext cx="670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kern="0" dirty="0">
                <a:solidFill>
                  <a:schemeClr val="tx1"/>
                </a:solidFill>
                <a:effectLst/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  <a:t>Государственное бюджетное образовательное учреждение</a:t>
            </a:r>
            <a:br>
              <a:rPr lang="ru-RU" sz="1200" b="1" kern="0" dirty="0">
                <a:solidFill>
                  <a:schemeClr val="tx1"/>
                </a:solidFill>
                <a:effectLst/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schemeClr val="tx1"/>
                </a:solidFill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  <a:t>средняя общеобразовательная </a:t>
            </a:r>
            <a:r>
              <a:rPr lang="ru-RU" sz="1200" b="1" kern="0" dirty="0">
                <a:solidFill>
                  <a:schemeClr val="tx1"/>
                </a:solidFill>
                <a:effectLst/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  <a:t>школа № 253 Приморского района Санкт-Петербурга</a:t>
            </a:r>
            <a:br>
              <a:rPr lang="ru-RU" sz="1200" b="1" kern="0" dirty="0">
                <a:solidFill>
                  <a:schemeClr val="tx1"/>
                </a:solidFill>
                <a:effectLst/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</a:br>
            <a:r>
              <a:rPr lang="ru-RU" sz="1200" b="1" kern="0" dirty="0">
                <a:solidFill>
                  <a:schemeClr val="tx1"/>
                </a:solidFill>
                <a:effectLst/>
                <a:latin typeface="+mj-lt"/>
                <a:ea typeface="Roboto Condensed" panose="02000000000000000000" pitchFamily="2" charset="0"/>
                <a:cs typeface="Times New Roman" panose="02020603050405020304" pitchFamily="18" charset="0"/>
              </a:rPr>
              <a:t>имени капитана 1-го ранга П.И. Державина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71" y="1826891"/>
            <a:ext cx="1497275" cy="14972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54" y="1826891"/>
            <a:ext cx="1497275" cy="149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862" y="373657"/>
            <a:ext cx="3890726" cy="7662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На</a:t>
            </a:r>
            <a:r>
              <a:rPr lang="ru-RU" b="1" dirty="0" smtClean="0">
                <a:latin typeface="+mj-lt"/>
              </a:rPr>
              <a:t>ставляемый</a:t>
            </a:r>
            <a:endParaRPr lang="ru-RU" b="1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264862" y="1619969"/>
            <a:ext cx="8064865" cy="2724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42" y="1182443"/>
            <a:ext cx="5602379" cy="3961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353" y="517921"/>
            <a:ext cx="1719221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274" y="392575"/>
            <a:ext cx="6150729" cy="766200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Наставничество =  сотворчество </a:t>
            </a:r>
            <a:r>
              <a:rPr lang="ru-RU" dirty="0" smtClean="0">
                <a:solidFill>
                  <a:srgbClr val="FF0000"/>
                </a:solidFill>
                <a:latin typeface="+mj-lt"/>
              </a:rPr>
              <a:t> 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814274" y="1537988"/>
            <a:ext cx="7345958" cy="27243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274" y="1368446"/>
            <a:ext cx="5573196" cy="394042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33619" y="1368446"/>
            <a:ext cx="2495628" cy="263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общая цель,  создание общего продукта, проекта, совместное решение проблемы  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10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274" y="392575"/>
            <a:ext cx="6150729" cy="766200"/>
          </a:xfrm>
        </p:spPr>
        <p:txBody>
          <a:bodyPr/>
          <a:lstStyle/>
          <a:p>
            <a:r>
              <a:rPr lang="ru-RU" dirty="0" smtClean="0">
                <a:latin typeface="+mj-lt"/>
              </a:rPr>
              <a:t>Наставничество =  сотворчество </a:t>
            </a:r>
            <a:br>
              <a:rPr lang="ru-RU" dirty="0" smtClean="0">
                <a:latin typeface="+mj-lt"/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814274" y="1537988"/>
            <a:ext cx="6939076" cy="27243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025240" y="1899001"/>
            <a:ext cx="4036548" cy="74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ru-RU" sz="1800" dirty="0" smtClean="0">
              <a:solidFill>
                <a:schemeClr val="tx1"/>
              </a:solidFill>
              <a:latin typeface="+mj-lt"/>
            </a:endParaRPr>
          </a:p>
          <a:p>
            <a:endParaRPr lang="ru-RU" sz="1800" dirty="0">
              <a:solidFill>
                <a:schemeClr val="tx1"/>
              </a:solidFill>
              <a:latin typeface="+mj-lt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Вместе = общий вклад в конечный продукт, решение</a:t>
            </a:r>
            <a:r>
              <a:rPr lang="ru-RU" sz="1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+mj-lt"/>
              </a:rPr>
              <a:t>общей задачи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ru-RU" sz="1400" b="0" i="1" dirty="0" smtClean="0">
                <a:solidFill>
                  <a:schemeClr val="tx1"/>
                </a:solidFill>
                <a:latin typeface="+mj-lt"/>
              </a:rPr>
              <a:t> - районный конкурс педагогических достижений «Грани Таланта»</a:t>
            </a:r>
          </a:p>
          <a:p>
            <a:r>
              <a:rPr lang="ru-RU" sz="1400" b="0" i="1" dirty="0" smtClean="0">
                <a:solidFill>
                  <a:schemeClr val="tx1"/>
                </a:solidFill>
                <a:latin typeface="+mj-lt"/>
              </a:rPr>
              <a:t>- Всероссийский конкурс «Воспитать человека»</a:t>
            </a:r>
          </a:p>
          <a:p>
            <a:endParaRPr lang="ru-RU" sz="1400" b="0" i="1" dirty="0" smtClean="0">
              <a:solidFill>
                <a:schemeClr val="tx1"/>
              </a:solidFill>
              <a:latin typeface="+mj-lt"/>
            </a:endParaRPr>
          </a:p>
          <a:p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837" y="3597766"/>
            <a:ext cx="1719221" cy="13290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22803" y="1378230"/>
            <a:ext cx="1742874" cy="2323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076110" y="1943483"/>
            <a:ext cx="1925205" cy="25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2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Наставничество = сопровождение,  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37" y="1357958"/>
            <a:ext cx="5354137" cy="378554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36978" y="1781175"/>
            <a:ext cx="4960479" cy="10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dirty="0">
                <a:solidFill>
                  <a:schemeClr val="tx1"/>
                </a:solidFill>
                <a:latin typeface="+mj-lt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омощь, поддержка, консультирование, совет, 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поиск ресурсов    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46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Наставничество = Сопровождение    </a:t>
            </a:r>
            <a:endParaRPr lang="ru-RU" dirty="0">
              <a:latin typeface="+mj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76617" y="1632051"/>
            <a:ext cx="4318251" cy="93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endParaRPr lang="ru-RU" dirty="0">
              <a:solidFill>
                <a:schemeClr val="tx1"/>
              </a:solidFill>
              <a:latin typeface="+mj-lt"/>
            </a:endParaRPr>
          </a:p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endParaRPr lang="ru-RU" dirty="0">
              <a:solidFill>
                <a:schemeClr val="tx1"/>
              </a:solidFill>
              <a:latin typeface="+mj-lt"/>
            </a:endParaRPr>
          </a:p>
          <a:p>
            <a:r>
              <a:rPr lang="ru-RU" b="0" dirty="0" smtClean="0">
                <a:solidFill>
                  <a:schemeClr val="tx1"/>
                </a:solidFill>
                <a:latin typeface="+mj-lt"/>
              </a:rPr>
              <a:t>-сопровождение в организации школьных событий; 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+mj-lt"/>
              </a:rPr>
              <a:t>-сопровождение в работе с «трудными» педагогическими ситуациями; </a:t>
            </a:r>
          </a:p>
          <a:p>
            <a:r>
              <a:rPr lang="ru-RU" b="0" dirty="0" smtClean="0">
                <a:solidFill>
                  <a:schemeClr val="tx1"/>
                </a:solidFill>
                <a:latin typeface="+mj-lt"/>
              </a:rPr>
              <a:t>-сопровождение в работе с родителями  </a:t>
            </a:r>
            <a:endParaRPr lang="ru-RU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15" y="1717150"/>
            <a:ext cx="2647347" cy="218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5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678" y="392574"/>
            <a:ext cx="5946753" cy="837135"/>
          </a:xfrm>
        </p:spPr>
        <p:txBody>
          <a:bodyPr/>
          <a:lstStyle/>
          <a:p>
            <a:r>
              <a:rPr lang="ru-RU" sz="1800" dirty="0" smtClean="0">
                <a:latin typeface="+mj-lt"/>
              </a:rPr>
              <a:t>Наставничество =  мотивирующая среда,   профессиональное партнерство </a:t>
            </a:r>
            <a:r>
              <a:rPr lang="ru-RU" sz="1800" dirty="0" smtClean="0">
                <a:solidFill>
                  <a:srgbClr val="FF0000"/>
                </a:solidFill>
                <a:latin typeface="+mj-lt"/>
              </a:rPr>
              <a:t> </a:t>
            </a:r>
            <a:endParaRPr lang="ru-RU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14" y="1318533"/>
            <a:ext cx="4267200" cy="366702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631442" y="1498285"/>
            <a:ext cx="2768425" cy="904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endParaRPr lang="ru-RU" dirty="0">
              <a:solidFill>
                <a:schemeClr val="tx1"/>
              </a:solidFill>
              <a:latin typeface="+mj-lt"/>
            </a:endParaRPr>
          </a:p>
          <a:p>
            <a:endParaRPr lang="ru-RU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dirty="0">
                <a:solidFill>
                  <a:schemeClr val="tx1"/>
                </a:solidFill>
                <a:latin typeface="+mj-lt"/>
              </a:rPr>
              <a:t>Н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аблюдение «в процессе»,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наглядный опыт, делегирование задач, 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включение в профессиональное сообщество.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76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Наставничество =  профессиональное партнерство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09711" y="1588495"/>
            <a:ext cx="4226263" cy="44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 lang="ru-RU" sz="1200" dirty="0">
              <a:solidFill>
                <a:schemeClr val="tx1"/>
              </a:solidFill>
              <a:latin typeface="+mj-lt"/>
            </a:endParaRPr>
          </a:p>
          <a:p>
            <a:endParaRPr lang="ru-RU" sz="1200" dirty="0" smtClean="0">
              <a:solidFill>
                <a:schemeClr val="tx1"/>
              </a:solidFill>
              <a:latin typeface="+mj-lt"/>
            </a:endParaRPr>
          </a:p>
          <a:p>
            <a:endParaRPr lang="ru-RU" sz="1200" dirty="0">
              <a:solidFill>
                <a:schemeClr val="tx1"/>
              </a:solidFill>
              <a:latin typeface="+mj-lt"/>
            </a:endParaRPr>
          </a:p>
          <a:p>
            <a:endParaRPr lang="ru-RU" sz="1200" dirty="0" smtClean="0">
              <a:solidFill>
                <a:schemeClr val="tx1"/>
              </a:solidFill>
              <a:latin typeface="+mj-lt"/>
            </a:endParaRPr>
          </a:p>
          <a:p>
            <a:endParaRPr lang="ru-RU" sz="1200" dirty="0">
              <a:solidFill>
                <a:schemeClr val="tx1"/>
              </a:solidFill>
              <a:latin typeface="+mj-lt"/>
            </a:endParaRPr>
          </a:p>
          <a:p>
            <a:endParaRPr lang="ru-RU" sz="1200" dirty="0" smtClean="0">
              <a:solidFill>
                <a:schemeClr val="tx1"/>
              </a:solidFill>
              <a:latin typeface="+mj-lt"/>
            </a:endParaRPr>
          </a:p>
          <a:p>
            <a:endParaRPr lang="ru-RU" sz="1200" dirty="0">
              <a:solidFill>
                <a:schemeClr val="tx1"/>
              </a:solidFill>
              <a:latin typeface="+mj-lt"/>
            </a:endParaRPr>
          </a:p>
          <a:p>
            <a:endParaRPr lang="ru-RU" sz="1200" dirty="0" smtClean="0">
              <a:solidFill>
                <a:schemeClr val="tx1"/>
              </a:solidFill>
              <a:latin typeface="+mj-lt"/>
            </a:endParaRPr>
          </a:p>
          <a:p>
            <a:endParaRPr lang="ru-RU" sz="1200" dirty="0">
              <a:solidFill>
                <a:schemeClr val="tx1"/>
              </a:solidFill>
              <a:latin typeface="+mj-lt"/>
            </a:endParaRPr>
          </a:p>
          <a:p>
            <a:endParaRPr lang="ru-RU" sz="1200" dirty="0" smtClean="0">
              <a:solidFill>
                <a:schemeClr val="tx1"/>
              </a:solidFill>
              <a:latin typeface="+mj-lt"/>
            </a:endParaRPr>
          </a:p>
          <a:p>
            <a:r>
              <a:rPr lang="ru-RU" sz="1200" b="0" dirty="0">
                <a:solidFill>
                  <a:schemeClr val="tx1"/>
                </a:solidFill>
                <a:latin typeface="+mj-lt"/>
              </a:rPr>
              <a:t>-</a:t>
            </a:r>
            <a:r>
              <a:rPr lang="ru-RU" sz="1200" b="0" dirty="0" smtClean="0">
                <a:solidFill>
                  <a:schemeClr val="tx1"/>
                </a:solidFill>
                <a:latin typeface="+mj-lt"/>
              </a:rPr>
              <a:t>СООРГАНИЗАЦИЯ ПЕДАГОГИЧЕСКИХ СОВЕТОВ; </a:t>
            </a:r>
          </a:p>
          <a:p>
            <a:r>
              <a:rPr lang="ru-RU" sz="1200" b="0" dirty="0" smtClean="0">
                <a:solidFill>
                  <a:schemeClr val="tx1"/>
                </a:solidFill>
                <a:latin typeface="+mj-lt"/>
              </a:rPr>
              <a:t>-ЭКСПЕРТЫ В ПОДГОТОВКЕ К КОНКУРСАМ ДРУГИХ ПЕДАГОГОВ </a:t>
            </a:r>
          </a:p>
          <a:p>
            <a:r>
              <a:rPr lang="ru-RU" sz="1200" b="0" dirty="0" smtClean="0">
                <a:solidFill>
                  <a:schemeClr val="tx1"/>
                </a:solidFill>
                <a:latin typeface="+mj-lt"/>
              </a:rPr>
              <a:t>-ДЕЛЕГИРОВАНИЕ «ЭКСПЕРТНОСТИ» ПО КОНКРЕТНОМУ НАПРАВЛЕНИЮ  </a:t>
            </a:r>
            <a:endParaRPr lang="ru-RU" sz="12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97" y="1588495"/>
            <a:ext cx="2051511" cy="1538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752" y="2579077"/>
            <a:ext cx="1570989" cy="20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+mj-lt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Пот</a:t>
            </a:r>
            <a:r>
              <a:rPr lang="ru-RU" dirty="0" smtClean="0">
                <a:latin typeface="+mj-lt"/>
              </a:rPr>
              <a:t>ребности наставляемых:</a:t>
            </a:r>
            <a:endParaRPr lang="ru-RU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86789" y="1571797"/>
            <a:ext cx="30742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Roboto"/>
              </a:rPr>
              <a:t>«хочу уметь это делать </a:t>
            </a:r>
            <a:r>
              <a:rPr lang="ru-RU" b="1" dirty="0" smtClean="0">
                <a:latin typeface="Roboto"/>
              </a:rPr>
              <a:t>успешно</a:t>
            </a:r>
            <a:r>
              <a:rPr lang="ru-RU" dirty="0" smtClean="0">
                <a:latin typeface="Roboto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Roboto"/>
            </a:endParaRPr>
          </a:p>
          <a:p>
            <a:r>
              <a:rPr lang="ru-RU" dirty="0" smtClean="0">
                <a:latin typeface="Roboto"/>
              </a:rPr>
              <a:t>ОСОЗНАННЫЙ ВЫБОР МАРШРУТА ПРОФЕССИОНАЛЬНОГО И ЛИЧНОСТНОГО РАЗВИТИЯ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191" y="392575"/>
            <a:ext cx="1719221" cy="13290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4275" y="1787240"/>
            <a:ext cx="307427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Roboto"/>
            </a:endParaRPr>
          </a:p>
          <a:p>
            <a:r>
              <a:rPr lang="ru-RU" dirty="0" smtClean="0">
                <a:latin typeface="Roboto"/>
              </a:rPr>
              <a:t>-</a:t>
            </a:r>
            <a:r>
              <a:rPr lang="ru-RU" b="1" dirty="0" smtClean="0">
                <a:latin typeface="Roboto"/>
              </a:rPr>
              <a:t>Дефицитный подход </a:t>
            </a:r>
            <a:r>
              <a:rPr lang="ru-RU" dirty="0" smtClean="0">
                <a:latin typeface="Roboto"/>
              </a:rPr>
              <a:t>в организации наставничества </a:t>
            </a:r>
          </a:p>
          <a:p>
            <a:endParaRPr lang="ru-RU" dirty="0">
              <a:latin typeface="Roboto"/>
            </a:endParaRPr>
          </a:p>
          <a:p>
            <a:r>
              <a:rPr lang="ru-RU" dirty="0" smtClean="0">
                <a:latin typeface="Roboto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Roboto"/>
              </a:rPr>
              <a:t>Ресурсный подход</a:t>
            </a:r>
            <a:r>
              <a:rPr lang="ru-RU" b="1" dirty="0" smtClean="0">
                <a:latin typeface="Roboto"/>
              </a:rPr>
              <a:t> </a:t>
            </a:r>
            <a:r>
              <a:rPr lang="ru-RU" dirty="0" smtClean="0">
                <a:latin typeface="Roboto"/>
              </a:rPr>
              <a:t>в организации работы наставничества </a:t>
            </a: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16130" y="3817218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АУДИТ ПРОФЕССИОНАЛЬНЫХ ВОЗМОЖНОСТЕЙ  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066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16261</TotalTime>
  <Words>235</Words>
  <Application>Microsoft Office PowerPoint</Application>
  <PresentationFormat>Экран (16:9)</PresentationFormat>
  <Paragraphs>78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Roboto Condensed</vt:lpstr>
      <vt:lpstr>Roboto Condensed Light</vt:lpstr>
      <vt:lpstr>Arvo</vt:lpstr>
      <vt:lpstr>Arial</vt:lpstr>
      <vt:lpstr>Times New Roman</vt:lpstr>
      <vt:lpstr>Roboto</vt:lpstr>
      <vt:lpstr>Salerio template</vt:lpstr>
      <vt:lpstr>Наставничество как образовательный тренд современности </vt:lpstr>
      <vt:lpstr> Наставляемый</vt:lpstr>
      <vt:lpstr>Наставничество =  сотворчество  </vt:lpstr>
      <vt:lpstr>Наставничество =  сотворчество   </vt:lpstr>
      <vt:lpstr>Наставничество = сопровождение,  </vt:lpstr>
      <vt:lpstr>Наставничество = Сопровождение    </vt:lpstr>
      <vt:lpstr>Наставничество =  мотивирующая среда,   профессиональное партнерство  </vt:lpstr>
      <vt:lpstr>Наставничество =  профессиональное партнерство</vt:lpstr>
      <vt:lpstr> Потребности наставляемых:</vt:lpstr>
      <vt:lpstr>  АУДИТ ПРОФЕССИОНАЛЬНЫХ ВОЗМОЖНОСТЕЙ УЧИТЕЛЯ </vt:lpstr>
      <vt:lpstr>  индивидуальные планы развития </vt:lpstr>
      <vt:lpstr>Наставничество = педагогический стиль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Виктор Тимченко</dc:creator>
  <cp:lastModifiedBy>User</cp:lastModifiedBy>
  <cp:revision>376</cp:revision>
  <cp:lastPrinted>2022-02-09T13:53:16Z</cp:lastPrinted>
  <dcterms:modified xsi:type="dcterms:W3CDTF">2023-02-17T07:58:45Z</dcterms:modified>
</cp:coreProperties>
</file>