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9" r:id="rId2"/>
    <p:sldId id="257" r:id="rId3"/>
    <p:sldId id="258" r:id="rId4"/>
    <p:sldId id="266" r:id="rId5"/>
    <p:sldId id="259" r:id="rId6"/>
    <p:sldId id="301" r:id="rId7"/>
    <p:sldId id="300" r:id="rId8"/>
    <p:sldId id="302" r:id="rId9"/>
    <p:sldId id="303" r:id="rId10"/>
    <p:sldId id="304" r:id="rId11"/>
    <p:sldId id="260" r:id="rId12"/>
    <p:sldId id="287" r:id="rId13"/>
    <p:sldId id="267" r:id="rId14"/>
    <p:sldId id="281" r:id="rId15"/>
    <p:sldId id="282" r:id="rId16"/>
    <p:sldId id="305" r:id="rId17"/>
    <p:sldId id="283" r:id="rId18"/>
    <p:sldId id="306" r:id="rId19"/>
    <p:sldId id="284" r:id="rId20"/>
    <p:sldId id="285" r:id="rId21"/>
    <p:sldId id="286" r:id="rId22"/>
    <p:sldId id="270" r:id="rId23"/>
    <p:sldId id="271" r:id="rId24"/>
    <p:sldId id="261" r:id="rId25"/>
    <p:sldId id="272" r:id="rId26"/>
    <p:sldId id="288" r:id="rId27"/>
    <p:sldId id="289" r:id="rId28"/>
    <p:sldId id="290" r:id="rId29"/>
    <p:sldId id="297" r:id="rId30"/>
    <p:sldId id="291" r:id="rId31"/>
    <p:sldId id="292" r:id="rId32"/>
    <p:sldId id="294" r:id="rId33"/>
    <p:sldId id="295" r:id="rId34"/>
    <p:sldId id="293" r:id="rId35"/>
    <p:sldId id="277" r:id="rId36"/>
    <p:sldId id="262" r:id="rId37"/>
    <p:sldId id="263" r:id="rId38"/>
    <p:sldId id="275" r:id="rId39"/>
    <p:sldId id="278" r:id="rId40"/>
    <p:sldId id="279" r:id="rId41"/>
    <p:sldId id="265" r:id="rId42"/>
    <p:sldId id="280" r:id="rId43"/>
    <p:sldId id="264" r:id="rId44"/>
    <p:sldId id="298" r:id="rId4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44EF7-214F-4543-9F23-A5EE258B1567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39157-8243-4DA4-A8D7-086A377A363A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6745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44EF7-214F-4543-9F23-A5EE258B1567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39157-8243-4DA4-A8D7-086A377A36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6255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44EF7-214F-4543-9F23-A5EE258B1567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39157-8243-4DA4-A8D7-086A377A36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4259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44EF7-214F-4543-9F23-A5EE258B1567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39157-8243-4DA4-A8D7-086A377A36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9294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44EF7-214F-4543-9F23-A5EE258B1567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39157-8243-4DA4-A8D7-086A377A363A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8244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44EF7-214F-4543-9F23-A5EE258B1567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39157-8243-4DA4-A8D7-086A377A36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9214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44EF7-214F-4543-9F23-A5EE258B1567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39157-8243-4DA4-A8D7-086A377A36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7675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44EF7-214F-4543-9F23-A5EE258B1567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39157-8243-4DA4-A8D7-086A377A36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6985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44EF7-214F-4543-9F23-A5EE258B1567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39157-8243-4DA4-A8D7-086A377A36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713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0E44EF7-214F-4543-9F23-A5EE258B1567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6739157-8243-4DA4-A8D7-086A377A36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3893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44EF7-214F-4543-9F23-A5EE258B1567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39157-8243-4DA4-A8D7-086A377A36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3290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0E44EF7-214F-4543-9F23-A5EE258B1567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6739157-8243-4DA4-A8D7-086A377A363A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6235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7224AE9-29EF-50F3-C889-569FDC8239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5373" y="588622"/>
            <a:ext cx="10058400" cy="3566160"/>
          </a:xfrm>
        </p:spPr>
        <p:txBody>
          <a:bodyPr/>
          <a:lstStyle/>
          <a:p>
            <a:r>
              <a:rPr lang="ru-RU" b="1" dirty="0"/>
              <a:t>КОУЧИНГОВЫЙ ПОДХОД В ОБРАЗОВАНИИ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DBBA3FA4-F19D-C2CA-2908-01D54F12005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pPr algn="ctr"/>
            <a:r>
              <a:rPr lang="ru-RU" b="1" dirty="0"/>
              <a:t>2023-2024 учебный </a:t>
            </a:r>
            <a:r>
              <a:rPr lang="ru-RU" b="1" dirty="0" smtClean="0"/>
              <a:t>год</a:t>
            </a:r>
          </a:p>
          <a:p>
            <a:pPr algn="ctr"/>
            <a:r>
              <a:rPr lang="ru-RU" b="1" dirty="0" smtClean="0"/>
              <a:t>Иванова Татьяна Владимировна </a:t>
            </a:r>
          </a:p>
          <a:p>
            <a:pPr algn="ctr"/>
            <a:r>
              <a:rPr lang="ru-RU" b="1" dirty="0" smtClean="0"/>
              <a:t>ГБОУ гимназия №540 Приморского района Санкт-Петербурга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513488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47EC103-9D95-22D4-1DA2-0E2F83ADD31B}"/>
              </a:ext>
            </a:extLst>
          </p:cNvPr>
          <p:cNvSpPr txBox="1"/>
          <p:nvPr/>
        </p:nvSpPr>
        <p:spPr>
          <a:xfrm>
            <a:off x="537883" y="347117"/>
            <a:ext cx="1045464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400" b="1" dirty="0"/>
              <a:t>Ключевые правила коучинга учителей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13A5F1D-84E2-613D-7919-3471F4FEF97B}"/>
              </a:ext>
            </a:extLst>
          </p:cNvPr>
          <p:cNvSpPr txBox="1"/>
          <p:nvPr/>
        </p:nvSpPr>
        <p:spPr>
          <a:xfrm>
            <a:off x="0" y="1371599"/>
            <a:ext cx="1061130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indent="-742950">
              <a:buAutoNum type="arabicPeriod"/>
            </a:pPr>
            <a:r>
              <a:rPr lang="ru-RU" sz="3600" b="1" i="0" dirty="0">
                <a:solidFill>
                  <a:srgbClr val="1A1A1A"/>
                </a:solidFill>
                <a:effectLst/>
                <a:latin typeface="YS Text"/>
              </a:rPr>
              <a:t>Фокус на эффективность обучения школьников.</a:t>
            </a:r>
          </a:p>
          <a:p>
            <a:pPr marL="742950" indent="-742950">
              <a:buAutoNum type="arabicPeriod"/>
            </a:pPr>
            <a:r>
              <a:rPr lang="ru-RU" sz="3600" b="1" dirty="0">
                <a:solidFill>
                  <a:srgbClr val="1A1A1A"/>
                </a:solidFill>
                <a:latin typeface="YS Text"/>
              </a:rPr>
              <a:t>Проработка общих целей.</a:t>
            </a:r>
          </a:p>
          <a:p>
            <a:pPr marL="742950" indent="-742950">
              <a:buAutoNum type="arabicPeriod"/>
            </a:pPr>
            <a:r>
              <a:rPr lang="ru-RU" sz="3600" b="1" dirty="0">
                <a:solidFill>
                  <a:srgbClr val="1A1A1A"/>
                </a:solidFill>
                <a:latin typeface="YS Text"/>
              </a:rPr>
              <a:t>Создание поддерживающих отношений.</a:t>
            </a:r>
          </a:p>
        </p:txBody>
      </p:sp>
    </p:spTree>
    <p:extLst>
      <p:ext uri="{BB962C8B-B14F-4D97-AF65-F5344CB8AC3E}">
        <p14:creationId xmlns:p14="http://schemas.microsoft.com/office/powerpoint/2010/main" val="397310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3622DB3-CC67-EC76-3E29-57C2F3DEC711}"/>
              </a:ext>
            </a:extLst>
          </p:cNvPr>
          <p:cNvSpPr txBox="1"/>
          <p:nvPr/>
        </p:nvSpPr>
        <p:spPr>
          <a:xfrm>
            <a:off x="3011418" y="323925"/>
            <a:ext cx="6527749" cy="10800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ПЛАН РЕАЛИЗАЦИИ КОУЧИНГА В ШКОЛЕ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68F6A0D9-F9BA-C830-C2C6-0A69959D75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558" y="1403925"/>
            <a:ext cx="7257468" cy="40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86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3622DB3-CC67-EC76-3E29-57C2F3DEC711}"/>
              </a:ext>
            </a:extLst>
          </p:cNvPr>
          <p:cNvSpPr txBox="1"/>
          <p:nvPr/>
        </p:nvSpPr>
        <p:spPr>
          <a:xfrm>
            <a:off x="3108960" y="314960"/>
            <a:ext cx="65277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ПЛАН РЕАЛИЗАЦИИ КОУЧИНГА В ШКОЛЕ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C2EAC2C-9B48-2CBB-E271-FC9A918CB2E9}"/>
              </a:ext>
            </a:extLst>
          </p:cNvPr>
          <p:cNvSpPr txBox="1"/>
          <p:nvPr/>
        </p:nvSpPr>
        <p:spPr>
          <a:xfrm>
            <a:off x="636494" y="1102659"/>
            <a:ext cx="1031013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Шаг 1. Обсуждение цели взаимодействия и постановки конкретных задач.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185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F4D3484-222E-374F-0646-62EE2EE3B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816056"/>
          </a:xfrm>
        </p:spPr>
        <p:txBody>
          <a:bodyPr/>
          <a:lstStyle/>
          <a:p>
            <a:pPr algn="ctr"/>
            <a:r>
              <a:rPr lang="ru-RU" b="1" dirty="0"/>
              <a:t>4 вопроса планирования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88157664-66C9-7580-BD77-C14E9A964D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122" y="968189"/>
            <a:ext cx="7056000" cy="5292000"/>
          </a:xfrm>
        </p:spPr>
      </p:pic>
    </p:spTree>
    <p:extLst>
      <p:ext uri="{BB962C8B-B14F-4D97-AF65-F5344CB8AC3E}">
        <p14:creationId xmlns:p14="http://schemas.microsoft.com/office/powerpoint/2010/main" val="1004183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3622DB3-CC67-EC76-3E29-57C2F3DEC711}"/>
              </a:ext>
            </a:extLst>
          </p:cNvPr>
          <p:cNvSpPr txBox="1"/>
          <p:nvPr/>
        </p:nvSpPr>
        <p:spPr>
          <a:xfrm>
            <a:off x="3108960" y="314960"/>
            <a:ext cx="65277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ПЛАН РЕАЛИЗАЦИИ КОУЧИНГА В ШКОЛЕ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C2EAC2C-9B48-2CBB-E271-FC9A918CB2E9}"/>
              </a:ext>
            </a:extLst>
          </p:cNvPr>
          <p:cNvSpPr txBox="1"/>
          <p:nvPr/>
        </p:nvSpPr>
        <p:spPr>
          <a:xfrm>
            <a:off x="636494" y="1102659"/>
            <a:ext cx="1031013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Шаг 1. Обсуждение цели взаимодействия и постановки конкретных задач. </a:t>
            </a:r>
          </a:p>
          <a:p>
            <a:r>
              <a:rPr lang="ru-RU" sz="2400" b="1" dirty="0"/>
              <a:t>Шаг 2. Совместное обсуждение на первой сессии возможных средств </a:t>
            </a:r>
          </a:p>
          <a:p>
            <a:r>
              <a:rPr lang="ru-RU" sz="2400" b="1" dirty="0"/>
              <a:t>достижения поставленной задачи.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2426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3622DB3-CC67-EC76-3E29-57C2F3DEC711}"/>
              </a:ext>
            </a:extLst>
          </p:cNvPr>
          <p:cNvSpPr txBox="1"/>
          <p:nvPr/>
        </p:nvSpPr>
        <p:spPr>
          <a:xfrm>
            <a:off x="3108960" y="314960"/>
            <a:ext cx="65277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ПЛАН РЕАЛИЗАЦИИ КОУЧИНГА В ШКОЛЕ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C2EAC2C-9B48-2CBB-E271-FC9A918CB2E9}"/>
              </a:ext>
            </a:extLst>
          </p:cNvPr>
          <p:cNvSpPr txBox="1"/>
          <p:nvPr/>
        </p:nvSpPr>
        <p:spPr>
          <a:xfrm>
            <a:off x="636494" y="1102659"/>
            <a:ext cx="10310130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Шаг 1. Обсуждение цели взаимодействия и постановки конкретных задач. </a:t>
            </a:r>
          </a:p>
          <a:p>
            <a:r>
              <a:rPr lang="ru-RU" sz="2400" b="1" dirty="0"/>
              <a:t>Шаг 2. Совместное обсуждение на первой сессии возможных средств </a:t>
            </a:r>
          </a:p>
          <a:p>
            <a:r>
              <a:rPr lang="ru-RU" sz="2400" b="1" dirty="0"/>
              <a:t>достижения поставленной задачи.</a:t>
            </a:r>
          </a:p>
          <a:p>
            <a:r>
              <a:rPr lang="ru-RU" sz="2400" b="1" dirty="0"/>
              <a:t>Шаг 3. Проведение урока, на котором присутствует коуч.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108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C2EAC2C-9B48-2CBB-E271-FC9A918CB2E9}"/>
              </a:ext>
            </a:extLst>
          </p:cNvPr>
          <p:cNvSpPr txBox="1"/>
          <p:nvPr/>
        </p:nvSpPr>
        <p:spPr>
          <a:xfrm>
            <a:off x="912241" y="242047"/>
            <a:ext cx="10367518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/>
              <a:t>Шаг 3. Проведение урока, на котором присутствует коуч.</a:t>
            </a:r>
          </a:p>
          <a:p>
            <a:endParaRPr lang="ru-RU" sz="3200" b="1" dirty="0"/>
          </a:p>
          <a:p>
            <a:endParaRPr lang="ru-RU" dirty="0"/>
          </a:p>
        </p:txBody>
      </p:sp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xmlns="" id="{D515E50A-BA84-A289-B9F9-8F41DC3A9A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1787521"/>
              </p:ext>
            </p:extLst>
          </p:nvPr>
        </p:nvGraphicFramePr>
        <p:xfrm>
          <a:off x="376518" y="950259"/>
          <a:ext cx="10990729" cy="49036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47504">
                  <a:extLst>
                    <a:ext uri="{9D8B030D-6E8A-4147-A177-3AD203B41FA5}">
                      <a16:colId xmlns:a16="http://schemas.microsoft.com/office/drawing/2014/main" xmlns="" val="3753852870"/>
                    </a:ext>
                  </a:extLst>
                </a:gridCol>
                <a:gridCol w="2747504">
                  <a:extLst>
                    <a:ext uri="{9D8B030D-6E8A-4147-A177-3AD203B41FA5}">
                      <a16:colId xmlns:a16="http://schemas.microsoft.com/office/drawing/2014/main" xmlns="" val="3973029128"/>
                    </a:ext>
                  </a:extLst>
                </a:gridCol>
                <a:gridCol w="2747504">
                  <a:extLst>
                    <a:ext uri="{9D8B030D-6E8A-4147-A177-3AD203B41FA5}">
                      <a16:colId xmlns:a16="http://schemas.microsoft.com/office/drawing/2014/main" xmlns="" val="2927553395"/>
                    </a:ext>
                  </a:extLst>
                </a:gridCol>
                <a:gridCol w="2748217">
                  <a:extLst>
                    <a:ext uri="{9D8B030D-6E8A-4147-A177-3AD203B41FA5}">
                      <a16:colId xmlns:a16="http://schemas.microsoft.com/office/drawing/2014/main" xmlns="" val="2667652865"/>
                    </a:ext>
                  </a:extLst>
                </a:gridCol>
              </a:tblGrid>
              <a:tr h="449931">
                <a:tc>
                  <a:txBody>
                    <a:bodyPr/>
                    <a:lstStyle/>
                    <a:p>
                      <a:pPr algn="ctr">
                        <a:lnSpc>
                          <a:spcPts val="1225"/>
                        </a:lnSpc>
                        <a:spcBef>
                          <a:spcPts val="340"/>
                        </a:spcBef>
                        <a:spcAft>
                          <a:spcPts val="680"/>
                        </a:spcAft>
                      </a:pPr>
                      <a:r>
                        <a:rPr lang="ru-RU" sz="1800" b="1" dirty="0">
                          <a:effectLst/>
                        </a:rPr>
                        <a:t>2 (неудовлетворительно)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360" marR="86360" marT="43180" marB="431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5"/>
                        </a:lnSpc>
                        <a:spcBef>
                          <a:spcPts val="340"/>
                        </a:spcBef>
                        <a:spcAft>
                          <a:spcPts val="680"/>
                        </a:spcAft>
                      </a:pPr>
                      <a:r>
                        <a:rPr lang="ru-RU" sz="1800" b="1" dirty="0">
                          <a:effectLst/>
                        </a:rPr>
                        <a:t>3 (удовлетворительно)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360" marR="86360" marT="43180" marB="431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5"/>
                        </a:lnSpc>
                        <a:spcBef>
                          <a:spcPts val="340"/>
                        </a:spcBef>
                        <a:spcAft>
                          <a:spcPts val="680"/>
                        </a:spcAft>
                      </a:pPr>
                      <a:r>
                        <a:rPr lang="ru-RU" sz="1800" b="1">
                          <a:effectLst/>
                        </a:rPr>
                        <a:t>4 (хорошо)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360" marR="86360" marT="43180" marB="431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5"/>
                        </a:lnSpc>
                        <a:spcBef>
                          <a:spcPts val="340"/>
                        </a:spcBef>
                        <a:spcAft>
                          <a:spcPts val="680"/>
                        </a:spcAft>
                      </a:pPr>
                      <a:r>
                        <a:rPr lang="ru-RU" sz="1800" b="1">
                          <a:effectLst/>
                        </a:rPr>
                        <a:t>5 (отлично)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360" marR="86360" marT="43180" marB="43180" anchor="ctr"/>
                </a:tc>
                <a:extLst>
                  <a:ext uri="{0D108BD9-81ED-4DB2-BD59-A6C34878D82A}">
                    <a16:rowId xmlns:a16="http://schemas.microsoft.com/office/drawing/2014/main" xmlns="" val="1798236640"/>
                  </a:ext>
                </a:extLst>
              </a:tr>
              <a:tr h="44537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40"/>
                        </a:spcBef>
                        <a:spcAft>
                          <a:spcPts val="680"/>
                        </a:spcAft>
                      </a:pPr>
                      <a:r>
                        <a:rPr lang="ru-RU" sz="1800" b="1">
                          <a:effectLst/>
                        </a:rPr>
                        <a:t>За время урока учитель вообще почти никого не вызывает, поэтому дети не имеют возможности проявить активность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360" marR="86360" marT="43180" marB="431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40"/>
                        </a:spcBef>
                        <a:spcAft>
                          <a:spcPts val="680"/>
                        </a:spcAft>
                      </a:pPr>
                      <a:r>
                        <a:rPr lang="ru-RU" sz="1800" b="1">
                          <a:effectLst/>
                        </a:rPr>
                        <a:t>Учитель отдает очевидное предпочтение лишь одной когорте учеников (например, только сильным)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360" marR="86360" marT="43180" marB="431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40"/>
                        </a:spcBef>
                        <a:spcAft>
                          <a:spcPts val="680"/>
                        </a:spcAft>
                      </a:pPr>
                      <a:r>
                        <a:rPr lang="ru-RU" sz="1800" b="1" dirty="0">
                          <a:effectLst/>
                        </a:rPr>
                        <a:t>Хотя в целом разные группы учеников получают возможности для ответа, есть некоторое смещение в сторону одной из групп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360" marR="86360" marT="43180" marB="431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40"/>
                        </a:spcBef>
                        <a:spcAft>
                          <a:spcPts val="680"/>
                        </a:spcAft>
                      </a:pPr>
                      <a:r>
                        <a:rPr lang="ru-RU" sz="1800" b="1" dirty="0">
                          <a:effectLst/>
                        </a:rPr>
                        <a:t>Разные когорты учеников имеют равные возможности для ответа, им дается примерно равное время для размышлений и ответов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360" marR="86360" marT="43180" marB="43180" anchor="ctr"/>
                </a:tc>
                <a:extLst>
                  <a:ext uri="{0D108BD9-81ED-4DB2-BD59-A6C34878D82A}">
                    <a16:rowId xmlns:a16="http://schemas.microsoft.com/office/drawing/2014/main" xmlns="" val="35314270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958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3622DB3-CC67-EC76-3E29-57C2F3DEC711}"/>
              </a:ext>
            </a:extLst>
          </p:cNvPr>
          <p:cNvSpPr txBox="1"/>
          <p:nvPr/>
        </p:nvSpPr>
        <p:spPr>
          <a:xfrm>
            <a:off x="3108960" y="314960"/>
            <a:ext cx="65277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ПЛАН РЕАЛИЗАЦИИ КОУЧИНГА В ШКОЛЕ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C2EAC2C-9B48-2CBB-E271-FC9A918CB2E9}"/>
              </a:ext>
            </a:extLst>
          </p:cNvPr>
          <p:cNvSpPr txBox="1"/>
          <p:nvPr/>
        </p:nvSpPr>
        <p:spPr>
          <a:xfrm>
            <a:off x="636494" y="1102659"/>
            <a:ext cx="10310130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Шаг 1. Обсуждение цели взаимодействия и постановки конкретных задач. </a:t>
            </a:r>
          </a:p>
          <a:p>
            <a:r>
              <a:rPr lang="ru-RU" sz="2400" b="1" dirty="0"/>
              <a:t>Шаг 2. Совместное обсуждение на первой сессии возможных средств </a:t>
            </a:r>
          </a:p>
          <a:p>
            <a:r>
              <a:rPr lang="ru-RU" sz="2400" b="1" dirty="0"/>
              <a:t>достижения поставленной задачи.</a:t>
            </a:r>
          </a:p>
          <a:p>
            <a:r>
              <a:rPr lang="ru-RU" sz="2400" b="1" dirty="0"/>
              <a:t>Шаг 3. Проведение урока, на котором присутствует коуч.</a:t>
            </a:r>
          </a:p>
          <a:p>
            <a:r>
              <a:rPr lang="ru-RU" sz="2400" b="1" dirty="0"/>
              <a:t>Шаг 4. Обсуждение урока.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808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C2EAC2C-9B48-2CBB-E271-FC9A918CB2E9}"/>
              </a:ext>
            </a:extLst>
          </p:cNvPr>
          <p:cNvSpPr txBox="1"/>
          <p:nvPr/>
        </p:nvSpPr>
        <p:spPr>
          <a:xfrm>
            <a:off x="912241" y="242047"/>
            <a:ext cx="1009641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Шаг 4. Обсуждение урока.</a:t>
            </a:r>
          </a:p>
          <a:p>
            <a:endParaRPr lang="ru-RU" sz="3200" b="1" dirty="0"/>
          </a:p>
          <a:p>
            <a:endParaRPr lang="ru-RU" dirty="0"/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xmlns="" id="{AAE301C2-CA61-794B-8132-A38FA4C31B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5918554"/>
              </p:ext>
            </p:extLst>
          </p:nvPr>
        </p:nvGraphicFramePr>
        <p:xfrm>
          <a:off x="824753" y="1192307"/>
          <a:ext cx="10273553" cy="41845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36436">
                  <a:extLst>
                    <a:ext uri="{9D8B030D-6E8A-4147-A177-3AD203B41FA5}">
                      <a16:colId xmlns:a16="http://schemas.microsoft.com/office/drawing/2014/main" xmlns="" val="1634594522"/>
                    </a:ext>
                  </a:extLst>
                </a:gridCol>
                <a:gridCol w="5137117">
                  <a:extLst>
                    <a:ext uri="{9D8B030D-6E8A-4147-A177-3AD203B41FA5}">
                      <a16:colId xmlns:a16="http://schemas.microsoft.com/office/drawing/2014/main" xmlns="" val="1163318081"/>
                    </a:ext>
                  </a:extLst>
                </a:gridCol>
              </a:tblGrid>
              <a:tr h="3284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</a:rPr>
                        <a:t>Что конкретно было хорошо?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</a:rPr>
                        <a:t>С какими педагогическими целями это связано?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44845517"/>
                  </a:ext>
                </a:extLst>
              </a:tr>
              <a:tr h="8504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110014757"/>
                  </a:ext>
                </a:extLst>
              </a:tr>
              <a:tr h="8504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849237310"/>
                  </a:ext>
                </a:extLst>
              </a:tr>
              <a:tr h="8504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9252385"/>
                  </a:ext>
                </a:extLst>
              </a:tr>
              <a:tr h="8504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6515129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666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3622DB3-CC67-EC76-3E29-57C2F3DEC711}"/>
              </a:ext>
            </a:extLst>
          </p:cNvPr>
          <p:cNvSpPr txBox="1"/>
          <p:nvPr/>
        </p:nvSpPr>
        <p:spPr>
          <a:xfrm>
            <a:off x="3108960" y="314960"/>
            <a:ext cx="65277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ПЛАН РЕАЛИЗАЦИИ КОУЧИНГА В ШКОЛЕ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C2EAC2C-9B48-2CBB-E271-FC9A918CB2E9}"/>
              </a:ext>
            </a:extLst>
          </p:cNvPr>
          <p:cNvSpPr txBox="1"/>
          <p:nvPr/>
        </p:nvSpPr>
        <p:spPr>
          <a:xfrm>
            <a:off x="636494" y="1102659"/>
            <a:ext cx="11304494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Шаг 1. Обсуждение цели взаимодействия и постановки конкретных задач. </a:t>
            </a:r>
          </a:p>
          <a:p>
            <a:r>
              <a:rPr lang="ru-RU" sz="2400" b="1" dirty="0"/>
              <a:t>Шаг 2. Совместное обсуждение на первой сессии возможных средств </a:t>
            </a:r>
          </a:p>
          <a:p>
            <a:r>
              <a:rPr lang="ru-RU" sz="2400" b="1" dirty="0"/>
              <a:t>достижения поставленной задачи.</a:t>
            </a:r>
          </a:p>
          <a:p>
            <a:r>
              <a:rPr lang="ru-RU" sz="2400" b="1" dirty="0"/>
              <a:t>Шаг 3. Проведение урока, на котором присутствует коуч.</a:t>
            </a:r>
          </a:p>
          <a:p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Шаг 4. Обсуждение урока.</a:t>
            </a:r>
          </a:p>
          <a:p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Шаг 5. Постановка обновленного задания, как можно улучшить заданный навык.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sz="2400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232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A5E1E12-7682-87A6-0B39-834B9ECC923F}"/>
              </a:ext>
            </a:extLst>
          </p:cNvPr>
          <p:cNvSpPr txBox="1"/>
          <p:nvPr/>
        </p:nvSpPr>
        <p:spPr>
          <a:xfrm>
            <a:off x="3642284" y="528918"/>
            <a:ext cx="41883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/>
              <a:t>ЛИСТ ОЖИДАНИЯ</a:t>
            </a: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xmlns="" id="{AADA56E1-B618-F526-929F-2B9D273FF4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4412319"/>
              </p:ext>
            </p:extLst>
          </p:nvPr>
        </p:nvGraphicFramePr>
        <p:xfrm>
          <a:off x="894080" y="1759572"/>
          <a:ext cx="10627360" cy="2621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7108">
                  <a:extLst>
                    <a:ext uri="{9D8B030D-6E8A-4147-A177-3AD203B41FA5}">
                      <a16:colId xmlns:a16="http://schemas.microsoft.com/office/drawing/2014/main" xmlns="" val="2162815398"/>
                    </a:ext>
                  </a:extLst>
                </a:gridCol>
                <a:gridCol w="3153044">
                  <a:extLst>
                    <a:ext uri="{9D8B030D-6E8A-4147-A177-3AD203B41FA5}">
                      <a16:colId xmlns:a16="http://schemas.microsoft.com/office/drawing/2014/main" xmlns="" val="1351194042"/>
                    </a:ext>
                  </a:extLst>
                </a:gridCol>
                <a:gridCol w="5251166">
                  <a:extLst>
                    <a:ext uri="{9D8B030D-6E8A-4147-A177-3AD203B41FA5}">
                      <a16:colId xmlns:a16="http://schemas.microsoft.com/office/drawing/2014/main" xmlns="" val="1411537150"/>
                    </a:ext>
                  </a:extLst>
                </a:gridCol>
                <a:gridCol w="1176042">
                  <a:extLst>
                    <a:ext uri="{9D8B030D-6E8A-4147-A177-3AD203B41FA5}">
                      <a16:colId xmlns:a16="http://schemas.microsoft.com/office/drawing/2014/main" xmlns="" val="37444063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3200" dirty="0">
                          <a:solidFill>
                            <a:schemeClr val="tx1"/>
                          </a:solidFill>
                        </a:rPr>
                        <a:t>1. 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dirty="0">
                          <a:solidFill>
                            <a:schemeClr val="tx1"/>
                          </a:solidFill>
                        </a:rPr>
                        <a:t>Что Вы ждете от мастер-класса?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5557113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3200" b="1" dirty="0"/>
                        <a:t>2.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b="1" dirty="0"/>
                        <a:t>Как Вы поймете, что достигли цели?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31094631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081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3622DB3-CC67-EC76-3E29-57C2F3DEC711}"/>
              </a:ext>
            </a:extLst>
          </p:cNvPr>
          <p:cNvSpPr txBox="1"/>
          <p:nvPr/>
        </p:nvSpPr>
        <p:spPr>
          <a:xfrm>
            <a:off x="3108960" y="314960"/>
            <a:ext cx="65277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ПЛАН РЕАЛИЗАЦИИ КОУЧИНГА В ШКОЛЕ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C2EAC2C-9B48-2CBB-E271-FC9A918CB2E9}"/>
              </a:ext>
            </a:extLst>
          </p:cNvPr>
          <p:cNvSpPr txBox="1"/>
          <p:nvPr/>
        </p:nvSpPr>
        <p:spPr>
          <a:xfrm>
            <a:off x="636494" y="1102659"/>
            <a:ext cx="1130449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Шаг 1. Обсуждение цели взаимодействия и постановки конкретных задач. </a:t>
            </a:r>
          </a:p>
          <a:p>
            <a:r>
              <a:rPr lang="ru-RU" sz="2400" b="1" dirty="0"/>
              <a:t>Шаг 2. Совместное обсуждение на первой сессии возможных средств </a:t>
            </a:r>
          </a:p>
          <a:p>
            <a:r>
              <a:rPr lang="ru-RU" sz="2400" b="1" dirty="0"/>
              <a:t>достижения поставленной задачи.</a:t>
            </a:r>
          </a:p>
          <a:p>
            <a:r>
              <a:rPr lang="ru-RU" sz="2400" b="1" dirty="0"/>
              <a:t>Шаг 3. Проведение урока, на котором присутствует коуч.</a:t>
            </a:r>
          </a:p>
          <a:p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Шаг 4. Обсуждение урока.</a:t>
            </a:r>
          </a:p>
          <a:p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Шаг 5. Постановка обновленного задания, как можно улучшить заданный навык.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Шаг 6. Повторение уроков до тех пор, пока задача не достигнута (или нереалистичная задача скорректирована).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sz="2400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521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3622DB3-CC67-EC76-3E29-57C2F3DEC711}"/>
              </a:ext>
            </a:extLst>
          </p:cNvPr>
          <p:cNvSpPr txBox="1"/>
          <p:nvPr/>
        </p:nvSpPr>
        <p:spPr>
          <a:xfrm>
            <a:off x="2652845" y="351358"/>
            <a:ext cx="65277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/>
              <a:t>ПЛАН РЕАЛИЗАЦИИ КОУЧИНГА В ШКОЛЕ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C2EAC2C-9B48-2CBB-E271-FC9A918CB2E9}"/>
              </a:ext>
            </a:extLst>
          </p:cNvPr>
          <p:cNvSpPr txBox="1"/>
          <p:nvPr/>
        </p:nvSpPr>
        <p:spPr>
          <a:xfrm>
            <a:off x="636494" y="1102659"/>
            <a:ext cx="11304494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Шаг 1. Обсуждение цели взаимодействия и постановки конкретных задач. </a:t>
            </a:r>
          </a:p>
          <a:p>
            <a:r>
              <a:rPr lang="ru-RU" sz="2400" b="1" dirty="0"/>
              <a:t>Шаг 2. Совместное обсуждение на первой сессии возможных средств </a:t>
            </a:r>
          </a:p>
          <a:p>
            <a:r>
              <a:rPr lang="ru-RU" sz="2400" b="1" dirty="0"/>
              <a:t>достижения поставленной задачи.</a:t>
            </a:r>
          </a:p>
          <a:p>
            <a:r>
              <a:rPr lang="ru-RU" sz="2400" b="1" dirty="0"/>
              <a:t>Шаг 3. Проведение урока, на котором присутствует коуч.</a:t>
            </a:r>
          </a:p>
          <a:p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Шаг 4. Обсуждение урока.</a:t>
            </a:r>
          </a:p>
          <a:p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Шаг 5. Постановка обновленного задания, как можно улучшить заданный навык.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Шаг 6. Повторение уроков до тех пор, пока задача не достигнута (или нереалистичная задача скорректирована).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Шаг 7. Постановка коучем и педагогом новой задачи и последовательное ее достижение.</a:t>
            </a:r>
            <a:endParaRPr lang="ru-RU" sz="2400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7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FC6416E-DC0D-5835-EA00-F0E9F2464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589147"/>
            <a:ext cx="10058400" cy="70230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ШКАЛИРОВАНИЕ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09844F9-68CC-70D2-0D46-02EFB66B19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819" y="1894341"/>
            <a:ext cx="10474362" cy="4023360"/>
          </a:xfrm>
        </p:spPr>
        <p:txBody>
          <a:bodyPr>
            <a:noAutofit/>
          </a:bodyPr>
          <a:lstStyle/>
          <a:p>
            <a:pPr algn="just"/>
            <a:r>
              <a:rPr lang="ru-RU" sz="4800" b="1" dirty="0"/>
              <a:t>«Шкала дает возможность количественно измерить собственное развитие. Это помогает превращать ценности в навыки».</a:t>
            </a:r>
          </a:p>
          <a:p>
            <a:pPr algn="just"/>
            <a:r>
              <a:rPr lang="ru-RU" sz="4800" b="1" dirty="0"/>
              <a:t>                                          (М. Аткинсон)</a:t>
            </a:r>
          </a:p>
          <a:p>
            <a:pPr algn="just"/>
            <a:r>
              <a:rPr lang="ru-RU" sz="6000" b="1" dirty="0"/>
              <a:t>             </a:t>
            </a:r>
          </a:p>
        </p:txBody>
      </p:sp>
    </p:spTree>
    <p:extLst>
      <p:ext uri="{BB962C8B-B14F-4D97-AF65-F5344CB8AC3E}">
        <p14:creationId xmlns:p14="http://schemas.microsoft.com/office/powerpoint/2010/main" val="134859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381B2F2-DD3C-2E32-50C2-0F5ED1FA1671}"/>
              </a:ext>
            </a:extLst>
          </p:cNvPr>
          <p:cNvSpPr txBox="1"/>
          <p:nvPr/>
        </p:nvSpPr>
        <p:spPr>
          <a:xfrm>
            <a:off x="233082" y="325120"/>
            <a:ext cx="115469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/>
              <a:t>ШКАЛА</a:t>
            </a:r>
          </a:p>
          <a:p>
            <a:pPr algn="ctr"/>
            <a:r>
              <a:rPr lang="ru-RU" sz="4000" b="1" u="sng" dirty="0"/>
              <a:t>__готовности к открытому уроку___</a:t>
            </a:r>
            <a:r>
              <a:rPr lang="ru-RU" dirty="0"/>
              <a:t> </a:t>
            </a:r>
          </a:p>
        </p:txBody>
      </p:sp>
      <p:sp>
        <p:nvSpPr>
          <p:cNvPr id="3" name="Стрелка: вверх 2">
            <a:extLst>
              <a:ext uri="{FF2B5EF4-FFF2-40B4-BE49-F238E27FC236}">
                <a16:creationId xmlns:a16="http://schemas.microsoft.com/office/drawing/2014/main" xmlns="" id="{D2834E90-A629-D8EB-1080-E3E613EFE5D3}"/>
              </a:ext>
            </a:extLst>
          </p:cNvPr>
          <p:cNvSpPr/>
          <p:nvPr/>
        </p:nvSpPr>
        <p:spPr>
          <a:xfrm>
            <a:off x="5364480" y="1872078"/>
            <a:ext cx="304800" cy="4212000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3AEDCB2-92E1-CE26-7A7B-809573177D67}"/>
              </a:ext>
            </a:extLst>
          </p:cNvPr>
          <p:cNvSpPr txBox="1"/>
          <p:nvPr/>
        </p:nvSpPr>
        <p:spPr>
          <a:xfrm>
            <a:off x="5051314" y="5743166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/>
              <a:t>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5F1DF5A-47C5-BECF-0235-2E28B9C481A6}"/>
              </a:ext>
            </a:extLst>
          </p:cNvPr>
          <p:cNvSpPr txBox="1"/>
          <p:nvPr/>
        </p:nvSpPr>
        <p:spPr>
          <a:xfrm>
            <a:off x="4920128" y="1812880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28965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595B372-783F-BB4C-91A0-0906F11E55CE}"/>
              </a:ext>
            </a:extLst>
          </p:cNvPr>
          <p:cNvSpPr txBox="1"/>
          <p:nvPr/>
        </p:nvSpPr>
        <p:spPr>
          <a:xfrm>
            <a:off x="4056819" y="558800"/>
            <a:ext cx="40783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/>
              <a:t>ЛИНИЯ ВРЕМЕНИ</a:t>
            </a:r>
          </a:p>
        </p:txBody>
      </p:sp>
      <p:sp>
        <p:nvSpPr>
          <p:cNvPr id="3" name="Стрелка: вправо 2">
            <a:extLst>
              <a:ext uri="{FF2B5EF4-FFF2-40B4-BE49-F238E27FC236}">
                <a16:creationId xmlns:a16="http://schemas.microsoft.com/office/drawing/2014/main" xmlns="" id="{3FC2AF82-9DCC-8384-2C8C-9018F4F3AE34}"/>
              </a:ext>
            </a:extLst>
          </p:cNvPr>
          <p:cNvSpPr/>
          <p:nvPr/>
        </p:nvSpPr>
        <p:spPr>
          <a:xfrm>
            <a:off x="2184400" y="2672080"/>
            <a:ext cx="8554720" cy="39624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E29CCD4-3EDA-42C8-9BED-5BC5013B3787}"/>
              </a:ext>
            </a:extLst>
          </p:cNvPr>
          <p:cNvSpPr txBox="1"/>
          <p:nvPr/>
        </p:nvSpPr>
        <p:spPr>
          <a:xfrm>
            <a:off x="1021474" y="3105834"/>
            <a:ext cx="20850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/>
              <a:t>Сегодняшний </a:t>
            </a:r>
          </a:p>
          <a:p>
            <a:pPr algn="ctr"/>
            <a:r>
              <a:rPr lang="ru-RU" sz="2400" b="1" dirty="0"/>
              <a:t>день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FAD02A5-FCD6-439D-3114-58231C223CCD}"/>
              </a:ext>
            </a:extLst>
          </p:cNvPr>
          <p:cNvSpPr txBox="1"/>
          <p:nvPr/>
        </p:nvSpPr>
        <p:spPr>
          <a:xfrm>
            <a:off x="9432658" y="3244333"/>
            <a:ext cx="17378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День, </a:t>
            </a:r>
          </a:p>
          <a:p>
            <a:pPr algn="ctr"/>
            <a:r>
              <a:rPr lang="ru-RU" sz="2400" b="1" dirty="0"/>
              <a:t>когда цель </a:t>
            </a:r>
          </a:p>
          <a:p>
            <a:pPr algn="ctr"/>
            <a:r>
              <a:rPr lang="ru-RU" sz="2400" b="1" dirty="0"/>
              <a:t>достигнута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DC1B73B-1125-A1F8-4AF4-C10CC251EB3F}"/>
              </a:ext>
            </a:extLst>
          </p:cNvPr>
          <p:cNvSpPr txBox="1"/>
          <p:nvPr/>
        </p:nvSpPr>
        <p:spPr>
          <a:xfrm>
            <a:off x="3137368" y="1371600"/>
            <a:ext cx="59172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Шаги, необходимые для достижения цели</a:t>
            </a:r>
          </a:p>
        </p:txBody>
      </p:sp>
    </p:spTree>
    <p:extLst>
      <p:ext uri="{BB962C8B-B14F-4D97-AF65-F5344CB8AC3E}">
        <p14:creationId xmlns:p14="http://schemas.microsoft.com/office/powerpoint/2010/main" val="214788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22982CB-2744-A0D1-71EE-091EAA3AC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5082" y="322461"/>
            <a:ext cx="10058400" cy="62779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9 шагов создания линии времени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64FFF21-3113-DB88-59DB-889C1FA66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482" y="1093694"/>
            <a:ext cx="11421036" cy="4993341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6A84509-6B25-4B22-2643-9B70B7DE0F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234" y="1084306"/>
            <a:ext cx="6807284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28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22982CB-2744-A0D1-71EE-091EAA3AC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5082" y="322461"/>
            <a:ext cx="10058400" cy="62779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9 шагов создания линии времени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64FFF21-3113-DB88-59DB-889C1FA66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482" y="1093694"/>
            <a:ext cx="11421036" cy="4993341"/>
          </a:xfrm>
        </p:spPr>
        <p:txBody>
          <a:bodyPr>
            <a:normAutofit/>
          </a:bodyPr>
          <a:lstStyle/>
          <a:p>
            <a:r>
              <a:rPr lang="ru-RU" sz="2800" b="1" dirty="0"/>
              <a:t>1. Сформулируйте цель (в позитиве).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6A84509-6B25-4B22-2643-9B70B7DE0F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6346" y="2065244"/>
            <a:ext cx="3770172" cy="25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1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22982CB-2744-A0D1-71EE-091EAA3AC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5082" y="322461"/>
            <a:ext cx="10058400" cy="62779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9 шагов создания линии времени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64FFF21-3113-DB88-59DB-889C1FA66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482" y="1093694"/>
            <a:ext cx="11421036" cy="4993341"/>
          </a:xfrm>
        </p:spPr>
        <p:txBody>
          <a:bodyPr>
            <a:normAutofit/>
          </a:bodyPr>
          <a:lstStyle/>
          <a:p>
            <a:r>
              <a:rPr lang="ru-RU" sz="2800" b="1" dirty="0"/>
              <a:t>1. Сформулируйте цель (в позитиве).</a:t>
            </a:r>
          </a:p>
          <a:p>
            <a:r>
              <a:rPr lang="ru-RU" sz="2800" b="1" dirty="0"/>
              <a:t>2. Начертите прямую линию, разделите ее на 10 равных отрезков.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6A84509-6B25-4B22-2643-9B70B7DE0F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6346" y="2065244"/>
            <a:ext cx="3770172" cy="25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72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22982CB-2744-A0D1-71EE-091EAA3AC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5082" y="322461"/>
            <a:ext cx="10058400" cy="62779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9 шагов создания линии времени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64FFF21-3113-DB88-59DB-889C1FA66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482" y="1093694"/>
            <a:ext cx="11421036" cy="4993341"/>
          </a:xfrm>
        </p:spPr>
        <p:txBody>
          <a:bodyPr>
            <a:normAutofit/>
          </a:bodyPr>
          <a:lstStyle/>
          <a:p>
            <a:r>
              <a:rPr lang="ru-RU" sz="2800" b="1" dirty="0"/>
              <a:t>1. Сформулируйте цель (в позитиве).</a:t>
            </a:r>
          </a:p>
          <a:p>
            <a:r>
              <a:rPr lang="ru-RU" sz="2800" b="1" dirty="0"/>
              <a:t>2. Начертите прямую линию, разделите ее на 10 равных отрезков.</a:t>
            </a:r>
          </a:p>
          <a:p>
            <a:r>
              <a:rPr lang="ru-RU" sz="2800" b="1" dirty="0"/>
              <a:t>3. Определите, что будет результатом 10 из 10.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6A84509-6B25-4B22-2643-9B70B7DE0F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6346" y="2065244"/>
            <a:ext cx="3770172" cy="25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43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22982CB-2744-A0D1-71EE-091EAA3AC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5082" y="322461"/>
            <a:ext cx="10058400" cy="62779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9 шагов создания линии времени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64FFF21-3113-DB88-59DB-889C1FA66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482" y="1093694"/>
            <a:ext cx="11421036" cy="4993341"/>
          </a:xfrm>
        </p:spPr>
        <p:txBody>
          <a:bodyPr>
            <a:normAutofit/>
          </a:bodyPr>
          <a:lstStyle/>
          <a:p>
            <a:r>
              <a:rPr lang="ru-RU" sz="2800" b="1" dirty="0"/>
              <a:t>1. Сформулируйте цель (в позитиве).</a:t>
            </a:r>
          </a:p>
          <a:p>
            <a:r>
              <a:rPr lang="ru-RU" sz="2800" b="1" dirty="0"/>
              <a:t>2. Начертите прямую линию, разделите ее на 10 равных отрезков.</a:t>
            </a:r>
          </a:p>
          <a:p>
            <a:r>
              <a:rPr lang="ru-RU" sz="2800" b="1" dirty="0"/>
              <a:t>3. Определите, что будет результатом 10 из 10.</a:t>
            </a:r>
          </a:p>
          <a:p>
            <a:r>
              <a:rPr lang="ru-RU" sz="2800" b="1" dirty="0"/>
              <a:t>4. Определите срок достижения цели.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6A84509-6B25-4B22-2643-9B70B7DE0F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6346" y="2065244"/>
            <a:ext cx="3770172" cy="25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20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381B2F2-DD3C-2E32-50C2-0F5ED1FA1671}"/>
              </a:ext>
            </a:extLst>
          </p:cNvPr>
          <p:cNvSpPr txBox="1"/>
          <p:nvPr/>
        </p:nvSpPr>
        <p:spPr>
          <a:xfrm>
            <a:off x="3511477" y="325120"/>
            <a:ext cx="431560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/>
              <a:t>ШКАЛА</a:t>
            </a:r>
          </a:p>
          <a:p>
            <a:pPr algn="ctr"/>
            <a:r>
              <a:rPr lang="ru-RU" sz="4000" b="1" dirty="0"/>
              <a:t>________________</a:t>
            </a:r>
            <a:r>
              <a:rPr lang="ru-RU" dirty="0"/>
              <a:t> </a:t>
            </a:r>
          </a:p>
        </p:txBody>
      </p:sp>
      <p:sp>
        <p:nvSpPr>
          <p:cNvPr id="3" name="Стрелка: вверх 2">
            <a:extLst>
              <a:ext uri="{FF2B5EF4-FFF2-40B4-BE49-F238E27FC236}">
                <a16:creationId xmlns:a16="http://schemas.microsoft.com/office/drawing/2014/main" xmlns="" id="{D2834E90-A629-D8EB-1080-E3E613EFE5D3}"/>
              </a:ext>
            </a:extLst>
          </p:cNvPr>
          <p:cNvSpPr/>
          <p:nvPr/>
        </p:nvSpPr>
        <p:spPr>
          <a:xfrm>
            <a:off x="5364480" y="1872078"/>
            <a:ext cx="304800" cy="4212000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3AEDCB2-92E1-CE26-7A7B-809573177D67}"/>
              </a:ext>
            </a:extLst>
          </p:cNvPr>
          <p:cNvSpPr txBox="1"/>
          <p:nvPr/>
        </p:nvSpPr>
        <p:spPr>
          <a:xfrm>
            <a:off x="5051314" y="5743166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/>
              <a:t>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5F1DF5A-47C5-BECF-0235-2E28B9C481A6}"/>
              </a:ext>
            </a:extLst>
          </p:cNvPr>
          <p:cNvSpPr txBox="1"/>
          <p:nvPr/>
        </p:nvSpPr>
        <p:spPr>
          <a:xfrm>
            <a:off x="4920128" y="1812880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27144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22982CB-2744-A0D1-71EE-091EAA3AC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5082" y="322461"/>
            <a:ext cx="10058400" cy="62779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9 шагов создания линии времени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64FFF21-3113-DB88-59DB-889C1FA66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482" y="1093694"/>
            <a:ext cx="11421036" cy="4993341"/>
          </a:xfrm>
        </p:spPr>
        <p:txBody>
          <a:bodyPr>
            <a:normAutofit/>
          </a:bodyPr>
          <a:lstStyle/>
          <a:p>
            <a:r>
              <a:rPr lang="ru-RU" sz="2800" b="1" dirty="0"/>
              <a:t>1. Сформулируйте цель (в позитиве).</a:t>
            </a:r>
          </a:p>
          <a:p>
            <a:r>
              <a:rPr lang="ru-RU" sz="2800" b="1" dirty="0"/>
              <a:t>2. Начертите прямую линию, разделите ее на 10 равных отрезков.</a:t>
            </a:r>
          </a:p>
          <a:p>
            <a:r>
              <a:rPr lang="ru-RU" sz="2800" b="1" dirty="0"/>
              <a:t>3. Определите, что будет результатом 10 из 10.</a:t>
            </a:r>
          </a:p>
          <a:p>
            <a:r>
              <a:rPr lang="ru-RU" sz="2800" b="1" dirty="0"/>
              <a:t>4. Определите срок достижения цели.</a:t>
            </a:r>
          </a:p>
          <a:p>
            <a:r>
              <a:rPr lang="ru-RU" sz="2800" b="1" dirty="0"/>
              <a:t>5. Определите, где Вы находитесь сейчас.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6A84509-6B25-4B22-2643-9B70B7DE0F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6346" y="2065244"/>
            <a:ext cx="3770172" cy="25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43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22982CB-2744-A0D1-71EE-091EAA3AC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5082" y="322461"/>
            <a:ext cx="10058400" cy="62779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9 шагов создания линии времени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64FFF21-3113-DB88-59DB-889C1FA66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482" y="1093694"/>
            <a:ext cx="11421036" cy="4993341"/>
          </a:xfrm>
        </p:spPr>
        <p:txBody>
          <a:bodyPr>
            <a:normAutofit/>
          </a:bodyPr>
          <a:lstStyle/>
          <a:p>
            <a:r>
              <a:rPr lang="ru-RU" sz="2800" b="1" dirty="0"/>
              <a:t>1. Сформулируйте цель (в позитиве).</a:t>
            </a:r>
          </a:p>
          <a:p>
            <a:r>
              <a:rPr lang="ru-RU" sz="2800" b="1" dirty="0"/>
              <a:t>2. Начертите прямую линию, разделите ее на 10 равных отрезков.</a:t>
            </a:r>
          </a:p>
          <a:p>
            <a:r>
              <a:rPr lang="ru-RU" sz="2800" b="1" dirty="0"/>
              <a:t>3. Определите, что будет результатом 10 из 10.</a:t>
            </a:r>
          </a:p>
          <a:p>
            <a:r>
              <a:rPr lang="ru-RU" sz="2800" b="1" dirty="0"/>
              <a:t>4. Определите срок достижения цели.</a:t>
            </a:r>
          </a:p>
          <a:p>
            <a:r>
              <a:rPr lang="ru-RU" sz="2800" b="1" dirty="0"/>
              <a:t>5. Определите, где Вы находитесь сейчас.</a:t>
            </a:r>
          </a:p>
          <a:p>
            <a:r>
              <a:rPr lang="ru-RU" sz="2800" b="1" dirty="0"/>
              <a:t>6. Проанализируйте свои ощущения.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6A84509-6B25-4B22-2643-9B70B7DE0F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6346" y="2065244"/>
            <a:ext cx="3770172" cy="25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61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22982CB-2744-A0D1-71EE-091EAA3AC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5082" y="322461"/>
            <a:ext cx="10058400" cy="62779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9 шагов создания линии времени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64FFF21-3113-DB88-59DB-889C1FA66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482" y="1093694"/>
            <a:ext cx="11421036" cy="4993341"/>
          </a:xfrm>
        </p:spPr>
        <p:txBody>
          <a:bodyPr>
            <a:normAutofit/>
          </a:bodyPr>
          <a:lstStyle/>
          <a:p>
            <a:r>
              <a:rPr lang="ru-RU" sz="2800" b="1" dirty="0"/>
              <a:t>1. Сформулируйте цель (в позитиве).</a:t>
            </a:r>
          </a:p>
          <a:p>
            <a:r>
              <a:rPr lang="ru-RU" sz="2800" b="1" dirty="0"/>
              <a:t>2. Начертите прямую линию, разделите ее на 10 равных отрезков.</a:t>
            </a:r>
          </a:p>
          <a:p>
            <a:r>
              <a:rPr lang="ru-RU" sz="2800" b="1" dirty="0"/>
              <a:t>3. Определите, что будет результатом 10 из 10.</a:t>
            </a:r>
          </a:p>
          <a:p>
            <a:r>
              <a:rPr lang="ru-RU" sz="2800" b="1" dirty="0"/>
              <a:t>4. Определите срок достижения цели.</a:t>
            </a:r>
          </a:p>
          <a:p>
            <a:r>
              <a:rPr lang="ru-RU" sz="2800" b="1" dirty="0"/>
              <a:t>5. Определите, где Вы находитесь сейчас.</a:t>
            </a:r>
          </a:p>
          <a:p>
            <a:r>
              <a:rPr lang="ru-RU" sz="2800" b="1" dirty="0"/>
              <a:t>6. Проанализируйте свои ощущения.</a:t>
            </a:r>
          </a:p>
          <a:p>
            <a:r>
              <a:rPr lang="ru-RU" sz="2800" b="1" dirty="0"/>
              <a:t>7. Составьте пошаговый план достижения цели.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6A84509-6B25-4B22-2643-9B70B7DE0F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6346" y="2065244"/>
            <a:ext cx="3770172" cy="25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82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22982CB-2744-A0D1-71EE-091EAA3AC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5082" y="322461"/>
            <a:ext cx="10058400" cy="62779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9 шагов создания линии времени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64FFF21-3113-DB88-59DB-889C1FA66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482" y="1093694"/>
            <a:ext cx="11421036" cy="4993341"/>
          </a:xfrm>
        </p:spPr>
        <p:txBody>
          <a:bodyPr>
            <a:normAutofit/>
          </a:bodyPr>
          <a:lstStyle/>
          <a:p>
            <a:r>
              <a:rPr lang="ru-RU" sz="2800" b="1" dirty="0"/>
              <a:t>1. Сформулируйте цель (в позитиве).</a:t>
            </a:r>
          </a:p>
          <a:p>
            <a:r>
              <a:rPr lang="ru-RU" sz="2800" b="1" dirty="0"/>
              <a:t>2. Начертите прямую линию, разделите ее на 10 равных отрезков.</a:t>
            </a:r>
          </a:p>
          <a:p>
            <a:r>
              <a:rPr lang="ru-RU" sz="2800" b="1" dirty="0"/>
              <a:t>3. Определите, что будет результатом 10 из 10.</a:t>
            </a:r>
          </a:p>
          <a:p>
            <a:r>
              <a:rPr lang="ru-RU" sz="2800" b="1" dirty="0"/>
              <a:t>4. Определите срок достижения цели.</a:t>
            </a:r>
          </a:p>
          <a:p>
            <a:r>
              <a:rPr lang="ru-RU" sz="2800" b="1" dirty="0"/>
              <a:t>5. Определите, где Вы находитесь сейчас.</a:t>
            </a:r>
          </a:p>
          <a:p>
            <a:r>
              <a:rPr lang="ru-RU" sz="2800" b="1" dirty="0"/>
              <a:t>6. Проанализируйте свои ощущения.</a:t>
            </a:r>
          </a:p>
          <a:p>
            <a:r>
              <a:rPr lang="ru-RU" sz="2800" b="1" dirty="0"/>
              <a:t>7. Составьте пошаговый план достижения цели.</a:t>
            </a:r>
          </a:p>
          <a:p>
            <a:r>
              <a:rPr lang="ru-RU" sz="2800" b="1" dirty="0"/>
              <a:t>8. Зафиксируйте на листе бумаги все, что запланировали.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6A84509-6B25-4B22-2643-9B70B7DE0F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6346" y="2065244"/>
            <a:ext cx="3770172" cy="25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13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22982CB-2744-A0D1-71EE-091EAA3AC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5082" y="322461"/>
            <a:ext cx="10058400" cy="62779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9 шагов создания линии времени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64FFF21-3113-DB88-59DB-889C1FA66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482" y="1093694"/>
            <a:ext cx="11421036" cy="4993341"/>
          </a:xfrm>
        </p:spPr>
        <p:txBody>
          <a:bodyPr>
            <a:normAutofit lnSpcReduction="10000"/>
          </a:bodyPr>
          <a:lstStyle/>
          <a:p>
            <a:r>
              <a:rPr lang="ru-RU" sz="2800" b="1" dirty="0"/>
              <a:t>1. Сформулируйте цель (в позитиве).</a:t>
            </a:r>
          </a:p>
          <a:p>
            <a:r>
              <a:rPr lang="ru-RU" sz="2800" b="1" dirty="0"/>
              <a:t>2. Начертите прямую линию, разделите ее на 10 равных отрезков.</a:t>
            </a:r>
          </a:p>
          <a:p>
            <a:r>
              <a:rPr lang="ru-RU" sz="2800" b="1" dirty="0"/>
              <a:t>3. Определите, что будет результатом 10 из 10.</a:t>
            </a:r>
          </a:p>
          <a:p>
            <a:r>
              <a:rPr lang="ru-RU" sz="2800" b="1" dirty="0"/>
              <a:t>4. Определите срок достижения цели.</a:t>
            </a:r>
          </a:p>
          <a:p>
            <a:r>
              <a:rPr lang="ru-RU" sz="2800" b="1" dirty="0"/>
              <a:t>5. Определите, где Вы находитесь сейчас.</a:t>
            </a:r>
          </a:p>
          <a:p>
            <a:r>
              <a:rPr lang="ru-RU" sz="2800" b="1" dirty="0"/>
              <a:t>6. Проанализируйте свои ощущения.</a:t>
            </a:r>
          </a:p>
          <a:p>
            <a:r>
              <a:rPr lang="ru-RU" sz="2800" b="1" dirty="0"/>
              <a:t>7. Составьте пошаговый план достижения цели.</a:t>
            </a:r>
          </a:p>
          <a:p>
            <a:r>
              <a:rPr lang="ru-RU" sz="2800" b="1" dirty="0"/>
              <a:t>8. Зафиксируйте на листе бумаги все, что запланировали.</a:t>
            </a:r>
          </a:p>
          <a:p>
            <a:r>
              <a:rPr lang="ru-RU" sz="2800" b="1" dirty="0"/>
              <a:t>9. Сформулируйте и выполните действие, которое можете выполнить прямо сейчас.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6A84509-6B25-4B22-2643-9B70B7DE0F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6346" y="2065244"/>
            <a:ext cx="3770172" cy="25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22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B559596-6C68-8E4C-6ACC-C9AD1ADF4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811313"/>
          </a:xfrm>
        </p:spPr>
        <p:txBody>
          <a:bodyPr/>
          <a:lstStyle/>
          <a:p>
            <a:pPr algn="ctr"/>
            <a:r>
              <a:rPr lang="ru-RU" b="1" dirty="0"/>
              <a:t>ЛИНИИ ВРЕМЕНИ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1BAA0B98-0D83-A5BB-4107-B584CE23D8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4874"/>
            <a:ext cx="7918064" cy="4022725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7A62FC2-5C0C-C9DE-00D1-A93594E6AE1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4" r="2732" b="8739"/>
          <a:stretch/>
        </p:blipFill>
        <p:spPr>
          <a:xfrm>
            <a:off x="7611733" y="2323652"/>
            <a:ext cx="4302362" cy="2796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215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B18A5E3-DF9C-2991-0427-1497F54DB325}"/>
              </a:ext>
            </a:extLst>
          </p:cNvPr>
          <p:cNvSpPr txBox="1"/>
          <p:nvPr/>
        </p:nvSpPr>
        <p:spPr>
          <a:xfrm>
            <a:off x="3403600" y="365760"/>
            <a:ext cx="52257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/>
              <a:t>«СЖИГАНИЕ МОСТОВ»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D8A08AA-87ED-BE19-CACB-6C9132F5A1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59" y="1298800"/>
            <a:ext cx="11569882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97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8A02F4E-5024-B11D-3256-FE1638858875}"/>
              </a:ext>
            </a:extLst>
          </p:cNvPr>
          <p:cNvSpPr txBox="1"/>
          <p:nvPr/>
        </p:nvSpPr>
        <p:spPr>
          <a:xfrm>
            <a:off x="3830320" y="436880"/>
            <a:ext cx="38158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/>
              <a:t>КОЛЕСО БАЛАНСА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E06A2DC-D83C-9222-3E1B-96489A0368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52" r="42025"/>
          <a:stretch/>
        </p:blipFill>
        <p:spPr>
          <a:xfrm>
            <a:off x="3391698" y="1320800"/>
            <a:ext cx="4693096" cy="48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50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8A02F4E-5024-B11D-3256-FE1638858875}"/>
              </a:ext>
            </a:extLst>
          </p:cNvPr>
          <p:cNvSpPr txBox="1"/>
          <p:nvPr/>
        </p:nvSpPr>
        <p:spPr>
          <a:xfrm>
            <a:off x="3830320" y="436880"/>
            <a:ext cx="38158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/>
              <a:t>КОЛЕСО БАЛАНСА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EF6ECEF-C4DD-7CD3-4F9D-020860DAA9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705" y="1264024"/>
            <a:ext cx="4752090" cy="47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381B2F2-DD3C-2E32-50C2-0F5ED1FA1671}"/>
              </a:ext>
            </a:extLst>
          </p:cNvPr>
          <p:cNvSpPr txBox="1"/>
          <p:nvPr/>
        </p:nvSpPr>
        <p:spPr>
          <a:xfrm>
            <a:off x="3511477" y="325120"/>
            <a:ext cx="431560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/>
              <a:t>ШКАЛА</a:t>
            </a:r>
          </a:p>
          <a:p>
            <a:pPr algn="ctr"/>
            <a:r>
              <a:rPr lang="ru-RU" sz="4000" b="1" dirty="0"/>
              <a:t>________________</a:t>
            </a:r>
            <a:r>
              <a:rPr lang="ru-RU" dirty="0"/>
              <a:t> </a:t>
            </a:r>
          </a:p>
        </p:txBody>
      </p:sp>
      <p:sp>
        <p:nvSpPr>
          <p:cNvPr id="3" name="Стрелка: вверх 2">
            <a:extLst>
              <a:ext uri="{FF2B5EF4-FFF2-40B4-BE49-F238E27FC236}">
                <a16:creationId xmlns:a16="http://schemas.microsoft.com/office/drawing/2014/main" xmlns="" id="{D2834E90-A629-D8EB-1080-E3E613EFE5D3}"/>
              </a:ext>
            </a:extLst>
          </p:cNvPr>
          <p:cNvSpPr/>
          <p:nvPr/>
        </p:nvSpPr>
        <p:spPr>
          <a:xfrm>
            <a:off x="5364480" y="1872078"/>
            <a:ext cx="304800" cy="4212000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3AEDCB2-92E1-CE26-7A7B-809573177D67}"/>
              </a:ext>
            </a:extLst>
          </p:cNvPr>
          <p:cNvSpPr txBox="1"/>
          <p:nvPr/>
        </p:nvSpPr>
        <p:spPr>
          <a:xfrm>
            <a:off x="5051314" y="5743166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/>
              <a:t>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5F1DF5A-47C5-BECF-0235-2E28B9C481A6}"/>
              </a:ext>
            </a:extLst>
          </p:cNvPr>
          <p:cNvSpPr txBox="1"/>
          <p:nvPr/>
        </p:nvSpPr>
        <p:spPr>
          <a:xfrm>
            <a:off x="4920128" y="1812880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98048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B283A32-CF4C-214F-BDD5-0D778C9D6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789162"/>
          </a:xfrm>
        </p:spPr>
        <p:txBody>
          <a:bodyPr/>
          <a:lstStyle/>
          <a:p>
            <a:pPr algn="ctr"/>
            <a:r>
              <a:rPr lang="ru-RU" b="1" dirty="0"/>
              <a:t>КОМПЕТЕНЦИИ КОУЧА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D663BD2F-FFC0-2AB2-9121-6D709FEF3F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963" t="15612" r="34879" b="11962"/>
          <a:stretch/>
        </p:blipFill>
        <p:spPr>
          <a:xfrm>
            <a:off x="2379807" y="896472"/>
            <a:ext cx="7493345" cy="5436000"/>
          </a:xfrm>
        </p:spPr>
      </p:pic>
    </p:spTree>
    <p:extLst>
      <p:ext uri="{BB962C8B-B14F-4D97-AF65-F5344CB8AC3E}">
        <p14:creationId xmlns:p14="http://schemas.microsoft.com/office/powerpoint/2010/main" val="118828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A5E1E12-7682-87A6-0B39-834B9ECC923F}"/>
              </a:ext>
            </a:extLst>
          </p:cNvPr>
          <p:cNvSpPr txBox="1"/>
          <p:nvPr/>
        </p:nvSpPr>
        <p:spPr>
          <a:xfrm>
            <a:off x="3642284" y="528918"/>
            <a:ext cx="41883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/>
              <a:t>ЛИСТ ОЖИДАНИЯ</a:t>
            </a: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xmlns="" id="{AADA56E1-B618-F526-929F-2B9D273FF4C0}"/>
              </a:ext>
            </a:extLst>
          </p:cNvPr>
          <p:cNvGraphicFramePr>
            <a:graphicFrameLocks noGrp="1"/>
          </p:cNvGraphicFramePr>
          <p:nvPr/>
        </p:nvGraphicFramePr>
        <p:xfrm>
          <a:off x="894080" y="1759572"/>
          <a:ext cx="10627360" cy="2621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7108">
                  <a:extLst>
                    <a:ext uri="{9D8B030D-6E8A-4147-A177-3AD203B41FA5}">
                      <a16:colId xmlns:a16="http://schemas.microsoft.com/office/drawing/2014/main" xmlns="" val="2162815398"/>
                    </a:ext>
                  </a:extLst>
                </a:gridCol>
                <a:gridCol w="3153044">
                  <a:extLst>
                    <a:ext uri="{9D8B030D-6E8A-4147-A177-3AD203B41FA5}">
                      <a16:colId xmlns:a16="http://schemas.microsoft.com/office/drawing/2014/main" xmlns="" val="1351194042"/>
                    </a:ext>
                  </a:extLst>
                </a:gridCol>
                <a:gridCol w="5251166">
                  <a:extLst>
                    <a:ext uri="{9D8B030D-6E8A-4147-A177-3AD203B41FA5}">
                      <a16:colId xmlns:a16="http://schemas.microsoft.com/office/drawing/2014/main" xmlns="" val="1411537150"/>
                    </a:ext>
                  </a:extLst>
                </a:gridCol>
                <a:gridCol w="1176042">
                  <a:extLst>
                    <a:ext uri="{9D8B030D-6E8A-4147-A177-3AD203B41FA5}">
                      <a16:colId xmlns:a16="http://schemas.microsoft.com/office/drawing/2014/main" xmlns="" val="37444063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3200" dirty="0">
                          <a:solidFill>
                            <a:schemeClr val="tx1"/>
                          </a:solidFill>
                        </a:rPr>
                        <a:t>1. 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dirty="0">
                          <a:solidFill>
                            <a:schemeClr val="tx1"/>
                          </a:solidFill>
                        </a:rPr>
                        <a:t>Что Вы ждете от мастер-класса?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5557113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3200" b="1" dirty="0"/>
                        <a:t>2.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b="1" dirty="0"/>
                        <a:t>Как Вы поймете, что достигли цели?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31094631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286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83168A4-B11C-6FFA-627B-84EDD802EDCA}"/>
              </a:ext>
            </a:extLst>
          </p:cNvPr>
          <p:cNvSpPr txBox="1"/>
          <p:nvPr/>
        </p:nvSpPr>
        <p:spPr>
          <a:xfrm>
            <a:off x="3312160" y="450334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1" dirty="0"/>
              <a:t>http://coachingineducation.tilda.ws/</a:t>
            </a:r>
            <a:endParaRPr lang="ru-RU" sz="2400" b="1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1A1B2F8-EA0E-9FD1-5EF9-44BA1C5D72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83" t="15999" r="7834" b="12001"/>
          <a:stretch/>
        </p:blipFill>
        <p:spPr>
          <a:xfrm>
            <a:off x="345440" y="1036320"/>
            <a:ext cx="10993120" cy="493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5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E08938B-A00D-2BF9-983E-8AD76C80AA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132" t="19739" r="31544" b="5751"/>
          <a:stretch/>
        </p:blipFill>
        <p:spPr>
          <a:xfrm>
            <a:off x="3307975" y="874058"/>
            <a:ext cx="5038165" cy="510988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C5D9644-7F1E-669C-7018-5888E0BF8B87}"/>
              </a:ext>
            </a:extLst>
          </p:cNvPr>
          <p:cNvSpPr txBox="1"/>
          <p:nvPr/>
        </p:nvSpPr>
        <p:spPr>
          <a:xfrm>
            <a:off x="1515036" y="277905"/>
            <a:ext cx="95743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Серия «Библиотека журнала «Директор школы». Москва , 2016 </a:t>
            </a:r>
          </a:p>
        </p:txBody>
      </p:sp>
    </p:spTree>
    <p:extLst>
      <p:ext uri="{BB962C8B-B14F-4D97-AF65-F5344CB8AC3E}">
        <p14:creationId xmlns:p14="http://schemas.microsoft.com/office/powerpoint/2010/main" val="9105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47EC103-9D95-22D4-1DA2-0E2F83ADD31B}"/>
              </a:ext>
            </a:extLst>
          </p:cNvPr>
          <p:cNvSpPr txBox="1"/>
          <p:nvPr/>
        </p:nvSpPr>
        <p:spPr>
          <a:xfrm>
            <a:off x="609600" y="651917"/>
            <a:ext cx="1045464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«Если мы хотим, чтобы учащийся был познавательно активным, необходимо предоставить ему возможность стать субъектом своего образования, чтобы он ставил цели и планировал пути их достижения, то есть осуществлял действия целеполагания, планирования, контроля и оценивания». </a:t>
            </a:r>
          </a:p>
          <a:p>
            <a:pPr algn="just"/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                                                     (Ю.А. </a:t>
            </a:r>
            <a:r>
              <a:rPr lang="ru-RU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Конаржевский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415322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47EC103-9D95-22D4-1DA2-0E2F83ADD31B}"/>
              </a:ext>
            </a:extLst>
          </p:cNvPr>
          <p:cNvSpPr txBox="1"/>
          <p:nvPr/>
        </p:nvSpPr>
        <p:spPr>
          <a:xfrm>
            <a:off x="609600" y="651917"/>
            <a:ext cx="1045464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Иванова Татьяна Владимировна, </a:t>
            </a:r>
          </a:p>
          <a:p>
            <a:pPr algn="ctr"/>
            <a:r>
              <a:rPr lang="ru-RU" sz="40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Заслуженный учитель Санкт-Петербурга,</a:t>
            </a:r>
          </a:p>
          <a:p>
            <a:pPr algn="ctr"/>
            <a:r>
              <a:rPr lang="ru-RU" sz="40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заместитель директора гимназии №540, </a:t>
            </a:r>
          </a:p>
          <a:p>
            <a:pPr algn="ctr"/>
            <a:r>
              <a:rPr lang="ru-RU" sz="40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учитель русского языка и литературы,</a:t>
            </a:r>
          </a:p>
          <a:p>
            <a:pPr algn="ctr"/>
            <a:r>
              <a:rPr lang="ru-RU" sz="40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методист ИМЦ  Приморского района</a:t>
            </a:r>
          </a:p>
          <a:p>
            <a:pPr algn="ctr"/>
            <a:endParaRPr lang="ru-RU" sz="40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en-US" sz="40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tatvladim@yandex.ru</a:t>
            </a:r>
            <a:endParaRPr lang="ru-RU" sz="40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ru-RU" sz="4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318752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1678434-D8BA-7EA8-732D-8A99FFD01F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320" y="152400"/>
            <a:ext cx="6156000" cy="61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834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47EC103-9D95-22D4-1DA2-0E2F83ADD31B}"/>
              </a:ext>
            </a:extLst>
          </p:cNvPr>
          <p:cNvSpPr txBox="1"/>
          <p:nvPr/>
        </p:nvSpPr>
        <p:spPr>
          <a:xfrm>
            <a:off x="609600" y="651917"/>
            <a:ext cx="1045464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4400" b="1" i="0" dirty="0">
                <a:solidFill>
                  <a:srgbClr val="1A1A1A"/>
                </a:solidFill>
                <a:effectLst/>
                <a:latin typeface="YS Text"/>
              </a:rPr>
              <a:t>Коуч: «Становись эффективнее как учитель, я поддержу тебя в этом».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218774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47EC103-9D95-22D4-1DA2-0E2F83ADD31B}"/>
              </a:ext>
            </a:extLst>
          </p:cNvPr>
          <p:cNvSpPr txBox="1"/>
          <p:nvPr/>
        </p:nvSpPr>
        <p:spPr>
          <a:xfrm>
            <a:off x="977153" y="347117"/>
            <a:ext cx="1045464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400" b="1" dirty="0"/>
              <a:t>Основные  положения коучинга учителей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D9868F8-98C2-9208-6241-7D353BD7F2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1" y="1116558"/>
            <a:ext cx="868680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195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47EC103-9D95-22D4-1DA2-0E2F83ADD31B}"/>
              </a:ext>
            </a:extLst>
          </p:cNvPr>
          <p:cNvSpPr txBox="1"/>
          <p:nvPr/>
        </p:nvSpPr>
        <p:spPr>
          <a:xfrm>
            <a:off x="537883" y="347117"/>
            <a:ext cx="1045464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400" b="1" dirty="0"/>
              <a:t>Ключевые правила коучинга учителей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13A5F1D-84E2-613D-7919-3471F4FEF97B}"/>
              </a:ext>
            </a:extLst>
          </p:cNvPr>
          <p:cNvSpPr txBox="1"/>
          <p:nvPr/>
        </p:nvSpPr>
        <p:spPr>
          <a:xfrm>
            <a:off x="905435" y="1479176"/>
            <a:ext cx="103227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0" dirty="0">
                <a:solidFill>
                  <a:srgbClr val="1A1A1A"/>
                </a:solidFill>
                <a:effectLst/>
                <a:latin typeface="YS Text"/>
              </a:rPr>
              <a:t>1. Фокус на эффективность обучения школьников.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1670430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47EC103-9D95-22D4-1DA2-0E2F83ADD31B}"/>
              </a:ext>
            </a:extLst>
          </p:cNvPr>
          <p:cNvSpPr txBox="1"/>
          <p:nvPr/>
        </p:nvSpPr>
        <p:spPr>
          <a:xfrm>
            <a:off x="537883" y="347117"/>
            <a:ext cx="1045464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400" b="1" dirty="0"/>
              <a:t>Ключевые правила коучинга учителей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13A5F1D-84E2-613D-7919-3471F4FEF97B}"/>
              </a:ext>
            </a:extLst>
          </p:cNvPr>
          <p:cNvSpPr txBox="1"/>
          <p:nvPr/>
        </p:nvSpPr>
        <p:spPr>
          <a:xfrm>
            <a:off x="188258" y="1335741"/>
            <a:ext cx="106113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indent="-742950">
              <a:buAutoNum type="arabicPeriod"/>
            </a:pPr>
            <a:r>
              <a:rPr lang="ru-RU" sz="3600" b="1" i="0" dirty="0">
                <a:solidFill>
                  <a:srgbClr val="1A1A1A"/>
                </a:solidFill>
                <a:effectLst/>
                <a:latin typeface="YS Text"/>
              </a:rPr>
              <a:t>Фокус на эффективность обучения </a:t>
            </a:r>
            <a:r>
              <a:rPr lang="ru-RU" sz="3600" b="1" i="0" dirty="0" smtClean="0">
                <a:solidFill>
                  <a:srgbClr val="1A1A1A"/>
                </a:solidFill>
                <a:effectLst/>
                <a:latin typeface="YS Text"/>
              </a:rPr>
              <a:t>школьников</a:t>
            </a:r>
            <a:r>
              <a:rPr lang="ru-RU" sz="3600" b="1" i="0" dirty="0">
                <a:solidFill>
                  <a:srgbClr val="1A1A1A"/>
                </a:solidFill>
                <a:effectLst/>
                <a:latin typeface="YS Text"/>
              </a:rPr>
              <a:t>.</a:t>
            </a:r>
          </a:p>
          <a:p>
            <a:pPr marL="742950" indent="-742950">
              <a:buAutoNum type="arabicPeriod"/>
            </a:pPr>
            <a:r>
              <a:rPr lang="ru-RU" sz="3600" b="1" dirty="0">
                <a:solidFill>
                  <a:srgbClr val="1A1A1A"/>
                </a:solidFill>
                <a:latin typeface="YS Text"/>
              </a:rPr>
              <a:t>Проработка общих целей.</a:t>
            </a:r>
          </a:p>
        </p:txBody>
      </p:sp>
    </p:spTree>
    <p:extLst>
      <p:ext uri="{BB962C8B-B14F-4D97-AF65-F5344CB8AC3E}">
        <p14:creationId xmlns:p14="http://schemas.microsoft.com/office/powerpoint/2010/main" val="19900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1065</TotalTime>
  <Words>1171</Words>
  <Application>Microsoft Office PowerPoint</Application>
  <PresentationFormat>Широкоэкранный</PresentationFormat>
  <Paragraphs>187</Paragraphs>
  <Slides>44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9" baseType="lpstr">
      <vt:lpstr>Calibri</vt:lpstr>
      <vt:lpstr>Calibri Light</vt:lpstr>
      <vt:lpstr>Times New Roman</vt:lpstr>
      <vt:lpstr>YS Text</vt:lpstr>
      <vt:lpstr>Ретро</vt:lpstr>
      <vt:lpstr>КОУЧИНГОВЫЙ ПОДХОД В ОБРАЗОВАНИИ</vt:lpstr>
      <vt:lpstr>Презентация PowerPoint</vt:lpstr>
      <vt:lpstr>Презентация PowerPoint</vt:lpstr>
      <vt:lpstr>КОМПЕТЕНЦИИ КОУЧА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4 вопроса планирования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ШКАЛИРОВАНИЕ</vt:lpstr>
      <vt:lpstr>Презентация PowerPoint</vt:lpstr>
      <vt:lpstr>Презентация PowerPoint</vt:lpstr>
      <vt:lpstr>9 шагов создания линии времени</vt:lpstr>
      <vt:lpstr>9 шагов создания линии времени</vt:lpstr>
      <vt:lpstr>9 шагов создания линии времени</vt:lpstr>
      <vt:lpstr>9 шагов создания линии времени</vt:lpstr>
      <vt:lpstr>9 шагов создания линии времени</vt:lpstr>
      <vt:lpstr>9 шагов создания линии времени</vt:lpstr>
      <vt:lpstr>9 шагов создания линии времени</vt:lpstr>
      <vt:lpstr>9 шагов создания линии времени</vt:lpstr>
      <vt:lpstr>9 шагов создания линии времени</vt:lpstr>
      <vt:lpstr>9 шагов создания линии времени</vt:lpstr>
      <vt:lpstr>ЛИНИИ ВРЕМЕНИ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КОУЧИНГОВЫЙ ПОДХОД В ОБРАЗОВАНИИ</dc:title>
  <dc:creator>Татьяна Иванова</dc:creator>
  <cp:lastModifiedBy>Иванова Татьяна Владимировна</cp:lastModifiedBy>
  <cp:revision>9</cp:revision>
  <dcterms:created xsi:type="dcterms:W3CDTF">2023-09-05T16:14:05Z</dcterms:created>
  <dcterms:modified xsi:type="dcterms:W3CDTF">2024-04-01T07:32:22Z</dcterms:modified>
</cp:coreProperties>
</file>