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74" r:id="rId9"/>
    <p:sldId id="277" r:id="rId10"/>
    <p:sldId id="273" r:id="rId11"/>
    <p:sldId id="272" r:id="rId12"/>
    <p:sldId id="264" r:id="rId13"/>
    <p:sldId id="265" r:id="rId14"/>
    <p:sldId id="280" r:id="rId15"/>
    <p:sldId id="278" r:id="rId16"/>
    <p:sldId id="279" r:id="rId17"/>
    <p:sldId id="271" r:id="rId18"/>
    <p:sldId id="270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ABF2D3-7DAF-48C4-8279-5D536ED723D4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A2702E-A45C-4DDA-AE33-2288427B33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629656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Два направления реализации проекта </a:t>
            </a:r>
            <a:r>
              <a:rPr lang="en-US" sz="4000" dirty="0"/>
              <a:t>“</a:t>
            </a:r>
            <a:r>
              <a:rPr lang="ru-RU" sz="4000" dirty="0"/>
              <a:t>Мир головоломок</a:t>
            </a:r>
            <a:r>
              <a:rPr lang="en-US" sz="4000" dirty="0"/>
              <a:t>”: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взаимодействие с семьями воспитанников </a:t>
            </a:r>
            <a:br>
              <a:rPr lang="ru-RU" dirty="0"/>
            </a:br>
            <a:r>
              <a:rPr lang="ru-RU" dirty="0"/>
              <a:t>и </a:t>
            </a:r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работа с педагогическим коллективом</a:t>
            </a:r>
          </a:p>
        </p:txBody>
      </p:sp>
      <p:pic>
        <p:nvPicPr>
          <p:cNvPr id="5" name="object 7"/>
          <p:cNvPicPr/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3643306" y="214290"/>
            <a:ext cx="2071702" cy="1285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sun9-16.userapi.com/impg/ODDwHnWvWEHIrdYK14bUoZG1v6Bo0ovyjpcmWQ/qPC-uZlqyKo.jpg?size=828x451&amp;quality=95&amp;sign=53a43e9f75026a16662bf30f502d3b8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572164" cy="3429024"/>
          </a:xfrm>
          <a:prstGeom prst="rect">
            <a:avLst/>
          </a:prstGeom>
          <a:noFill/>
        </p:spPr>
      </p:pic>
      <p:pic>
        <p:nvPicPr>
          <p:cNvPr id="43012" name="Picture 4" descr="https://sun9-61.userapi.com/impg/mHmIPqwRQqEWC9U7m56m80KRLZIjdsAgOZOLMA/SZwl9gGq-8U.jpg?size=1280x720&amp;quality=95&amp;sign=a223bff78549c348100fc5ff23e7a92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86190"/>
            <a:ext cx="4825990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3786190"/>
            <a:ext cx="38576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+mj-lt"/>
            </a:endParaRPr>
          </a:p>
          <a:p>
            <a:r>
              <a:rPr lang="ru-RU" sz="2800" dirty="0">
                <a:latin typeface="+mj-lt"/>
              </a:rPr>
              <a:t>ИНТЕЛЛЕКТУАЛЬНЫЕ КОМАНДНЫЕ </a:t>
            </a:r>
          </a:p>
          <a:p>
            <a:r>
              <a:rPr lang="ru-RU" sz="2800" dirty="0">
                <a:latin typeface="+mj-lt"/>
              </a:rPr>
              <a:t>ИГРЫ-СОРЕВНОВАНИЯ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79.userapi.com/impg/BDMNojlnnHeF-hCUq0a-qa7SdUUCL-vafzzi0Q/uzgJ3inTiAI.jpg?size=792x452&amp;quality=95&amp;sign=986b2084b46afe20119a5273b31a475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86190"/>
            <a:ext cx="5086562" cy="286945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1397" t="49805" r="46193" b="20898"/>
          <a:stretch>
            <a:fillRect/>
          </a:stretch>
        </p:blipFill>
        <p:spPr bwMode="auto">
          <a:xfrm>
            <a:off x="285720" y="285728"/>
            <a:ext cx="4572032" cy="33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357166"/>
            <a:ext cx="41433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ПРОЕКТ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“</a:t>
            </a:r>
            <a:r>
              <a:rPr lang="ru-RU" sz="3200" dirty="0">
                <a:latin typeface="+mj-lt"/>
                <a:ea typeface="Calibri" charset="-52"/>
                <a:cs typeface="Times New Roman" pitchFamily="18" charset="0"/>
              </a:rPr>
              <a:t>Играем дома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”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Использование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игр-головоломок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в семье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+mj-lt"/>
              <a:ea typeface="Calibri" charset="-5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+mj-lt"/>
              <a:ea typeface="Calibri" charset="-5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+mj-lt"/>
              <a:ea typeface="Calibri" charset="-5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+mj-lt"/>
                <a:ea typeface="Calibri" charset="-52"/>
                <a:cs typeface="Times New Roman" pitchFamily="18" charset="0"/>
              </a:rPr>
              <a:t>ПРОЕКТ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+mj-lt"/>
                <a:ea typeface="Calibri" charset="-52"/>
                <a:cs typeface="Times New Roman" pitchFamily="18" charset="0"/>
              </a:rPr>
              <a:t>“</a:t>
            </a:r>
            <a:r>
              <a:rPr lang="ru-RU" sz="3200" dirty="0">
                <a:latin typeface="+mj-lt"/>
                <a:ea typeface="Calibri" charset="-52"/>
                <a:cs typeface="Times New Roman" pitchFamily="18" charset="0"/>
              </a:rPr>
              <a:t>Играем всей семьей</a:t>
            </a:r>
            <a:r>
              <a:rPr lang="en-US" sz="3200" dirty="0">
                <a:latin typeface="+mj-lt"/>
                <a:ea typeface="Calibri" charset="-52"/>
                <a:cs typeface="Times New Roman" pitchFamily="18" charset="0"/>
              </a:rPr>
              <a:t>”</a:t>
            </a:r>
            <a:endParaRPr lang="ru-RU" sz="3200" dirty="0">
              <a:latin typeface="+mj-lt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5842" name="Picture 2" descr="https://sun9-24.userapi.com/impg/L9kxG8lBveAT5AP6cmnPMAJC0KVTOSRko64XJQ/gD1yUxXjvjA.jpg?size=452x791&amp;quality=95&amp;sign=38156bb4d50f46e4c428e653f56ea1c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2071702" cy="3625479"/>
          </a:xfrm>
          <a:prstGeom prst="rect">
            <a:avLst/>
          </a:prstGeom>
          <a:noFill/>
        </p:spPr>
      </p:pic>
      <p:pic>
        <p:nvPicPr>
          <p:cNvPr id="35844" name="Picture 4" descr="https://sun9-51.userapi.com/impg/vailwi91Vp6tiqTBw9Cjjx8H0YLXmYDMGjbw2Q/3REJLmMSgaE.jpg?size=1280x716&amp;quality=95&amp;sign=3c854c155aafe1d02f9c16a95dca44f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768" y="4071942"/>
            <a:ext cx="4597530" cy="2571744"/>
          </a:xfrm>
          <a:prstGeom prst="rect">
            <a:avLst/>
          </a:prstGeom>
          <a:noFill/>
        </p:spPr>
      </p:pic>
      <p:pic>
        <p:nvPicPr>
          <p:cNvPr id="35846" name="Picture 6" descr="https://sun9-45.userapi.com/impg/N3xOTyQFhg15UTVxDPvHW08JHJekZM0xCjJBmA/F515mHjI_3A.jpg?size=458x808&amp;quality=95&amp;sign=a53aba5e01f0a9111e4b95f62447668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90"/>
            <a:ext cx="2071702" cy="3625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50" y="428605"/>
            <a:ext cx="892975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Задачи работы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по миру головоломок: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Ознакомить с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 головоломками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-Повысить мотивацию к использованию головоломок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Включать педагогов ДОУ в инновационный процесс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-Оказывать взаимоподдержку, сплочение коллектива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+mj-lt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>
                <a:latin typeface="+mj-lt"/>
                <a:ea typeface="Calibri" charset="-52"/>
                <a:cs typeface="Times New Roman" pitchFamily="18" charset="0"/>
              </a:rPr>
              <a:t>Создать условия для развития творческого мышления педагогов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dirty="0">
              <a:latin typeface="+mj-lt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+mj-lt"/>
                <a:ea typeface="Calibri" charset="-52"/>
                <a:cs typeface="Times New Roman" pitchFamily="18" charset="0"/>
              </a:rPr>
              <a:t>-Развивать навыки, необходимые для повышения личной эффективности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+mj-lt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charset="-5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Работа с педагогическим коллективом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78363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cs typeface="Times New Roman" pitchFamily="18" charset="0"/>
              </a:rPr>
              <a:t>СОЗДАНИЕ БИБЛИОТЕКИ ДЛЯ ЗНАКОМСТВА ПЕДАГОГОВ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cs typeface="Times New Roman" pitchFamily="18" charset="0"/>
              </a:rPr>
              <a:t> С МИРОМ ГОЛОВОЛОМОК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cs typeface="Times New Roman" pitchFamily="18" charset="0"/>
              </a:rPr>
              <a:t>ПУБЛИКАЦИЯ КОНСУЛЬТАЦИЙ НА САЙТЕ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cs typeface="Times New Roman" pitchFamily="18" charset="0"/>
              </a:rPr>
              <a:t>ОБРАЗОВАТЕЛЬНОГО УЧРЕЖДЕНИЯ</a:t>
            </a:r>
            <a:endParaRPr lang="ru-RU" sz="2400" dirty="0">
              <a:latin typeface="+mj-lt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8931" t="5305" r="11284" b="13793"/>
          <a:stretch>
            <a:fillRect/>
          </a:stretch>
        </p:blipFill>
        <p:spPr bwMode="auto">
          <a:xfrm>
            <a:off x="1285852" y="3000372"/>
            <a:ext cx="6411853" cy="36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7064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ФОРМЫ РАБОТЫ С ПЕДАГОГИЧСЕКИМ КОЛЛЕКТИВОМ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5500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  <a:cs typeface="Times New Roman" pitchFamily="18" charset="0"/>
              </a:rPr>
              <a:t>УЧАСТИЕ В МАРАФОНЕ ПЕДАГОГИЧЕСКИХ ИДЕЙ</a:t>
            </a:r>
            <a:endParaRPr lang="ru-RU" sz="3200" dirty="0">
              <a:latin typeface="+mj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0496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29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cs typeface="Times New Roman" pitchFamily="18" charset="0"/>
              </a:rPr>
              <a:t>УЧАСТИЕ В МЕЖДУНАРОДНОЙ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cs typeface="Times New Roman" pitchFamily="18" charset="0"/>
              </a:rPr>
              <a:t>НАУЧНО-ПРАКТИЧЕСКОЙ КОНФЕРЕНЦИИ  </a:t>
            </a:r>
            <a:r>
              <a:rPr lang="ru-RU" sz="2400" dirty="0" err="1">
                <a:latin typeface="+mj-lt"/>
                <a:cs typeface="Times New Roman" pitchFamily="18" charset="0"/>
              </a:rPr>
              <a:t>ИНФО-Стратегия</a:t>
            </a:r>
            <a:r>
              <a:rPr lang="ru-RU" sz="2400" dirty="0">
                <a:latin typeface="+mj-lt"/>
                <a:cs typeface="Times New Roman" pitchFamily="18" charset="0"/>
              </a:rPr>
              <a:t> 2022</a:t>
            </a:r>
          </a:p>
        </p:txBody>
      </p:sp>
      <p:pic>
        <p:nvPicPr>
          <p:cNvPr id="36866" name="Picture 2" descr="https://psv4.userapi.com/c537232/u423686007/docs/d48/96a4da84e47d/MNIa3zfA8kc.jpg?extra=Dh6sOIjARDInUjOqF-13DyrJqpcgLZ1D3z2FGmdMo52oGdvKWs_Xpqt2ayA5P9MHTteOk-k1QO5X_DfQFV4fnO7IIvW-8Xl4qy45Jg8UTKma6s0Asxil7-Ss3ALfB19xRg8UVfx_-5zHrmaBsjER8RY"/>
          <p:cNvPicPr>
            <a:picLocks noChangeAspect="1" noChangeArrowheads="1"/>
          </p:cNvPicPr>
          <p:nvPr/>
        </p:nvPicPr>
        <p:blipFill>
          <a:blip r:embed="rId2" cstate="print"/>
          <a:srcRect l="5755" t="18750" r="4010" b="24414"/>
          <a:stretch>
            <a:fillRect/>
          </a:stretch>
        </p:blipFill>
        <p:spPr bwMode="auto">
          <a:xfrm>
            <a:off x="4143372" y="1643050"/>
            <a:ext cx="4357718" cy="27447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084" y="5357826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+mj-lt"/>
                <a:cs typeface="Times New Roman" pitchFamily="18" charset="0"/>
              </a:rPr>
              <a:t>ПУБЛИКАЦИЯ В ЖУРНАЛЕ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l="18668" t="8789" r="58821" b="34570"/>
          <a:stretch>
            <a:fillRect/>
          </a:stretch>
        </p:blipFill>
        <p:spPr bwMode="auto">
          <a:xfrm>
            <a:off x="357158" y="1780699"/>
            <a:ext cx="3286148" cy="464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un9-30.userapi.com/impg/93j3Prb0Hb-qVwOVS2ss4kkqRXT_xnvfEmf3Hw/MuW4TPBS3gA.jpg?size=1280x960&amp;quality=95&amp;sign=5886ea992b75a752caea8c9d96a101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95778" cy="3071834"/>
          </a:xfrm>
          <a:prstGeom prst="rect">
            <a:avLst/>
          </a:prstGeom>
          <a:noFill/>
        </p:spPr>
      </p:pic>
      <p:pic>
        <p:nvPicPr>
          <p:cNvPr id="40964" name="Picture 4" descr="https://sun9-13.userapi.com/impg/8wVbsFn1LCwSpGQ9wuosmbHJ_lHiop9vVK6wug/KEO7CKGPbwA.jpg?size=810x1080&amp;quality=95&amp;sign=2b59fdbc8d8c6d52e2ad2efbd7603fd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429" y="857232"/>
            <a:ext cx="1768091" cy="2357454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 l="31625" t="34292" r="47532" b="37584"/>
          <a:stretch>
            <a:fillRect/>
          </a:stretch>
        </p:blipFill>
        <p:spPr bwMode="auto">
          <a:xfrm>
            <a:off x="214282" y="3500438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72066" y="0"/>
            <a:ext cx="3144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МАСТЕР-КЛАССЫ ДЛЯ</a:t>
            </a:r>
          </a:p>
          <a:p>
            <a:pPr algn="ctr"/>
            <a:r>
              <a:rPr lang="ru-RU" sz="2400" dirty="0">
                <a:latin typeface="+mj-lt"/>
              </a:rPr>
              <a:t> ПЕДАГОГОВ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6143644"/>
            <a:ext cx="215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  <a:ea typeface="Calibri" charset="-52"/>
                <a:cs typeface="Times New Roman" pitchFamily="18" charset="0"/>
              </a:rPr>
              <a:t>ПЕДСОВЕТЫ</a:t>
            </a:r>
            <a:endParaRPr lang="ru-RU" sz="2800" dirty="0">
              <a:latin typeface="+mj-lt"/>
            </a:endParaRPr>
          </a:p>
        </p:txBody>
      </p:sp>
      <p:pic>
        <p:nvPicPr>
          <p:cNvPr id="4098" name="Picture 2" descr="https://sun9-46.userapi.com/impg/H0IxkAokcApfWjX9Oim0YzyauWgO40LZeLHCJw/zCQF1iNkEMs.jpg?size=1280x961&amp;quality=95&amp;sign=4dc491ada2a7976d9b3ffbbedd9edec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57562"/>
            <a:ext cx="371091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un9-7.userapi.com/impg/Oee_kH9An13VsWKFvI2VwTLUes0h_yRE6oDv_A/p-eAijsn-dU.jpg?size=1280x825&amp;quality=95&amp;sign=ed880b17321685924a9df7ebfaeb52a6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23623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285728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ea typeface="Calibri" charset="-52"/>
                <a:cs typeface="Times New Roman" pitchFamily="18" charset="0"/>
              </a:rPr>
              <a:t>ПРАКТИКУМЫ И ИГРЫ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SGexNeRv4aKxOJs58FHzD9HCqItgJ988inwg&amp;usqp=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000924" cy="383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71546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49A26"/>
                </a:solidFill>
              </a:rPr>
              <a:t>Детский сад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ru-RU" sz="3200" b="1" dirty="0">
                <a:solidFill>
                  <a:srgbClr val="0070C0"/>
                </a:solidFill>
              </a:rPr>
              <a:t>семья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ru-RU" sz="3200" b="1" dirty="0">
                <a:solidFill>
                  <a:srgbClr val="7030A0"/>
                </a:solidFill>
              </a:rPr>
              <a:t>дети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= </a:t>
            </a:r>
            <a:r>
              <a:rPr lang="ru-RU" sz="3200" dirty="0">
                <a:solidFill>
                  <a:srgbClr val="FF0000"/>
                </a:solidFill>
              </a:rPr>
              <a:t>сотрудничество по развитию детей дошкольного возраста</a:t>
            </a:r>
          </a:p>
        </p:txBody>
      </p:sp>
      <p:pic>
        <p:nvPicPr>
          <p:cNvPr id="2050" name="Picture 2" descr="https://encrypted-tbn0.gstatic.com/images?q=tbn:ANd9GcSGexNeRv4aKxOJs58FHzD9HCqItgJ988inwg&amp;usqp=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745594" cy="3147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071678"/>
            <a:ext cx="7898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БЛАГОДАРИМ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ЗА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214290"/>
            <a:ext cx="7643866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Цель партнерства с родителями (законными представителями) </a:t>
            </a:r>
          </a:p>
          <a:p>
            <a:pPr algn="ctr"/>
            <a:r>
              <a:rPr lang="ru-RU" sz="3200" dirty="0"/>
              <a:t>при реализации технологии смарт-тренинг»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500306"/>
            <a:ext cx="385765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преемственность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357562"/>
            <a:ext cx="5357850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взаимодополняемость</a:t>
            </a:r>
          </a:p>
        </p:txBody>
      </p:sp>
      <p:sp>
        <p:nvSpPr>
          <p:cNvPr id="1028" name="AutoShape 4" descr="Детский сад фасад. иллюстрации. дошкольное здание вид спереди. | Премиум 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Муниципальное бюджетное дошкольное образовательное учреждение Киселёвского  городского округа детский сад № 66 комбинированного вида - Групп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429132"/>
            <a:ext cx="4357718" cy="2143116"/>
          </a:xfrm>
          <a:prstGeom prst="rect">
            <a:avLst/>
          </a:prstGeom>
          <a:noFill/>
        </p:spPr>
      </p:pic>
      <p:sp>
        <p:nvSpPr>
          <p:cNvPr id="17" name="Правильный пятиугольник 16"/>
          <p:cNvSpPr/>
          <p:nvPr/>
        </p:nvSpPr>
        <p:spPr>
          <a:xfrm>
            <a:off x="6786578" y="4357694"/>
            <a:ext cx="2143108" cy="207170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ДОМ</a:t>
            </a:r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214282" y="4357694"/>
            <a:ext cx="2214546" cy="207170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ДЕТСКИЙ САД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0"/>
            <a:ext cx="535785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Тесное сотрудничество с семьёй позволяет решить ряд задач: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Расширение и обогащение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Знаний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представлений о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играх-головоломках всех участников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образовательного процесса.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Повышение компетентности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родителей в направлении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использования игр-головоломок в интеллектуальном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развитии детей.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Вовлечение родителей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образовательную деятельность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детского сада и построение развивающего сотрудничества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детей и взрослых.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Евгения\Desktop\photo_2022-12-04_19-42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85794"/>
            <a:ext cx="35719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Инновационная площадка «Мир головоломо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233361" cy="3109756"/>
          </a:xfrm>
          <a:prstGeom prst="rect">
            <a:avLst/>
          </a:prstGeom>
          <a:noFill/>
        </p:spPr>
      </p:pic>
      <p:pic>
        <p:nvPicPr>
          <p:cNvPr id="31748" name="Picture 4" descr="Инновационная площадка «Мир головоломо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929090" cy="2597145"/>
          </a:xfrm>
          <a:prstGeom prst="rect">
            <a:avLst/>
          </a:prstGeom>
          <a:noFill/>
        </p:spPr>
      </p:pic>
      <p:pic>
        <p:nvPicPr>
          <p:cNvPr id="31750" name="Picture 6" descr="Вдумчивый Мужчина И Сомневающаяся Женщина С Вопросительный Знак Люди Решают  Проблемы Выбирают Решение Концепция Спора Конфликта Тупик — стоковая  векторная графика и другие изображения на тему Вопросительный знак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3604871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30" y="3500438"/>
            <a:ext cx="46434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СОТРУДНИЧЕСТВО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ИНДИВИДУАЛЬНЫЙ ПОДХОД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</a:rPr>
              <a:t>РАСКРЫТИЕ ИНТЕЛЛЕКТУАЛЬНОГО ПОТЕНЦИАЛА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ИГР-ГОЛОВОЛОМОК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00100" y="214290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Формы взаимодействия детского сада с семьёй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 воспитанников (законными представителями)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14546" y="1428736"/>
            <a:ext cx="4572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АНКЕТИРОВАНИЕ 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25" name="Picture 5" descr="https://sun9-68.userapi.com/impg/2eym5mN3K_Yh9HSv2qWTJFNZ0xmKpe2XGqYOAA/ocA_by7bRug.jpg?size=619x462&amp;quality=95&amp;sign=d33b1da62d1e3674b66928715411736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786478" cy="431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14546" y="214290"/>
            <a:ext cx="51435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ПЕРВИЧНОЕ ОЗНАКОМЛЕНИЕ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282" y="4429132"/>
            <a:ext cx="47149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Times New Roman" pitchFamily="18" charset="0"/>
              </a:rPr>
              <a:t>РАСПРОСТРАНЕНИЕ БРОШЮР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8677" name="Picture 5" descr="https://mdou14lip.ru/wp-content/uploads/2022/04/slajd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021126" cy="27838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292893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4429132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ПУБЛИКАЦИИ НА САЙТЕ ОБРАЗОВАТЕЛЬНОГО УЧРЕЖДЕНИЯ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2196" t="4883" r="6112" b="6250"/>
          <a:stretch>
            <a:fillRect/>
          </a:stretch>
        </p:blipFill>
        <p:spPr bwMode="auto">
          <a:xfrm>
            <a:off x="4500562" y="1500174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 l="31296" t="44922" r="43997" b="29687"/>
          <a:stretch>
            <a:fillRect/>
          </a:stretch>
        </p:blipFill>
        <p:spPr bwMode="auto">
          <a:xfrm>
            <a:off x="1857356" y="1071546"/>
            <a:ext cx="5269926" cy="30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ПРОВЕДЕНИЕ МАСТЕР-КЛАССОВ</a:t>
            </a:r>
          </a:p>
        </p:txBody>
      </p:sp>
      <p:pic>
        <p:nvPicPr>
          <p:cNvPr id="5" name="Picture 3" descr="https://sun9-24.userapi.com/impg/mpizaum0TsGEtamYFR5jtsdMkr6ajcxZDycfww/Yn3i6OJWq7w.jpg?size=761x332&amp;quality=95&amp;sign=12c4ff0e1fe46e5dd272fdda2404aa6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256"/>
            <a:ext cx="596150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63704" t="45668" r="21154" b="27400"/>
          <a:stretch>
            <a:fillRect/>
          </a:stretch>
        </p:blipFill>
        <p:spPr bwMode="auto">
          <a:xfrm>
            <a:off x="4929190" y="2214554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https://sun9-7.userapi.com/impg/3cdqPuV7rDMcrwKs6NawuXqugUPdiuJe3o0Xsg/c2LxjofVy9I.jpg?size=1280x960&amp;quality=95&amp;sign=32038caf8f88fca935fc658430e000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572031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247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 2</vt:lpstr>
      <vt:lpstr>Трек</vt:lpstr>
      <vt:lpstr>Два направления реализации проекта “Мир головоломок”:  взаимодействие с семьями воспитанников  и  работа с педагогическим коллективом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 направления реализации проекта “Мир головоломок”:   взаимодействие с семьями воспитанников  и  работа с педагогическим коллективом</dc:title>
  <dc:creator>Евгения</dc:creator>
  <cp:lastModifiedBy>Brieler Brieler</cp:lastModifiedBy>
  <cp:revision>12</cp:revision>
  <dcterms:created xsi:type="dcterms:W3CDTF">2023-03-21T05:43:09Z</dcterms:created>
  <dcterms:modified xsi:type="dcterms:W3CDTF">2023-03-30T18:54:34Z</dcterms:modified>
</cp:coreProperties>
</file>