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347" r:id="rId2"/>
    <p:sldId id="257" r:id="rId3"/>
    <p:sldId id="520" r:id="rId4"/>
    <p:sldId id="423" r:id="rId5"/>
    <p:sldId id="424" r:id="rId6"/>
    <p:sldId id="426" r:id="rId7"/>
    <p:sldId id="534" r:id="rId8"/>
    <p:sldId id="434" r:id="rId9"/>
    <p:sldId id="535" r:id="rId10"/>
    <p:sldId id="521" r:id="rId11"/>
    <p:sldId id="548" r:id="rId12"/>
    <p:sldId id="538" r:id="rId13"/>
    <p:sldId id="537" r:id="rId14"/>
    <p:sldId id="541" r:id="rId15"/>
    <p:sldId id="503" r:id="rId16"/>
    <p:sldId id="504" r:id="rId17"/>
    <p:sldId id="505" r:id="rId18"/>
    <p:sldId id="506" r:id="rId19"/>
    <p:sldId id="507" r:id="rId20"/>
    <p:sldId id="508" r:id="rId21"/>
    <p:sldId id="431" r:id="rId22"/>
    <p:sldId id="490" r:id="rId23"/>
    <p:sldId id="491" r:id="rId24"/>
    <p:sldId id="432" r:id="rId25"/>
    <p:sldId id="547" r:id="rId26"/>
    <p:sldId id="529" r:id="rId27"/>
    <p:sldId id="540" r:id="rId28"/>
    <p:sldId id="509" r:id="rId29"/>
    <p:sldId id="510" r:id="rId30"/>
    <p:sldId id="525" r:id="rId31"/>
    <p:sldId id="526" r:id="rId32"/>
    <p:sldId id="522" r:id="rId33"/>
    <p:sldId id="523" r:id="rId34"/>
    <p:sldId id="524" r:id="rId35"/>
    <p:sldId id="511" r:id="rId36"/>
    <p:sldId id="527" r:id="rId37"/>
    <p:sldId id="528" r:id="rId38"/>
    <p:sldId id="448" r:id="rId39"/>
    <p:sldId id="513" r:id="rId40"/>
    <p:sldId id="514" r:id="rId41"/>
    <p:sldId id="441" r:id="rId42"/>
    <p:sldId id="536" r:id="rId43"/>
    <p:sldId id="516" r:id="rId44"/>
    <p:sldId id="433" r:id="rId45"/>
    <p:sldId id="483" r:id="rId46"/>
    <p:sldId id="517" r:id="rId47"/>
    <p:sldId id="518" r:id="rId48"/>
    <p:sldId id="539" r:id="rId49"/>
    <p:sldId id="435" r:id="rId50"/>
    <p:sldId id="492" r:id="rId51"/>
    <p:sldId id="501" r:id="rId52"/>
    <p:sldId id="531" r:id="rId53"/>
    <p:sldId id="542" r:id="rId54"/>
    <p:sldId id="543" r:id="rId55"/>
    <p:sldId id="544" r:id="rId56"/>
    <p:sldId id="519" r:id="rId57"/>
    <p:sldId id="402" r:id="rId58"/>
    <p:sldId id="481" r:id="rId59"/>
    <p:sldId id="545" r:id="rId60"/>
    <p:sldId id="394" r:id="rId61"/>
    <p:sldId id="546" r:id="rId6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7812" autoAdjust="0"/>
  </p:normalViewPr>
  <p:slideViewPr>
    <p:cSldViewPr>
      <p:cViewPr varScale="1">
        <p:scale>
          <a:sx n="90" d="100"/>
          <a:sy n="90" d="100"/>
        </p:scale>
        <p:origin x="-224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5">
  <dgm:title val=""/>
  <dgm:desc val=""/>
  <dgm:catLst>
    <dgm:cat type="accent2" pri="11500"/>
  </dgm:catLst>
  <dgm:styleLbl name="node0">
    <dgm:fillClrLst meth="cycle">
      <a:schemeClr val="accent2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alpha val="90000"/>
      </a:schemeClr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alpha val="90000"/>
      </a:schemeClr>
      <a:schemeClr val="accent2">
        <a:alpha val="5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/>
    <dgm:txEffectClrLst/>
  </dgm:styleLbl>
  <dgm:styleLbl name="lnNode1">
    <dgm:fillClrLst>
      <a:schemeClr val="accent2">
        <a:shade val="90000"/>
      </a:schemeClr>
      <a:schemeClr val="accent2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alpha val="2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  <a:alpha val="90000"/>
      </a:schemeClr>
      <a:schemeClr val="accent2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>
      <a:schemeClr val="accent2">
        <a:shade val="90000"/>
      </a:schemeClr>
      <a:schemeClr val="accent2">
        <a:tint val="50000"/>
      </a:schemeClr>
    </dgm:fillClrLst>
    <dgm:linClrLst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alpha val="90000"/>
      </a:schemeClr>
      <a:schemeClr val="accent2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alpha val="90000"/>
        <a:tint val="40000"/>
      </a:schemeClr>
      <a:schemeClr val="accent2">
        <a:alpha val="5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616382-7336-4E76-9EE7-9DEC4A598521}" type="doc">
      <dgm:prSet loTypeId="urn:microsoft.com/office/officeart/2005/8/layout/vList6" loCatId="list" qsTypeId="urn:microsoft.com/office/officeart/2005/8/quickstyle/simple1" qsCatId="simple" csTypeId="urn:microsoft.com/office/officeart/2005/8/colors/accent2_5" csCatId="accent2" phldr="1"/>
      <dgm:spPr/>
      <dgm:t>
        <a:bodyPr/>
        <a:lstStyle/>
        <a:p>
          <a:endParaRPr lang="ru-RU"/>
        </a:p>
      </dgm:t>
    </dgm:pt>
    <dgm:pt modelId="{C3432B0F-F174-4AE9-92C8-2862895C51FA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dirty="0" smtClean="0">
              <a:solidFill>
                <a:schemeClr val="tx1"/>
              </a:solidFill>
            </a:rPr>
            <a:t>Нет сознания</a:t>
          </a:r>
          <a:endParaRPr lang="ru-RU" dirty="0">
            <a:solidFill>
              <a:schemeClr val="tx1"/>
            </a:solidFill>
          </a:endParaRPr>
        </a:p>
      </dgm:t>
    </dgm:pt>
    <dgm:pt modelId="{F835FE0B-8C7D-473E-977F-E560F84CE36B}" type="parTrans" cxnId="{A191D36F-2654-4EAC-9FCC-7834BAC108B7}">
      <dgm:prSet/>
      <dgm:spPr/>
      <dgm:t>
        <a:bodyPr/>
        <a:lstStyle/>
        <a:p>
          <a:endParaRPr lang="ru-RU"/>
        </a:p>
      </dgm:t>
    </dgm:pt>
    <dgm:pt modelId="{57238FB7-833E-4302-AD25-CC2F20C2C8DB}" type="sibTrans" cxnId="{A191D36F-2654-4EAC-9FCC-7834BAC108B7}">
      <dgm:prSet/>
      <dgm:spPr/>
      <dgm:t>
        <a:bodyPr/>
        <a:lstStyle/>
        <a:p>
          <a:endParaRPr lang="ru-RU"/>
        </a:p>
      </dgm:t>
    </dgm:pt>
    <dgm:pt modelId="{7B013D58-DF37-4803-BEFF-2D7CECDA64FB}">
      <dgm:prSet phldrT="[Текст]"/>
      <dgm:spPr/>
      <dgm:t>
        <a:bodyPr/>
        <a:lstStyle/>
        <a:p>
          <a:r>
            <a:rPr lang="ru-RU" b="1" dirty="0" smtClean="0"/>
            <a:t>Есть </a:t>
          </a:r>
          <a:r>
            <a:rPr lang="ru-RU" dirty="0" smtClean="0"/>
            <a:t>дыхание</a:t>
          </a:r>
          <a:endParaRPr lang="ru-RU" dirty="0"/>
        </a:p>
      </dgm:t>
    </dgm:pt>
    <dgm:pt modelId="{8D857B0B-7A01-4372-ACCC-4D664AC5FCF4}" type="parTrans" cxnId="{97037F6C-851E-4FD7-A550-6B3C713A21BF}">
      <dgm:prSet/>
      <dgm:spPr/>
      <dgm:t>
        <a:bodyPr/>
        <a:lstStyle/>
        <a:p>
          <a:endParaRPr lang="ru-RU"/>
        </a:p>
      </dgm:t>
    </dgm:pt>
    <dgm:pt modelId="{E3B63D4C-383E-46A1-92F4-A9EB7173A503}" type="sibTrans" cxnId="{97037F6C-851E-4FD7-A550-6B3C713A21BF}">
      <dgm:prSet/>
      <dgm:spPr/>
      <dgm:t>
        <a:bodyPr/>
        <a:lstStyle/>
        <a:p>
          <a:endParaRPr lang="ru-RU"/>
        </a:p>
      </dgm:t>
    </dgm:pt>
    <dgm:pt modelId="{775F1893-8EDA-44B0-ABA1-7E9B7965A796}">
      <dgm:prSet phldrT="[Текст]">
        <dgm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ru-RU" dirty="0" smtClean="0"/>
            <a:t>Нет сознания</a:t>
          </a:r>
          <a:endParaRPr lang="ru-RU" dirty="0"/>
        </a:p>
      </dgm:t>
    </dgm:pt>
    <dgm:pt modelId="{7F3390F1-D20B-4864-81B0-C1C7A3C58CCB}" type="parTrans" cxnId="{551EAEAD-72DE-4998-8E06-386A4ED33D57}">
      <dgm:prSet/>
      <dgm:spPr/>
      <dgm:t>
        <a:bodyPr/>
        <a:lstStyle/>
        <a:p>
          <a:endParaRPr lang="ru-RU"/>
        </a:p>
      </dgm:t>
    </dgm:pt>
    <dgm:pt modelId="{F810FA6B-D752-4946-B177-083FE430B24F}" type="sibTrans" cxnId="{551EAEAD-72DE-4998-8E06-386A4ED33D57}">
      <dgm:prSet/>
      <dgm:spPr/>
      <dgm:t>
        <a:bodyPr/>
        <a:lstStyle/>
        <a:p>
          <a:endParaRPr lang="ru-RU"/>
        </a:p>
      </dgm:t>
    </dgm:pt>
    <dgm:pt modelId="{974668E4-51DE-4B67-B567-4670777C313F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b="1" dirty="0" smtClean="0"/>
            <a:t>Нет</a:t>
          </a:r>
          <a:r>
            <a:rPr lang="ru-RU" dirty="0" smtClean="0"/>
            <a:t> дыхания</a:t>
          </a:r>
          <a:endParaRPr lang="ru-RU" dirty="0"/>
        </a:p>
      </dgm:t>
    </dgm:pt>
    <dgm:pt modelId="{DE1C26D3-E1D0-4848-970E-7B5A11C0A59A}" type="parTrans" cxnId="{F2BA8608-DCB3-4424-BDA8-4D031698E878}">
      <dgm:prSet/>
      <dgm:spPr/>
      <dgm:t>
        <a:bodyPr/>
        <a:lstStyle/>
        <a:p>
          <a:endParaRPr lang="ru-RU"/>
        </a:p>
      </dgm:t>
    </dgm:pt>
    <dgm:pt modelId="{7411E412-7EAA-490E-9FA2-87EC9D7E9D6B}" type="sibTrans" cxnId="{F2BA8608-DCB3-4424-BDA8-4D031698E878}">
      <dgm:prSet/>
      <dgm:spPr/>
      <dgm:t>
        <a:bodyPr/>
        <a:lstStyle/>
        <a:p>
          <a:endParaRPr lang="ru-RU"/>
        </a:p>
      </dgm:t>
    </dgm:pt>
    <dgm:pt modelId="{DDEDE67F-7579-4CBC-8524-F9E38EA5BE13}">
      <dgm:prSet/>
      <dgm:spPr/>
      <dgm:t>
        <a:bodyPr/>
        <a:lstStyle/>
        <a:p>
          <a:endParaRPr lang="ru-RU" dirty="0"/>
        </a:p>
      </dgm:t>
    </dgm:pt>
    <dgm:pt modelId="{F37C6347-8CBB-499B-8551-88AF42387028}" type="parTrans" cxnId="{7A500591-9489-464F-9AEC-BF02FA8ED881}">
      <dgm:prSet/>
      <dgm:spPr/>
      <dgm:t>
        <a:bodyPr/>
        <a:lstStyle/>
        <a:p>
          <a:endParaRPr lang="ru-RU"/>
        </a:p>
      </dgm:t>
    </dgm:pt>
    <dgm:pt modelId="{CB0BA2F5-6BC5-4875-883B-AF5B687DE128}" type="sibTrans" cxnId="{7A500591-9489-464F-9AEC-BF02FA8ED881}">
      <dgm:prSet/>
      <dgm:spPr/>
      <dgm:t>
        <a:bodyPr/>
        <a:lstStyle/>
        <a:p>
          <a:endParaRPr lang="ru-RU"/>
        </a:p>
      </dgm:t>
    </dgm:pt>
    <dgm:pt modelId="{9A61886D-296E-490D-8E52-9795A48C500A}">
      <dgm:prSet/>
      <dgm:spPr/>
      <dgm:t>
        <a:bodyPr/>
        <a:lstStyle/>
        <a:p>
          <a:endParaRPr lang="ru-RU" dirty="0"/>
        </a:p>
      </dgm:t>
    </dgm:pt>
    <dgm:pt modelId="{5257C5DA-EB15-4B9E-BB22-950C0CA77B20}" type="parTrans" cxnId="{2CB06849-35DA-49B9-B9D9-282D37252033}">
      <dgm:prSet/>
      <dgm:spPr/>
      <dgm:t>
        <a:bodyPr/>
        <a:lstStyle/>
        <a:p>
          <a:endParaRPr lang="ru-RU"/>
        </a:p>
      </dgm:t>
    </dgm:pt>
    <dgm:pt modelId="{6F89220B-F70D-487E-9040-8ADC6E3A279B}" type="sibTrans" cxnId="{2CB06849-35DA-49B9-B9D9-282D37252033}">
      <dgm:prSet/>
      <dgm:spPr/>
      <dgm:t>
        <a:bodyPr/>
        <a:lstStyle/>
        <a:p>
          <a:endParaRPr lang="ru-RU"/>
        </a:p>
      </dgm:t>
    </dgm:pt>
    <dgm:pt modelId="{037A68DB-B916-454C-8B89-7449CD91BB11}">
      <dgm:prSet phldrT="[Текст]"/>
      <dgm:spPr/>
      <dgm:t>
        <a:bodyPr/>
        <a:lstStyle/>
        <a:p>
          <a:endParaRPr lang="ru-RU" dirty="0"/>
        </a:p>
      </dgm:t>
    </dgm:pt>
    <dgm:pt modelId="{54FE4F09-B4FE-4F63-8482-C714D7E54ECE}" type="parTrans" cxnId="{37921DF3-AA8B-489F-9F48-F6AD67255B37}">
      <dgm:prSet/>
      <dgm:spPr/>
      <dgm:t>
        <a:bodyPr/>
        <a:lstStyle/>
        <a:p>
          <a:endParaRPr lang="ru-RU"/>
        </a:p>
      </dgm:t>
    </dgm:pt>
    <dgm:pt modelId="{8819B073-A608-45AC-ACA1-AAA691A5E89C}" type="sibTrans" cxnId="{37921DF3-AA8B-489F-9F48-F6AD67255B37}">
      <dgm:prSet/>
      <dgm:spPr/>
      <dgm:t>
        <a:bodyPr/>
        <a:lstStyle/>
        <a:p>
          <a:endParaRPr lang="ru-RU"/>
        </a:p>
      </dgm:t>
    </dgm:pt>
    <dgm:pt modelId="{2077A51B-3298-4586-8314-CE763EBF5E29}">
      <dgm:prSet phldrT="[Текст]"/>
      <dgm:spPr/>
      <dgm:t>
        <a:bodyPr/>
        <a:lstStyle/>
        <a:p>
          <a:endParaRPr lang="ru-RU" dirty="0"/>
        </a:p>
      </dgm:t>
    </dgm:pt>
    <dgm:pt modelId="{0EC3D92A-86C4-4876-B366-23F925EE5FD4}" type="parTrans" cxnId="{69CB5A48-7660-4C45-BFAF-E4D4F80264E1}">
      <dgm:prSet/>
      <dgm:spPr/>
      <dgm:t>
        <a:bodyPr/>
        <a:lstStyle/>
        <a:p>
          <a:endParaRPr lang="ru-RU"/>
        </a:p>
      </dgm:t>
    </dgm:pt>
    <dgm:pt modelId="{07799A37-B0AF-4E2E-9871-D8A85CD9A953}" type="sibTrans" cxnId="{69CB5A48-7660-4C45-BFAF-E4D4F80264E1}">
      <dgm:prSet/>
      <dgm:spPr/>
      <dgm:t>
        <a:bodyPr/>
        <a:lstStyle/>
        <a:p>
          <a:endParaRPr lang="ru-RU"/>
        </a:p>
      </dgm:t>
    </dgm:pt>
    <dgm:pt modelId="{73F433F3-9FB8-474D-B02F-45E9C3D40E1F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C2E000EC-9533-4A06-8C87-C688ADB358D8}" type="parTrans" cxnId="{B9A6B77B-3BBF-44CD-94B7-8487DE8FDA6F}">
      <dgm:prSet/>
      <dgm:spPr/>
      <dgm:t>
        <a:bodyPr/>
        <a:lstStyle/>
        <a:p>
          <a:endParaRPr lang="ru-RU"/>
        </a:p>
      </dgm:t>
    </dgm:pt>
    <dgm:pt modelId="{F4B15436-CCEB-47DB-B5CA-E44E87874106}" type="sibTrans" cxnId="{B9A6B77B-3BBF-44CD-94B7-8487DE8FDA6F}">
      <dgm:prSet/>
      <dgm:spPr/>
      <dgm:t>
        <a:bodyPr/>
        <a:lstStyle/>
        <a:p>
          <a:endParaRPr lang="ru-RU"/>
        </a:p>
      </dgm:t>
    </dgm:pt>
    <dgm:pt modelId="{B117542C-1006-4DE2-93EF-36D28AD2C5D6}">
      <dgm:prSet phldrT="[Текст]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dirty="0"/>
        </a:p>
      </dgm:t>
    </dgm:pt>
    <dgm:pt modelId="{273459DD-C1D8-4EB5-84CD-4BF43175541E}" type="parTrans" cxnId="{FD27B466-7508-4DD3-84DB-38DEC96207AF}">
      <dgm:prSet/>
      <dgm:spPr/>
      <dgm:t>
        <a:bodyPr/>
        <a:lstStyle/>
        <a:p>
          <a:endParaRPr lang="ru-RU"/>
        </a:p>
      </dgm:t>
    </dgm:pt>
    <dgm:pt modelId="{E721686F-53C3-4B85-A130-8270990C02BB}" type="sibTrans" cxnId="{FD27B466-7508-4DD3-84DB-38DEC96207AF}">
      <dgm:prSet/>
      <dgm:spPr/>
      <dgm:t>
        <a:bodyPr/>
        <a:lstStyle/>
        <a:p>
          <a:endParaRPr lang="ru-RU"/>
        </a:p>
      </dgm:t>
    </dgm:pt>
    <dgm:pt modelId="{22CE917F-8A0B-4C5D-9775-CC2B245D5E5C}" type="pres">
      <dgm:prSet presAssocID="{09616382-7336-4E76-9EE7-9DEC4A598521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B06AF41-C32F-4367-94F6-FBF40E7CC660}" type="pres">
      <dgm:prSet presAssocID="{C3432B0F-F174-4AE9-92C8-2862895C51FA}" presName="linNode" presStyleCnt="0"/>
      <dgm:spPr/>
    </dgm:pt>
    <dgm:pt modelId="{30448EA9-43E0-4AF1-94B6-865440A7E03F}" type="pres">
      <dgm:prSet presAssocID="{C3432B0F-F174-4AE9-92C8-2862895C51FA}" presName="parentShp" presStyleLbl="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354437-C03E-4FBF-9A28-290A9039580A}" type="pres">
      <dgm:prSet presAssocID="{C3432B0F-F174-4AE9-92C8-2862895C51FA}" presName="childShp" presStyleLbl="bgAccFollowNode1" presStyleIdx="0" presStyleCnt="2" custScaleY="10712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6702775-E850-4180-875F-DA2C9CEFF0A4}" type="pres">
      <dgm:prSet presAssocID="{57238FB7-833E-4302-AD25-CC2F20C2C8DB}" presName="spacing" presStyleCnt="0"/>
      <dgm:spPr/>
    </dgm:pt>
    <dgm:pt modelId="{59F496FD-40ED-4521-A580-886D09C2CFC8}" type="pres">
      <dgm:prSet presAssocID="{775F1893-8EDA-44B0-ABA1-7E9B7965A796}" presName="linNode" presStyleCnt="0"/>
      <dgm:spPr/>
    </dgm:pt>
    <dgm:pt modelId="{7CBEE151-534A-49C8-9F92-367FF4A1EBA1}" type="pres">
      <dgm:prSet presAssocID="{775F1893-8EDA-44B0-ABA1-7E9B7965A796}" presName="parentShp" presStyleLbl="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B71117-E2BC-493D-A6A4-31C8FAEE8DC2}" type="pres">
      <dgm:prSet presAssocID="{775F1893-8EDA-44B0-ABA1-7E9B7965A796}" presName="childShp" presStyleLbl="b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51EAEAD-72DE-4998-8E06-386A4ED33D57}" srcId="{09616382-7336-4E76-9EE7-9DEC4A598521}" destId="{775F1893-8EDA-44B0-ABA1-7E9B7965A796}" srcOrd="1" destOrd="0" parTransId="{7F3390F1-D20B-4864-81B0-C1C7A3C58CCB}" sibTransId="{F810FA6B-D752-4946-B177-083FE430B24F}"/>
    <dgm:cxn modelId="{7C4B2AB7-D465-4591-AB0C-8C721C5427BF}" type="presOf" srcId="{037A68DB-B916-454C-8B89-7449CD91BB11}" destId="{1A354437-C03E-4FBF-9A28-290A9039580A}" srcOrd="0" destOrd="0" presId="urn:microsoft.com/office/officeart/2005/8/layout/vList6"/>
    <dgm:cxn modelId="{6290FCD3-0299-4D72-B78F-65F02D8A2EB1}" type="presOf" srcId="{974668E4-51DE-4B67-B567-4670777C313F}" destId="{40B71117-E2BC-493D-A6A4-31C8FAEE8DC2}" srcOrd="0" destOrd="2" presId="urn:microsoft.com/office/officeart/2005/8/layout/vList6"/>
    <dgm:cxn modelId="{FD27B466-7508-4DD3-84DB-38DEC96207AF}" srcId="{775F1893-8EDA-44B0-ABA1-7E9B7965A796}" destId="{B117542C-1006-4DE2-93EF-36D28AD2C5D6}" srcOrd="0" destOrd="0" parTransId="{273459DD-C1D8-4EB5-84CD-4BF43175541E}" sibTransId="{E721686F-53C3-4B85-A130-8270990C02BB}"/>
    <dgm:cxn modelId="{8D1F5DF9-89D8-4617-89AB-0CF1D9FF3EF1}" type="presOf" srcId="{775F1893-8EDA-44B0-ABA1-7E9B7965A796}" destId="{7CBEE151-534A-49C8-9F92-367FF4A1EBA1}" srcOrd="0" destOrd="0" presId="urn:microsoft.com/office/officeart/2005/8/layout/vList6"/>
    <dgm:cxn modelId="{187A563D-16C6-41F9-B11A-C967C2E93892}" type="presOf" srcId="{B117542C-1006-4DE2-93EF-36D28AD2C5D6}" destId="{40B71117-E2BC-493D-A6A4-31C8FAEE8DC2}" srcOrd="0" destOrd="0" presId="urn:microsoft.com/office/officeart/2005/8/layout/vList6"/>
    <dgm:cxn modelId="{FB9FDA8F-C597-439A-BDFF-3072B44C83B0}" type="presOf" srcId="{7B013D58-DF37-4803-BEFF-2D7CECDA64FB}" destId="{1A354437-C03E-4FBF-9A28-290A9039580A}" srcOrd="0" destOrd="2" presId="urn:microsoft.com/office/officeart/2005/8/layout/vList6"/>
    <dgm:cxn modelId="{7A500591-9489-464F-9AEC-BF02FA8ED881}" srcId="{C3432B0F-F174-4AE9-92C8-2862895C51FA}" destId="{DDEDE67F-7579-4CBC-8524-F9E38EA5BE13}" srcOrd="4" destOrd="0" parTransId="{F37C6347-8CBB-499B-8551-88AF42387028}" sibTransId="{CB0BA2F5-6BC5-4875-883B-AF5B687DE128}"/>
    <dgm:cxn modelId="{9512D992-FF1D-44D6-A44A-F067967B413A}" type="presOf" srcId="{C3432B0F-F174-4AE9-92C8-2862895C51FA}" destId="{30448EA9-43E0-4AF1-94B6-865440A7E03F}" srcOrd="0" destOrd="0" presId="urn:microsoft.com/office/officeart/2005/8/layout/vList6"/>
    <dgm:cxn modelId="{37921DF3-AA8B-489F-9F48-F6AD67255B37}" srcId="{C3432B0F-F174-4AE9-92C8-2862895C51FA}" destId="{037A68DB-B916-454C-8B89-7449CD91BB11}" srcOrd="0" destOrd="0" parTransId="{54FE4F09-B4FE-4F63-8482-C714D7E54ECE}" sibTransId="{8819B073-A608-45AC-ACA1-AAA691A5E89C}"/>
    <dgm:cxn modelId="{FB4EBECE-CB97-4C9D-8BBB-46900A1B7433}" type="presOf" srcId="{2077A51B-3298-4586-8314-CE763EBF5E29}" destId="{1A354437-C03E-4FBF-9A28-290A9039580A}" srcOrd="0" destOrd="1" presId="urn:microsoft.com/office/officeart/2005/8/layout/vList6"/>
    <dgm:cxn modelId="{2CB06849-35DA-49B9-B9D9-282D37252033}" srcId="{C3432B0F-F174-4AE9-92C8-2862895C51FA}" destId="{9A61886D-296E-490D-8E52-9795A48C500A}" srcOrd="3" destOrd="0" parTransId="{5257C5DA-EB15-4B9E-BB22-950C0CA77B20}" sibTransId="{6F89220B-F70D-487E-9040-8ADC6E3A279B}"/>
    <dgm:cxn modelId="{711A2BE7-13BD-4A80-91FB-CCF95C6F7F25}" type="presOf" srcId="{DDEDE67F-7579-4CBC-8524-F9E38EA5BE13}" destId="{1A354437-C03E-4FBF-9A28-290A9039580A}" srcOrd="0" destOrd="4" presId="urn:microsoft.com/office/officeart/2005/8/layout/vList6"/>
    <dgm:cxn modelId="{A191D36F-2654-4EAC-9FCC-7834BAC108B7}" srcId="{09616382-7336-4E76-9EE7-9DEC4A598521}" destId="{C3432B0F-F174-4AE9-92C8-2862895C51FA}" srcOrd="0" destOrd="0" parTransId="{F835FE0B-8C7D-473E-977F-E560F84CE36B}" sibTransId="{57238FB7-833E-4302-AD25-CC2F20C2C8DB}"/>
    <dgm:cxn modelId="{44D8FB55-F778-4B2F-AC05-1188A5D41EB8}" type="presOf" srcId="{73F433F3-9FB8-474D-B02F-45E9C3D40E1F}" destId="{40B71117-E2BC-493D-A6A4-31C8FAEE8DC2}" srcOrd="0" destOrd="1" presId="urn:microsoft.com/office/officeart/2005/8/layout/vList6"/>
    <dgm:cxn modelId="{B9A6B77B-3BBF-44CD-94B7-8487DE8FDA6F}" srcId="{775F1893-8EDA-44B0-ABA1-7E9B7965A796}" destId="{73F433F3-9FB8-474D-B02F-45E9C3D40E1F}" srcOrd="1" destOrd="0" parTransId="{C2E000EC-9533-4A06-8C87-C688ADB358D8}" sibTransId="{F4B15436-CCEB-47DB-B5CA-E44E87874106}"/>
    <dgm:cxn modelId="{D0722EDA-DA4E-4475-A5FB-3AE769518760}" type="presOf" srcId="{09616382-7336-4E76-9EE7-9DEC4A598521}" destId="{22CE917F-8A0B-4C5D-9775-CC2B245D5E5C}" srcOrd="0" destOrd="0" presId="urn:microsoft.com/office/officeart/2005/8/layout/vList6"/>
    <dgm:cxn modelId="{69CB5A48-7660-4C45-BFAF-E4D4F80264E1}" srcId="{C3432B0F-F174-4AE9-92C8-2862895C51FA}" destId="{2077A51B-3298-4586-8314-CE763EBF5E29}" srcOrd="1" destOrd="0" parTransId="{0EC3D92A-86C4-4876-B366-23F925EE5FD4}" sibTransId="{07799A37-B0AF-4E2E-9871-D8A85CD9A953}"/>
    <dgm:cxn modelId="{97037F6C-851E-4FD7-A550-6B3C713A21BF}" srcId="{C3432B0F-F174-4AE9-92C8-2862895C51FA}" destId="{7B013D58-DF37-4803-BEFF-2D7CECDA64FB}" srcOrd="2" destOrd="0" parTransId="{8D857B0B-7A01-4372-ACCC-4D664AC5FCF4}" sibTransId="{E3B63D4C-383E-46A1-92F4-A9EB7173A503}"/>
    <dgm:cxn modelId="{B9FDEB0F-887E-4276-A347-54E7BD2B5EDE}" type="presOf" srcId="{9A61886D-296E-490D-8E52-9795A48C500A}" destId="{1A354437-C03E-4FBF-9A28-290A9039580A}" srcOrd="0" destOrd="3" presId="urn:microsoft.com/office/officeart/2005/8/layout/vList6"/>
    <dgm:cxn modelId="{F2BA8608-DCB3-4424-BDA8-4D031698E878}" srcId="{775F1893-8EDA-44B0-ABA1-7E9B7965A796}" destId="{974668E4-51DE-4B67-B567-4670777C313F}" srcOrd="2" destOrd="0" parTransId="{DE1C26D3-E1D0-4848-970E-7B5A11C0A59A}" sibTransId="{7411E412-7EAA-490E-9FA2-87EC9D7E9D6B}"/>
    <dgm:cxn modelId="{0A9DE47F-10D8-4E11-A1F7-9E10B9B3EA2C}" type="presParOf" srcId="{22CE917F-8A0B-4C5D-9775-CC2B245D5E5C}" destId="{6B06AF41-C32F-4367-94F6-FBF40E7CC660}" srcOrd="0" destOrd="0" presId="urn:microsoft.com/office/officeart/2005/8/layout/vList6"/>
    <dgm:cxn modelId="{48FB305A-6FFF-444B-8453-ABEB42476678}" type="presParOf" srcId="{6B06AF41-C32F-4367-94F6-FBF40E7CC660}" destId="{30448EA9-43E0-4AF1-94B6-865440A7E03F}" srcOrd="0" destOrd="0" presId="urn:microsoft.com/office/officeart/2005/8/layout/vList6"/>
    <dgm:cxn modelId="{72A739A3-01B0-4A22-AEE8-A0549C064224}" type="presParOf" srcId="{6B06AF41-C32F-4367-94F6-FBF40E7CC660}" destId="{1A354437-C03E-4FBF-9A28-290A9039580A}" srcOrd="1" destOrd="0" presId="urn:microsoft.com/office/officeart/2005/8/layout/vList6"/>
    <dgm:cxn modelId="{BE370744-C18D-4467-A149-D3AAEEB8F984}" type="presParOf" srcId="{22CE917F-8A0B-4C5D-9775-CC2B245D5E5C}" destId="{66702775-E850-4180-875F-DA2C9CEFF0A4}" srcOrd="1" destOrd="0" presId="urn:microsoft.com/office/officeart/2005/8/layout/vList6"/>
    <dgm:cxn modelId="{A165A7F7-ECEE-485C-B7F5-44E4AB65C6D8}" type="presParOf" srcId="{22CE917F-8A0B-4C5D-9775-CC2B245D5E5C}" destId="{59F496FD-40ED-4521-A580-886D09C2CFC8}" srcOrd="2" destOrd="0" presId="urn:microsoft.com/office/officeart/2005/8/layout/vList6"/>
    <dgm:cxn modelId="{9205C411-4FD4-4B92-ABDC-944370BE7293}" type="presParOf" srcId="{59F496FD-40ED-4521-A580-886D09C2CFC8}" destId="{7CBEE151-534A-49C8-9F92-367FF4A1EBA1}" srcOrd="0" destOrd="0" presId="urn:microsoft.com/office/officeart/2005/8/layout/vList6"/>
    <dgm:cxn modelId="{85BB3B6B-064E-42EC-8BEC-A259A604BCF7}" type="presParOf" srcId="{59F496FD-40ED-4521-A580-886D09C2CFC8}" destId="{40B71117-E2BC-493D-A6A4-31C8FAEE8DC2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EE91157-371D-45B1-AE8C-7970DE4B9BFE}" type="doc">
      <dgm:prSet loTypeId="urn:microsoft.com/office/officeart/2005/8/layout/vProcess5" loCatId="process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936A7F0-A9F1-4ED5-8049-3F6C41E3361B}">
      <dgm:prSet phldrT="[Текст]"/>
      <dgm:spPr/>
      <dgm:t>
        <a:bodyPr/>
        <a:lstStyle/>
        <a:p>
          <a:r>
            <a:rPr lang="ru-RU" b="1" dirty="0" smtClean="0"/>
            <a:t>Ничего не замечаю?!</a:t>
          </a:r>
        </a:p>
      </dgm:t>
    </dgm:pt>
    <dgm:pt modelId="{183DA868-EAD9-471B-AA21-1A0C6AD2BAD0}" type="parTrans" cxnId="{87C212AB-34E6-43DB-B59C-141EF688FBD2}">
      <dgm:prSet/>
      <dgm:spPr/>
      <dgm:t>
        <a:bodyPr/>
        <a:lstStyle/>
        <a:p>
          <a:endParaRPr lang="ru-RU"/>
        </a:p>
      </dgm:t>
    </dgm:pt>
    <dgm:pt modelId="{8ABB98BD-25E5-41F2-A616-B6903FB51412}" type="sibTrans" cxnId="{87C212AB-34E6-43DB-B59C-141EF688FBD2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4C5FD231-2249-4E0F-BBE7-ECEB54409150}">
      <dgm:prSet phldrT="[Текст]"/>
      <dgm:spPr/>
      <dgm:t>
        <a:bodyPr/>
        <a:lstStyle/>
        <a:p>
          <a:r>
            <a:rPr lang="ru-RU" b="1" dirty="0" smtClean="0"/>
            <a:t>Помощь надо вызывать!</a:t>
          </a:r>
          <a:endParaRPr lang="ru-RU" b="1" dirty="0"/>
        </a:p>
      </dgm:t>
    </dgm:pt>
    <dgm:pt modelId="{E8FB982E-AF1A-49E3-AFC9-F241E3BA94D8}" type="parTrans" cxnId="{4D7826E7-8011-4C61-817A-C7C580A4E981}">
      <dgm:prSet/>
      <dgm:spPr/>
      <dgm:t>
        <a:bodyPr/>
        <a:lstStyle/>
        <a:p>
          <a:endParaRPr lang="ru-RU"/>
        </a:p>
      </dgm:t>
    </dgm:pt>
    <dgm:pt modelId="{F59C22D0-38BF-4B48-BEDB-60FFE1A8E819}" type="sibTrans" cxnId="{4D7826E7-8011-4C61-817A-C7C580A4E981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DD09604E-1FAC-4794-A27F-0F77E32A5EBB}">
      <dgm:prSet phldrT="[Текст]"/>
      <dgm:spPr/>
      <dgm:t>
        <a:bodyPr/>
        <a:lstStyle/>
        <a:p>
          <a:r>
            <a:rPr lang="ru-RU" b="1" dirty="0" smtClean="0"/>
            <a:t>Начинай «качать-дышать»!</a:t>
          </a:r>
          <a:endParaRPr lang="ru-RU" b="1" dirty="0"/>
        </a:p>
      </dgm:t>
    </dgm:pt>
    <dgm:pt modelId="{40C29F3F-A34E-4AFF-B2BF-D6A81BFB6D79}" type="parTrans" cxnId="{D5B995EE-4BD9-4F24-9830-A8DC69DCF3A4}">
      <dgm:prSet/>
      <dgm:spPr/>
      <dgm:t>
        <a:bodyPr/>
        <a:lstStyle/>
        <a:p>
          <a:endParaRPr lang="ru-RU"/>
        </a:p>
      </dgm:t>
    </dgm:pt>
    <dgm:pt modelId="{0B45A5C6-5A67-4EC7-914E-D085A4CC188E}" type="sibTrans" cxnId="{D5B995EE-4BD9-4F24-9830-A8DC69DCF3A4}">
      <dgm:prSet/>
      <dgm:spPr/>
      <dgm:t>
        <a:bodyPr/>
        <a:lstStyle/>
        <a:p>
          <a:endParaRPr lang="ru-RU"/>
        </a:p>
      </dgm:t>
    </dgm:pt>
    <dgm:pt modelId="{14B58D33-A410-440D-A9ED-8915575272A6}">
      <dgm:prSet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/>
            <a:t>Проверяй скорее дыхание:</a:t>
          </a:r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b="1" dirty="0" smtClean="0"/>
            <a:t>           Вижу, </a:t>
          </a:r>
          <a:r>
            <a:rPr lang="ru-RU" b="1" dirty="0" smtClean="0">
              <a:solidFill>
                <a:srgbClr val="FF0000"/>
              </a:solidFill>
            </a:rPr>
            <a:t>слышу, ощущаю!?</a:t>
          </a:r>
          <a:endParaRPr lang="ru-RU" b="1" dirty="0">
            <a:solidFill>
              <a:srgbClr val="FF0000"/>
            </a:solidFill>
          </a:endParaRPr>
        </a:p>
      </dgm:t>
    </dgm:pt>
    <dgm:pt modelId="{0DADF8D6-9443-444E-ACCB-C2E2C5F32657}" type="parTrans" cxnId="{FC82C494-372E-4FDC-88FB-7B7F37B8326A}">
      <dgm:prSet/>
      <dgm:spPr/>
      <dgm:t>
        <a:bodyPr/>
        <a:lstStyle/>
        <a:p>
          <a:endParaRPr lang="ru-RU"/>
        </a:p>
      </dgm:t>
    </dgm:pt>
    <dgm:pt modelId="{9E80B9EA-EC31-4FD1-92FD-7B38C16AE66C}" type="sibTrans" cxnId="{FC82C494-372E-4FDC-88FB-7B7F37B8326A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CCE151A7-CC9A-4F94-8BFD-B23FEEFF1D64}">
      <dgm:prSet/>
      <dgm:spPr/>
      <dgm:t>
        <a:bodyPr/>
        <a:lstStyle/>
        <a:p>
          <a:r>
            <a:rPr lang="ru-RU" b="1" dirty="0" smtClean="0"/>
            <a:t>Не при тебе потерял сознание?</a:t>
          </a:r>
          <a:endParaRPr lang="ru-RU" b="1" dirty="0"/>
        </a:p>
      </dgm:t>
    </dgm:pt>
    <dgm:pt modelId="{89704CC6-42BC-4DE8-858F-5CD94519CCA1}" type="parTrans" cxnId="{A8CDB58E-D3F6-4065-9739-6FA3D6CA82A9}">
      <dgm:prSet/>
      <dgm:spPr/>
      <dgm:t>
        <a:bodyPr/>
        <a:lstStyle/>
        <a:p>
          <a:endParaRPr lang="ru-RU"/>
        </a:p>
      </dgm:t>
    </dgm:pt>
    <dgm:pt modelId="{56113137-10C0-4704-91FB-EB64A9C10086}" type="sibTrans" cxnId="{A8CDB58E-D3F6-4065-9739-6FA3D6CA82A9}">
      <dgm:prSet/>
      <dgm:spPr>
        <a:solidFill>
          <a:srgbClr val="FF0000">
            <a:alpha val="90000"/>
          </a:srgbClr>
        </a:solidFill>
      </dgm:spPr>
      <dgm:t>
        <a:bodyPr/>
        <a:lstStyle/>
        <a:p>
          <a:endParaRPr lang="ru-RU"/>
        </a:p>
      </dgm:t>
    </dgm:pt>
    <dgm:pt modelId="{1CD5F28E-8FCE-474F-81E3-320742B6668F}" type="pres">
      <dgm:prSet presAssocID="{0EE91157-371D-45B1-AE8C-7970DE4B9BFE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A523535A-82E6-4210-87E4-128067D135E1}" type="pres">
      <dgm:prSet presAssocID="{0EE91157-371D-45B1-AE8C-7970DE4B9BFE}" presName="dummyMaxCanvas" presStyleCnt="0">
        <dgm:presLayoutVars/>
      </dgm:prSet>
      <dgm:spPr/>
    </dgm:pt>
    <dgm:pt modelId="{49CA1330-39C1-465B-84FF-70A4AC394973}" type="pres">
      <dgm:prSet presAssocID="{0EE91157-371D-45B1-AE8C-7970DE4B9BFE}" presName="FiveNodes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05FD1F-1935-4D39-AB0C-FC533DD9A05D}" type="pres">
      <dgm:prSet presAssocID="{0EE91157-371D-45B1-AE8C-7970DE4B9BFE}" presName="FiveNodes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585805-5617-4124-A8A0-40CF18265EE4}" type="pres">
      <dgm:prSet presAssocID="{0EE91157-371D-45B1-AE8C-7970DE4B9BFE}" presName="FiveNodes_3" presStyleLbl="node1" presStyleIdx="2" presStyleCnt="5" custLinFactNeighborX="-1482" custLinFactNeighborY="12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553066D-DF0D-4256-9C18-F9C0507DBF32}" type="pres">
      <dgm:prSet presAssocID="{0EE91157-371D-45B1-AE8C-7970DE4B9BFE}" presName="FiveNodes_4" presStyleLbl="node1" presStyleIdx="3" presStyleCnt="5" custScaleX="9520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13075F0-DEAA-4077-8AE1-89A5EE7225A0}" type="pres">
      <dgm:prSet presAssocID="{0EE91157-371D-45B1-AE8C-7970DE4B9BFE}" presName="FiveNodes_5" presStyleLbl="node1" presStyleIdx="4" presStyleCnt="5" custScaleX="91751" custLinFactNeighborX="11698" custLinFactNeighborY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6558DDD-2DD9-4D25-A109-24F87BDAB91F}" type="pres">
      <dgm:prSet presAssocID="{0EE91157-371D-45B1-AE8C-7970DE4B9BFE}" presName="FiveConn_1-2" presStyleLbl="fg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5B85281-35F2-46E6-98D3-FFE6AE8B9809}" type="pres">
      <dgm:prSet presAssocID="{0EE91157-371D-45B1-AE8C-7970DE4B9BFE}" presName="FiveConn_2-3" presStyleLbl="fg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DD516D1-6920-4455-8F59-F7F688FAF247}" type="pres">
      <dgm:prSet presAssocID="{0EE91157-371D-45B1-AE8C-7970DE4B9BFE}" presName="FiveConn_3-4" presStyleLbl="fg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DFC6C4-72DA-4242-8D26-A12EA98CE186}" type="pres">
      <dgm:prSet presAssocID="{0EE91157-371D-45B1-AE8C-7970DE4B9BFE}" presName="FiveConn_4-5" presStyleLbl="fg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D8C92E-ED1E-4408-84FA-72E24E454D2C}" type="pres">
      <dgm:prSet presAssocID="{0EE91157-371D-45B1-AE8C-7970DE4B9BFE}" presName="FiveNodes_1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F121DCE-442C-4CE2-9896-C1B1AFE3BCB8}" type="pres">
      <dgm:prSet presAssocID="{0EE91157-371D-45B1-AE8C-7970DE4B9BFE}" presName="FiveNodes_2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D213161-EC79-413F-8941-DA1A2AE2D08C}" type="pres">
      <dgm:prSet presAssocID="{0EE91157-371D-45B1-AE8C-7970DE4B9BFE}" presName="FiveNodes_3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0926CF-6F1A-4611-8AD6-0956211C5F89}" type="pres">
      <dgm:prSet presAssocID="{0EE91157-371D-45B1-AE8C-7970DE4B9BFE}" presName="FiveNodes_4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6E6D18-D91D-4439-A51A-B69FDA143457}" type="pres">
      <dgm:prSet presAssocID="{0EE91157-371D-45B1-AE8C-7970DE4B9BFE}" presName="FiveNodes_5_text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5C2EE837-50C7-436F-A870-3B6C37B5380C}" type="presOf" srcId="{DD09604E-1FAC-4794-A27F-0F77E32A5EBB}" destId="{713075F0-DEAA-4077-8AE1-89A5EE7225A0}" srcOrd="0" destOrd="0" presId="urn:microsoft.com/office/officeart/2005/8/layout/vProcess5"/>
    <dgm:cxn modelId="{64A1AEA0-A1D3-4A94-B57A-6DF18C268045}" type="presOf" srcId="{CCE151A7-CC9A-4F94-8BFD-B23FEEFF1D64}" destId="{49CA1330-39C1-465B-84FF-70A4AC394973}" srcOrd="0" destOrd="0" presId="urn:microsoft.com/office/officeart/2005/8/layout/vProcess5"/>
    <dgm:cxn modelId="{42B04200-BE61-47A1-926A-9B518773FAB4}" type="presOf" srcId="{4C5FD231-2249-4E0F-BBE7-ECEB54409150}" destId="{D20926CF-6F1A-4611-8AD6-0956211C5F89}" srcOrd="1" destOrd="0" presId="urn:microsoft.com/office/officeart/2005/8/layout/vProcess5"/>
    <dgm:cxn modelId="{FC44FFC4-FA74-4766-AECB-92C37FFD4E11}" type="presOf" srcId="{CCE151A7-CC9A-4F94-8BFD-B23FEEFF1D64}" destId="{B2D8C92E-ED1E-4408-84FA-72E24E454D2C}" srcOrd="1" destOrd="0" presId="urn:microsoft.com/office/officeart/2005/8/layout/vProcess5"/>
    <dgm:cxn modelId="{A8CDB58E-D3F6-4065-9739-6FA3D6CA82A9}" srcId="{0EE91157-371D-45B1-AE8C-7970DE4B9BFE}" destId="{CCE151A7-CC9A-4F94-8BFD-B23FEEFF1D64}" srcOrd="0" destOrd="0" parTransId="{89704CC6-42BC-4DE8-858F-5CD94519CCA1}" sibTransId="{56113137-10C0-4704-91FB-EB64A9C10086}"/>
    <dgm:cxn modelId="{6FA01872-87BB-4A5D-8E7D-EB0060DF26D2}" type="presOf" srcId="{14B58D33-A410-440D-A9ED-8915575272A6}" destId="{0E05FD1F-1935-4D39-AB0C-FC533DD9A05D}" srcOrd="0" destOrd="0" presId="urn:microsoft.com/office/officeart/2005/8/layout/vProcess5"/>
    <dgm:cxn modelId="{A5FBB0EA-F617-4246-AA22-3A56CA8D6C5B}" type="presOf" srcId="{9E80B9EA-EC31-4FD1-92FD-7B38C16AE66C}" destId="{15B85281-35F2-46E6-98D3-FFE6AE8B9809}" srcOrd="0" destOrd="0" presId="urn:microsoft.com/office/officeart/2005/8/layout/vProcess5"/>
    <dgm:cxn modelId="{5751652E-0888-4D2C-BD94-CEF2AFB95021}" type="presOf" srcId="{A936A7F0-A9F1-4ED5-8049-3F6C41E3361B}" destId="{73585805-5617-4124-A8A0-40CF18265EE4}" srcOrd="0" destOrd="0" presId="urn:microsoft.com/office/officeart/2005/8/layout/vProcess5"/>
    <dgm:cxn modelId="{87C212AB-34E6-43DB-B59C-141EF688FBD2}" srcId="{0EE91157-371D-45B1-AE8C-7970DE4B9BFE}" destId="{A936A7F0-A9F1-4ED5-8049-3F6C41E3361B}" srcOrd="2" destOrd="0" parTransId="{183DA868-EAD9-471B-AA21-1A0C6AD2BAD0}" sibTransId="{8ABB98BD-25E5-41F2-A616-B6903FB51412}"/>
    <dgm:cxn modelId="{D5B995EE-4BD9-4F24-9830-A8DC69DCF3A4}" srcId="{0EE91157-371D-45B1-AE8C-7970DE4B9BFE}" destId="{DD09604E-1FAC-4794-A27F-0F77E32A5EBB}" srcOrd="4" destOrd="0" parTransId="{40C29F3F-A34E-4AFF-B2BF-D6A81BFB6D79}" sibTransId="{0B45A5C6-5A67-4EC7-914E-D085A4CC188E}"/>
    <dgm:cxn modelId="{159B5071-A25E-41DE-B550-8787E43AEE2D}" type="presOf" srcId="{DD09604E-1FAC-4794-A27F-0F77E32A5EBB}" destId="{A96E6D18-D91D-4439-A51A-B69FDA143457}" srcOrd="1" destOrd="0" presId="urn:microsoft.com/office/officeart/2005/8/layout/vProcess5"/>
    <dgm:cxn modelId="{82157C0E-9F38-4E27-A091-7A3FD0ADB096}" type="presOf" srcId="{A936A7F0-A9F1-4ED5-8049-3F6C41E3361B}" destId="{8D213161-EC79-413F-8941-DA1A2AE2D08C}" srcOrd="1" destOrd="0" presId="urn:microsoft.com/office/officeart/2005/8/layout/vProcess5"/>
    <dgm:cxn modelId="{628DEF80-6E13-4DA1-9535-66ECD2426BF4}" type="presOf" srcId="{0EE91157-371D-45B1-AE8C-7970DE4B9BFE}" destId="{1CD5F28E-8FCE-474F-81E3-320742B6668F}" srcOrd="0" destOrd="0" presId="urn:microsoft.com/office/officeart/2005/8/layout/vProcess5"/>
    <dgm:cxn modelId="{08D840F6-E2FB-4E24-9050-E38E928CE325}" type="presOf" srcId="{14B58D33-A410-440D-A9ED-8915575272A6}" destId="{3F121DCE-442C-4CE2-9896-C1B1AFE3BCB8}" srcOrd="1" destOrd="0" presId="urn:microsoft.com/office/officeart/2005/8/layout/vProcess5"/>
    <dgm:cxn modelId="{4D7826E7-8011-4C61-817A-C7C580A4E981}" srcId="{0EE91157-371D-45B1-AE8C-7970DE4B9BFE}" destId="{4C5FD231-2249-4E0F-BBE7-ECEB54409150}" srcOrd="3" destOrd="0" parTransId="{E8FB982E-AF1A-49E3-AFC9-F241E3BA94D8}" sibTransId="{F59C22D0-38BF-4B48-BEDB-60FFE1A8E819}"/>
    <dgm:cxn modelId="{FDA82530-61F4-4552-B58C-0E94151513A5}" type="presOf" srcId="{F59C22D0-38BF-4B48-BEDB-60FFE1A8E819}" destId="{00DFC6C4-72DA-4242-8D26-A12EA98CE186}" srcOrd="0" destOrd="0" presId="urn:microsoft.com/office/officeart/2005/8/layout/vProcess5"/>
    <dgm:cxn modelId="{288B9973-3E00-48BE-8A03-93B8539F07C7}" type="presOf" srcId="{8ABB98BD-25E5-41F2-A616-B6903FB51412}" destId="{CDD516D1-6920-4455-8F59-F7F688FAF247}" srcOrd="0" destOrd="0" presId="urn:microsoft.com/office/officeart/2005/8/layout/vProcess5"/>
    <dgm:cxn modelId="{5AC3E748-3C89-40CE-AAD3-5EDFCF2FDEA6}" type="presOf" srcId="{56113137-10C0-4704-91FB-EB64A9C10086}" destId="{46558DDD-2DD9-4D25-A109-24F87BDAB91F}" srcOrd="0" destOrd="0" presId="urn:microsoft.com/office/officeart/2005/8/layout/vProcess5"/>
    <dgm:cxn modelId="{FC82C494-372E-4FDC-88FB-7B7F37B8326A}" srcId="{0EE91157-371D-45B1-AE8C-7970DE4B9BFE}" destId="{14B58D33-A410-440D-A9ED-8915575272A6}" srcOrd="1" destOrd="0" parTransId="{0DADF8D6-9443-444E-ACCB-C2E2C5F32657}" sibTransId="{9E80B9EA-EC31-4FD1-92FD-7B38C16AE66C}"/>
    <dgm:cxn modelId="{E92A58AA-38FD-4441-A50C-4C23F88E8384}" type="presOf" srcId="{4C5FD231-2249-4E0F-BBE7-ECEB54409150}" destId="{5553066D-DF0D-4256-9C18-F9C0507DBF32}" srcOrd="0" destOrd="0" presId="urn:microsoft.com/office/officeart/2005/8/layout/vProcess5"/>
    <dgm:cxn modelId="{7B297D76-054E-49B4-99ED-CD6F344299A9}" type="presParOf" srcId="{1CD5F28E-8FCE-474F-81E3-320742B6668F}" destId="{A523535A-82E6-4210-87E4-128067D135E1}" srcOrd="0" destOrd="0" presId="urn:microsoft.com/office/officeart/2005/8/layout/vProcess5"/>
    <dgm:cxn modelId="{6C1C787D-E819-4437-A86B-DDA2BE4AF877}" type="presParOf" srcId="{1CD5F28E-8FCE-474F-81E3-320742B6668F}" destId="{49CA1330-39C1-465B-84FF-70A4AC394973}" srcOrd="1" destOrd="0" presId="urn:microsoft.com/office/officeart/2005/8/layout/vProcess5"/>
    <dgm:cxn modelId="{82FDD948-AB7A-4300-8DAA-660733D238F2}" type="presParOf" srcId="{1CD5F28E-8FCE-474F-81E3-320742B6668F}" destId="{0E05FD1F-1935-4D39-AB0C-FC533DD9A05D}" srcOrd="2" destOrd="0" presId="urn:microsoft.com/office/officeart/2005/8/layout/vProcess5"/>
    <dgm:cxn modelId="{F55C6B14-1866-4750-9624-58B9BBC20DFE}" type="presParOf" srcId="{1CD5F28E-8FCE-474F-81E3-320742B6668F}" destId="{73585805-5617-4124-A8A0-40CF18265EE4}" srcOrd="3" destOrd="0" presId="urn:microsoft.com/office/officeart/2005/8/layout/vProcess5"/>
    <dgm:cxn modelId="{C70E049F-8966-46E5-956A-600EA261B19E}" type="presParOf" srcId="{1CD5F28E-8FCE-474F-81E3-320742B6668F}" destId="{5553066D-DF0D-4256-9C18-F9C0507DBF32}" srcOrd="4" destOrd="0" presId="urn:microsoft.com/office/officeart/2005/8/layout/vProcess5"/>
    <dgm:cxn modelId="{64D8126B-2124-4A34-97C9-5A12BDC19D7C}" type="presParOf" srcId="{1CD5F28E-8FCE-474F-81E3-320742B6668F}" destId="{713075F0-DEAA-4077-8AE1-89A5EE7225A0}" srcOrd="5" destOrd="0" presId="urn:microsoft.com/office/officeart/2005/8/layout/vProcess5"/>
    <dgm:cxn modelId="{167E90FA-8C07-47A9-926E-F29F68781A53}" type="presParOf" srcId="{1CD5F28E-8FCE-474F-81E3-320742B6668F}" destId="{46558DDD-2DD9-4D25-A109-24F87BDAB91F}" srcOrd="6" destOrd="0" presId="urn:microsoft.com/office/officeart/2005/8/layout/vProcess5"/>
    <dgm:cxn modelId="{172D7372-7B0A-493C-9634-98E5715ED4CE}" type="presParOf" srcId="{1CD5F28E-8FCE-474F-81E3-320742B6668F}" destId="{15B85281-35F2-46E6-98D3-FFE6AE8B9809}" srcOrd="7" destOrd="0" presId="urn:microsoft.com/office/officeart/2005/8/layout/vProcess5"/>
    <dgm:cxn modelId="{FA701972-EBC8-4286-94A3-9866F196EFCC}" type="presParOf" srcId="{1CD5F28E-8FCE-474F-81E3-320742B6668F}" destId="{CDD516D1-6920-4455-8F59-F7F688FAF247}" srcOrd="8" destOrd="0" presId="urn:microsoft.com/office/officeart/2005/8/layout/vProcess5"/>
    <dgm:cxn modelId="{321D51D1-FCCE-4ED8-AFF0-BF4F1E2A5049}" type="presParOf" srcId="{1CD5F28E-8FCE-474F-81E3-320742B6668F}" destId="{00DFC6C4-72DA-4242-8D26-A12EA98CE186}" srcOrd="9" destOrd="0" presId="urn:microsoft.com/office/officeart/2005/8/layout/vProcess5"/>
    <dgm:cxn modelId="{7F0DD179-6B2B-4203-8FDC-AC2F0CDE389E}" type="presParOf" srcId="{1CD5F28E-8FCE-474F-81E3-320742B6668F}" destId="{B2D8C92E-ED1E-4408-84FA-72E24E454D2C}" srcOrd="10" destOrd="0" presId="urn:microsoft.com/office/officeart/2005/8/layout/vProcess5"/>
    <dgm:cxn modelId="{3443990C-CEBD-4CFD-B6BC-0C75716CC797}" type="presParOf" srcId="{1CD5F28E-8FCE-474F-81E3-320742B6668F}" destId="{3F121DCE-442C-4CE2-9896-C1B1AFE3BCB8}" srcOrd="11" destOrd="0" presId="urn:microsoft.com/office/officeart/2005/8/layout/vProcess5"/>
    <dgm:cxn modelId="{835E4486-FC23-4958-BA1C-84925F22AED4}" type="presParOf" srcId="{1CD5F28E-8FCE-474F-81E3-320742B6668F}" destId="{8D213161-EC79-413F-8941-DA1A2AE2D08C}" srcOrd="12" destOrd="0" presId="urn:microsoft.com/office/officeart/2005/8/layout/vProcess5"/>
    <dgm:cxn modelId="{FCABCCC9-7972-4756-880B-46CC4E165073}" type="presParOf" srcId="{1CD5F28E-8FCE-474F-81E3-320742B6668F}" destId="{D20926CF-6F1A-4611-8AD6-0956211C5F89}" srcOrd="13" destOrd="0" presId="urn:microsoft.com/office/officeart/2005/8/layout/vProcess5"/>
    <dgm:cxn modelId="{AADCB7D6-B5C9-499A-B972-7CEF63A853F8}" type="presParOf" srcId="{1CD5F28E-8FCE-474F-81E3-320742B6668F}" destId="{A96E6D18-D91D-4439-A51A-B69FDA143457}" srcOrd="14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A354437-C03E-4FBF-9A28-290A9039580A}">
      <dsp:nvSpPr>
        <dsp:cNvPr id="0" name=""/>
        <dsp:cNvSpPr/>
      </dsp:nvSpPr>
      <dsp:spPr>
        <a:xfrm>
          <a:off x="2391249" y="769"/>
          <a:ext cx="3582496" cy="3218756"/>
        </a:xfrm>
        <a:prstGeom prst="rightArrow">
          <a:avLst>
            <a:gd name="adj1" fmla="val 75000"/>
            <a:gd name="adj2" fmla="val 50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/>
            <a:t>Есть </a:t>
          </a:r>
          <a:r>
            <a:rPr lang="ru-RU" sz="2800" kern="1200" dirty="0" smtClean="0"/>
            <a:t>дыхание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 dirty="0"/>
        </a:p>
      </dsp:txBody>
      <dsp:txXfrm>
        <a:off x="2391249" y="769"/>
        <a:ext cx="3582496" cy="3218756"/>
      </dsp:txXfrm>
    </dsp:sp>
    <dsp:sp modelId="{30448EA9-43E0-4AF1-94B6-865440A7E03F}">
      <dsp:nvSpPr>
        <dsp:cNvPr id="0" name=""/>
        <dsp:cNvSpPr/>
      </dsp:nvSpPr>
      <dsp:spPr>
        <a:xfrm>
          <a:off x="2918" y="107852"/>
          <a:ext cx="2388330" cy="3004589"/>
        </a:xfrm>
        <a:prstGeom prst="round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>
              <a:solidFill>
                <a:schemeClr val="tx1"/>
              </a:solidFill>
            </a:rPr>
            <a:t>Нет сознания</a:t>
          </a:r>
          <a:endParaRPr lang="ru-RU" sz="3700" kern="1200" dirty="0">
            <a:solidFill>
              <a:schemeClr val="tx1"/>
            </a:solidFill>
          </a:endParaRPr>
        </a:p>
      </dsp:txBody>
      <dsp:txXfrm>
        <a:off x="2918" y="107852"/>
        <a:ext cx="2388330" cy="3004589"/>
      </dsp:txXfrm>
    </dsp:sp>
    <dsp:sp modelId="{40B71117-E2BC-493D-A6A4-31C8FAEE8DC2}">
      <dsp:nvSpPr>
        <dsp:cNvPr id="0" name=""/>
        <dsp:cNvSpPr/>
      </dsp:nvSpPr>
      <dsp:spPr>
        <a:xfrm>
          <a:off x="2390665" y="3519985"/>
          <a:ext cx="3585998" cy="3004589"/>
        </a:xfrm>
        <a:prstGeom prst="rightArrow">
          <a:avLst>
            <a:gd name="adj1" fmla="val 75000"/>
            <a:gd name="adj2" fmla="val 5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7780" tIns="17780" rIns="17780" bIns="17780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/>
            <a:t>Нет</a:t>
          </a:r>
          <a:r>
            <a:rPr lang="ru-RU" sz="2800" kern="1200" dirty="0" smtClean="0"/>
            <a:t> дыхания</a:t>
          </a:r>
          <a:endParaRPr lang="ru-RU" sz="2800" kern="1200" dirty="0"/>
        </a:p>
      </dsp:txBody>
      <dsp:txXfrm>
        <a:off x="2390665" y="3519985"/>
        <a:ext cx="3585998" cy="3004589"/>
      </dsp:txXfrm>
    </dsp:sp>
    <dsp:sp modelId="{7CBEE151-534A-49C8-9F92-367FF4A1EBA1}">
      <dsp:nvSpPr>
        <dsp:cNvPr id="0" name=""/>
        <dsp:cNvSpPr/>
      </dsp:nvSpPr>
      <dsp:spPr>
        <a:xfrm>
          <a:off x="0" y="3519985"/>
          <a:ext cx="2390665" cy="3004589"/>
        </a:xfrm>
        <a:prstGeom prst="roundRect">
          <a:avLst/>
        </a:prstGeom>
        <a:solidFill>
          <a:schemeClr val="accent2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2"/>
        </a:fillRef>
        <a:effectRef idx="1">
          <a:schemeClr val="accent2"/>
        </a:effectRef>
        <a:fontRef idx="minor">
          <a:schemeClr val="lt1"/>
        </a:fontRef>
      </dsp:style>
      <dsp:txBody>
        <a:bodyPr spcFirstLastPara="0" vert="horz" wrap="square" lIns="140970" tIns="70485" rIns="140970" bIns="7048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700" kern="1200" dirty="0" smtClean="0"/>
            <a:t>Нет сознания</a:t>
          </a:r>
          <a:endParaRPr lang="ru-RU" sz="3700" kern="1200" dirty="0"/>
        </a:p>
      </dsp:txBody>
      <dsp:txXfrm>
        <a:off x="0" y="3519985"/>
        <a:ext cx="2390665" cy="3004589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9CA1330-39C1-465B-84FF-70A4AC394973}">
      <dsp:nvSpPr>
        <dsp:cNvPr id="0" name=""/>
        <dsp:cNvSpPr/>
      </dsp:nvSpPr>
      <dsp:spPr>
        <a:xfrm>
          <a:off x="0" y="0"/>
          <a:ext cx="6569978" cy="1006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Не при тебе потерял сознание?</a:t>
          </a:r>
          <a:endParaRPr lang="ru-RU" sz="2400" b="1" kern="1200" dirty="0"/>
        </a:p>
      </dsp:txBody>
      <dsp:txXfrm>
        <a:off x="0" y="0"/>
        <a:ext cx="5425581" cy="1006063"/>
      </dsp:txXfrm>
    </dsp:sp>
    <dsp:sp modelId="{0E05FD1F-1935-4D39-AB0C-FC533DD9A05D}">
      <dsp:nvSpPr>
        <dsp:cNvPr id="0" name=""/>
        <dsp:cNvSpPr/>
      </dsp:nvSpPr>
      <dsp:spPr>
        <a:xfrm>
          <a:off x="490615" y="1145794"/>
          <a:ext cx="6569978" cy="1006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/>
            <a:t>Проверяй скорее дыхание:</a:t>
          </a:r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b="1" kern="1200" dirty="0" smtClean="0"/>
            <a:t>           Вижу, </a:t>
          </a:r>
          <a:r>
            <a:rPr lang="ru-RU" sz="2400" b="1" kern="1200" dirty="0" smtClean="0">
              <a:solidFill>
                <a:srgbClr val="FF0000"/>
              </a:solidFill>
            </a:rPr>
            <a:t>слышу, ощущаю!?</a:t>
          </a:r>
          <a:endParaRPr lang="ru-RU" sz="2400" b="1" kern="1200" dirty="0">
            <a:solidFill>
              <a:srgbClr val="FF0000"/>
            </a:solidFill>
          </a:endParaRPr>
        </a:p>
      </dsp:txBody>
      <dsp:txXfrm>
        <a:off x="490615" y="1145794"/>
        <a:ext cx="5425422" cy="1006063"/>
      </dsp:txXfrm>
    </dsp:sp>
    <dsp:sp modelId="{73585805-5617-4124-A8A0-40CF18265EE4}">
      <dsp:nvSpPr>
        <dsp:cNvPr id="0" name=""/>
        <dsp:cNvSpPr/>
      </dsp:nvSpPr>
      <dsp:spPr>
        <a:xfrm>
          <a:off x="883863" y="2304254"/>
          <a:ext cx="6569978" cy="1006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Ничего не замечаю?!</a:t>
          </a:r>
        </a:p>
      </dsp:txBody>
      <dsp:txXfrm>
        <a:off x="883863" y="2304254"/>
        <a:ext cx="5425422" cy="1006063"/>
      </dsp:txXfrm>
    </dsp:sp>
    <dsp:sp modelId="{5553066D-DF0D-4256-9C18-F9C0507DBF32}">
      <dsp:nvSpPr>
        <dsp:cNvPr id="0" name=""/>
        <dsp:cNvSpPr/>
      </dsp:nvSpPr>
      <dsp:spPr>
        <a:xfrm>
          <a:off x="1629295" y="3437382"/>
          <a:ext cx="6255079" cy="1006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Помощь надо вызывать!</a:t>
          </a:r>
          <a:endParaRPr lang="ru-RU" sz="2400" b="1" kern="1200" dirty="0"/>
        </a:p>
      </dsp:txBody>
      <dsp:txXfrm>
        <a:off x="1629295" y="3437382"/>
        <a:ext cx="5165381" cy="1006063"/>
      </dsp:txXfrm>
    </dsp:sp>
    <dsp:sp modelId="{713075F0-DEAA-4077-8AE1-89A5EE7225A0}">
      <dsp:nvSpPr>
        <dsp:cNvPr id="0" name=""/>
        <dsp:cNvSpPr/>
      </dsp:nvSpPr>
      <dsp:spPr>
        <a:xfrm>
          <a:off x="2504418" y="4583176"/>
          <a:ext cx="6028021" cy="100606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/>
            <a:t>Начинай «качать-дышать»!</a:t>
          </a:r>
          <a:endParaRPr lang="ru-RU" sz="2400" b="1" kern="1200" dirty="0"/>
        </a:p>
      </dsp:txBody>
      <dsp:txXfrm>
        <a:off x="2504418" y="4583176"/>
        <a:ext cx="4977879" cy="1006063"/>
      </dsp:txXfrm>
    </dsp:sp>
    <dsp:sp modelId="{46558DDD-2DD9-4D25-A109-24F87BDAB91F}">
      <dsp:nvSpPr>
        <dsp:cNvPr id="0" name=""/>
        <dsp:cNvSpPr/>
      </dsp:nvSpPr>
      <dsp:spPr>
        <a:xfrm>
          <a:off x="5916037" y="734985"/>
          <a:ext cx="653941" cy="653941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5916037" y="734985"/>
        <a:ext cx="653941" cy="653941"/>
      </dsp:txXfrm>
    </dsp:sp>
    <dsp:sp modelId="{15B85281-35F2-46E6-98D3-FFE6AE8B9809}">
      <dsp:nvSpPr>
        <dsp:cNvPr id="0" name=""/>
        <dsp:cNvSpPr/>
      </dsp:nvSpPr>
      <dsp:spPr>
        <a:xfrm>
          <a:off x="6406653" y="1880779"/>
          <a:ext cx="653941" cy="653941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6406653" y="1880779"/>
        <a:ext cx="653941" cy="653941"/>
      </dsp:txXfrm>
    </dsp:sp>
    <dsp:sp modelId="{CDD516D1-6920-4455-8F59-F7F688FAF247}">
      <dsp:nvSpPr>
        <dsp:cNvPr id="0" name=""/>
        <dsp:cNvSpPr/>
      </dsp:nvSpPr>
      <dsp:spPr>
        <a:xfrm>
          <a:off x="6897268" y="3009805"/>
          <a:ext cx="653941" cy="653941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6897268" y="3009805"/>
        <a:ext cx="653941" cy="653941"/>
      </dsp:txXfrm>
    </dsp:sp>
    <dsp:sp modelId="{00DFC6C4-72DA-4242-8D26-A12EA98CE186}">
      <dsp:nvSpPr>
        <dsp:cNvPr id="0" name=""/>
        <dsp:cNvSpPr/>
      </dsp:nvSpPr>
      <dsp:spPr>
        <a:xfrm>
          <a:off x="7387883" y="4166778"/>
          <a:ext cx="653941" cy="653941"/>
        </a:xfrm>
        <a:prstGeom prst="downArrow">
          <a:avLst>
            <a:gd name="adj1" fmla="val 55000"/>
            <a:gd name="adj2" fmla="val 45000"/>
          </a:avLst>
        </a:prstGeom>
        <a:solidFill>
          <a:srgbClr val="FF0000">
            <a:alpha val="90000"/>
          </a:srgb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/>
        </a:p>
      </dsp:txBody>
      <dsp:txXfrm>
        <a:off x="7387883" y="4166778"/>
        <a:ext cx="653941" cy="65394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FBCF16D-3599-4ADC-A6ED-D0F1A62FDD76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D02933-E5F4-41A0-9641-3674FD3D32E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89552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31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dirty="0" smtClean="0"/>
          </a:p>
        </p:txBody>
      </p:sp>
      <p:sp>
        <p:nvSpPr>
          <p:cNvPr id="1331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1466F3A0-DAAE-452F-9A1C-8FA292C3C7D0}" type="slidenum">
              <a:rPr lang="ru-RU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359F7A-C143-4BFF-802F-04EF2D9C81CF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111755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3C0CC22-FD34-4263-AF9C-69E2ED275ADD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5FD9C-D27A-4519-A049-D2D718525CEA}" type="slidenum">
              <a:rPr lang="ru-RU" smtClean="0"/>
              <a:pPr/>
              <a:t>59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687780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D02933-E5F4-41A0-9641-3674FD3D32E8}" type="slidenum">
              <a:rPr lang="ru-RU" smtClean="0"/>
              <a:pPr/>
              <a:t>61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9FA8-598F-4642-A05C-C7FBF4AD7BC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2EF5-937E-4C12-95D4-2D923D7841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359125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9FA8-598F-4642-A05C-C7FBF4AD7BC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2EF5-937E-4C12-95D4-2D923D7841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79681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9FA8-598F-4642-A05C-C7FBF4AD7BC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2EF5-937E-4C12-95D4-2D923D7841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756699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9FA8-598F-4642-A05C-C7FBF4AD7BC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2EF5-937E-4C12-95D4-2D923D7841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86190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9FA8-598F-4642-A05C-C7FBF4AD7BC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2EF5-937E-4C12-95D4-2D923D7841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682092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9FA8-598F-4642-A05C-C7FBF4AD7BC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2EF5-937E-4C12-95D4-2D923D7841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4832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9FA8-598F-4642-A05C-C7FBF4AD7BC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2EF5-937E-4C12-95D4-2D923D7841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817415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9FA8-598F-4642-A05C-C7FBF4AD7BC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2EF5-937E-4C12-95D4-2D923D7841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033115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9FA8-598F-4642-A05C-C7FBF4AD7BC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2EF5-937E-4C12-95D4-2D923D7841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43368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9FA8-598F-4642-A05C-C7FBF4AD7BC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2EF5-937E-4C12-95D4-2D923D7841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90349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3D9FA8-598F-4642-A05C-C7FBF4AD7BC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202EF5-937E-4C12-95D4-2D923D7841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861995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3D9FA8-598F-4642-A05C-C7FBF4AD7BC0}" type="datetimeFigureOut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202EF5-937E-4C12-95D4-2D923D78412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7826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png"/><Relationship Id="rId7" Type="http://schemas.openxmlformats.org/officeDocument/2006/relationships/image" Target="../media/image6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10" Type="http://schemas.openxmlformats.org/officeDocument/2006/relationships/image" Target="../media/image22.png"/><Relationship Id="rId4" Type="http://schemas.openxmlformats.org/officeDocument/2006/relationships/image" Target="../media/image66.png"/><Relationship Id="rId9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eg"/><Relationship Id="rId5" Type="http://schemas.openxmlformats.org/officeDocument/2006/relationships/image" Target="../media/image77.png"/><Relationship Id="rId4" Type="http://schemas.openxmlformats.org/officeDocument/2006/relationships/image" Target="../media/image76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gif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prguidelines.eu/" TargetMode="External"/><Relationship Id="rId2" Type="http://schemas.openxmlformats.org/officeDocument/2006/relationships/hyperlink" Target="http://www.erc.edu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gif"/><Relationship Id="rId5" Type="http://schemas.openxmlformats.org/officeDocument/2006/relationships/image" Target="../media/image84.jpeg"/><Relationship Id="rId4" Type="http://schemas.openxmlformats.org/officeDocument/2006/relationships/hyperlink" Target="http://www.niiorramn.ru/council" TargetMode="Externa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hyperlink" Target="mailto:realzulya@mail.ru" TargetMode="External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78426" y="126876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Сердечно-лёгочная </a:t>
            </a:r>
            <a:r>
              <a:rPr lang="ru-RU" b="1" dirty="0" smtClean="0"/>
              <a:t>реанимация</a:t>
            </a:r>
            <a:endParaRPr lang="en-GB" b="1" dirty="0" smtClean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4232" y="5029200"/>
            <a:ext cx="7696200" cy="762000"/>
          </a:xfrm>
        </p:spPr>
        <p:txBody>
          <a:bodyPr/>
          <a:lstStyle/>
          <a:p>
            <a:pPr eaLnBrk="1" hangingPunct="1"/>
            <a:r>
              <a:rPr lang="ru-RU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Зарипова З.А.</a:t>
            </a:r>
            <a:endParaRPr lang="en-GB" dirty="0" smtClean="0">
              <a:latin typeface="Verdana" pitchFamily="34" charset="0"/>
              <a:ea typeface="Verdana" pitchFamily="34" charset="0"/>
              <a:cs typeface="Verdana" pitchFamily="34" charset="0"/>
            </a:endParaRPr>
          </a:p>
          <a:p>
            <a:pPr eaLnBrk="1" hangingPunct="1"/>
            <a:endParaRPr lang="en-GB" sz="2400" dirty="0" smtClean="0"/>
          </a:p>
        </p:txBody>
      </p:sp>
      <p:sp>
        <p:nvSpPr>
          <p:cNvPr id="5" name="Нижний колонтитул 4"/>
          <p:cNvSpPr txBox="1">
            <a:spLocks/>
          </p:cNvSpPr>
          <p:nvPr/>
        </p:nvSpPr>
        <p:spPr bwMode="auto">
          <a:xfrm>
            <a:off x="3116826" y="5766436"/>
            <a:ext cx="28956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ru-RU" sz="1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Санкт-Петербург</a:t>
            </a:r>
          </a:p>
          <a:p>
            <a:pPr>
              <a:defRPr/>
            </a:pPr>
            <a:r>
              <a:rPr lang="ru-RU" sz="1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202</a:t>
            </a:r>
            <a:r>
              <a:rPr lang="en-US" sz="1800" dirty="0" smtClean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</a:t>
            </a:r>
            <a:endParaRPr lang="en-GB" sz="18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750589" y="862922"/>
            <a:ext cx="6461213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10" name="Picture 4" descr="D:\СЛР\pre_1374113100__paramedic_giving_cpr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060848"/>
            <a:ext cx="3480982" cy="3016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4636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9036496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Когда реанимация не показана?!</a:t>
            </a:r>
            <a:endParaRPr lang="ru-RU" b="1" dirty="0"/>
          </a:p>
        </p:txBody>
      </p:sp>
      <p:pic>
        <p:nvPicPr>
          <p:cNvPr id="117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5389" y="1124744"/>
            <a:ext cx="453599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390" y="1124744"/>
            <a:ext cx="462539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2212" y="4208955"/>
            <a:ext cx="3799576" cy="2636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5604" y="3907394"/>
            <a:ext cx="42370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390" y="3907394"/>
            <a:ext cx="40417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CCB87-EA05-485A-910F-2C952FEBB672}" type="datetime1">
              <a:rPr lang="ru-RU" smtClean="0"/>
              <a:pPr/>
              <a:t>27.01.2022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A940-C71E-4C4C-AC3B-0D32BAD2F1C6}" type="slidenum">
              <a:rPr lang="ru-RU" smtClean="0"/>
              <a:pPr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8468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636912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Если не знаешь что делать</a:t>
            </a:r>
            <a:r>
              <a:rPr lang="ru-RU" b="1" dirty="0" smtClean="0"/>
              <a:t>!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…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Надо </a:t>
            </a:r>
            <a:r>
              <a:rPr lang="ru-RU" b="1" dirty="0" smtClean="0"/>
              <a:t>позвать на помощь!</a:t>
            </a:r>
            <a:endParaRPr lang="ru-RU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50746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609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80527" y="0"/>
            <a:ext cx="961291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209140-302F-489B-AE55-A8241E72ED96}" type="datetime1">
              <a:rPr lang="ru-RU" smtClean="0">
                <a:solidFill>
                  <a:srgbClr val="438086"/>
                </a:solidFill>
              </a:rPr>
              <a:pPr/>
              <a:t>27.01.2022</a:t>
            </a:fld>
            <a:endParaRPr lang="ru-RU">
              <a:solidFill>
                <a:srgbClr val="438086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907E74-8887-4BED-9B4E-9D2EC8A2B3DC}" type="slidenum">
              <a:rPr lang="ru-RU" smtClean="0"/>
              <a:pPr/>
              <a:t>12</a:t>
            </a:fld>
            <a:endParaRPr lang="ru-RU"/>
          </a:p>
        </p:txBody>
      </p:sp>
      <p:pic>
        <p:nvPicPr>
          <p:cNvPr id="5" name="Picture 1" descr="F:\ПЕРВАЯ ПОМОЩЬ\Презентации\87971722.pn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72200" y="1988840"/>
            <a:ext cx="1368152" cy="9866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424410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2915816" y="188640"/>
            <a:ext cx="4041775" cy="10081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Проблема «сердце</a:t>
            </a:r>
            <a:r>
              <a:rPr lang="ru-RU" sz="4000" dirty="0" smtClean="0">
                <a:solidFill>
                  <a:schemeClr val="tx1"/>
                </a:solidFill>
              </a:rPr>
              <a:t>»?</a:t>
            </a:r>
            <a:endParaRPr lang="ru-RU" sz="4000" dirty="0">
              <a:solidFill>
                <a:schemeClr val="tx1"/>
              </a:solidFill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3779912" y="1268760"/>
            <a:ext cx="4248472" cy="55892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dirty="0"/>
              <a:t>С </a:t>
            </a:r>
            <a:r>
              <a:rPr lang="ru-RU" sz="2400" b="1" dirty="0" smtClean="0"/>
              <a:t>– </a:t>
            </a:r>
            <a:r>
              <a:rPr lang="en-US" sz="2400" b="1" dirty="0" smtClean="0"/>
              <a:t>circulation</a:t>
            </a:r>
            <a:r>
              <a:rPr lang="ru-RU" sz="2400" b="1" dirty="0" smtClean="0"/>
              <a:t> </a:t>
            </a:r>
            <a:endParaRPr lang="ru-RU" sz="2400" b="1" dirty="0"/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rgbClr val="FF0000"/>
                </a:solidFill>
              </a:rPr>
              <a:t>А – </a:t>
            </a:r>
            <a:r>
              <a:rPr lang="en-US" sz="2400" b="1" dirty="0" smtClean="0">
                <a:solidFill>
                  <a:srgbClr val="FF0000"/>
                </a:solidFill>
              </a:rPr>
              <a:t>airway open</a:t>
            </a:r>
            <a:endParaRPr lang="ru-RU" sz="2400" b="1" dirty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</a:pPr>
            <a:r>
              <a:rPr lang="ru-RU" sz="2400" b="1" dirty="0">
                <a:solidFill>
                  <a:srgbClr val="FF0000"/>
                </a:solidFill>
              </a:rPr>
              <a:t>В </a:t>
            </a:r>
            <a:r>
              <a:rPr lang="ru-RU" sz="2400" b="1" dirty="0" smtClean="0">
                <a:solidFill>
                  <a:srgbClr val="FF0000"/>
                </a:solidFill>
              </a:rPr>
              <a:t>–</a:t>
            </a:r>
            <a:r>
              <a:rPr lang="en-US" sz="2400" b="1" dirty="0" smtClean="0">
                <a:solidFill>
                  <a:srgbClr val="FF0000"/>
                </a:solidFill>
              </a:rPr>
              <a:t> breathing</a:t>
            </a:r>
            <a:endParaRPr lang="ru-RU" sz="2400" b="1" dirty="0">
              <a:solidFill>
                <a:srgbClr val="FF0000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0" y="2564904"/>
            <a:ext cx="9144000" cy="42930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800" dirty="0">
                <a:solidFill>
                  <a:schemeClr val="tx1"/>
                </a:solidFill>
              </a:rPr>
              <a:t>1 спасатель</a:t>
            </a:r>
          </a:p>
          <a:p>
            <a:pPr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30:2</a:t>
            </a:r>
          </a:p>
          <a:p>
            <a:pPr algn="ctr">
              <a:buNone/>
            </a:pPr>
            <a:r>
              <a:rPr lang="ru-RU" sz="2800" dirty="0">
                <a:solidFill>
                  <a:schemeClr val="tx1"/>
                </a:solidFill>
              </a:rPr>
              <a:t>2 спасателя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</a:rPr>
              <a:t>30:2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dirty="0">
                <a:solidFill>
                  <a:schemeClr val="tx1"/>
                </a:solidFill>
              </a:rPr>
              <a:t>Частота компрессий –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</a:rPr>
              <a:t>не менее  100 в минуту</a:t>
            </a:r>
          </a:p>
          <a:p>
            <a:pPr algn="ctr">
              <a:spcBef>
                <a:spcPts val="0"/>
              </a:spcBef>
              <a:buNone/>
            </a:pPr>
            <a:endParaRPr lang="ru-RU" sz="28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800" dirty="0">
                <a:solidFill>
                  <a:schemeClr val="tx1"/>
                </a:solidFill>
              </a:rPr>
              <a:t>Амплитуда компрессий –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не менее 5 см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5616" y="5013175"/>
            <a:ext cx="748883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 менее 100 и не более 120 в минуту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1660" y="6179190"/>
            <a:ext cx="669674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 менее 5 см и не более 6 см</a:t>
            </a:r>
          </a:p>
        </p:txBody>
      </p:sp>
      <p:pic>
        <p:nvPicPr>
          <p:cNvPr id="12" name="Picture 1" descr="F:\ПЕРВАЯ ПОМОЩЬ\Презентации\8797172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1628800"/>
            <a:ext cx="1368152" cy="9866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837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Alternate Process 1"/>
          <p:cNvSpPr/>
          <p:nvPr/>
        </p:nvSpPr>
        <p:spPr>
          <a:xfrm>
            <a:off x="107504" y="13063"/>
            <a:ext cx="4968551" cy="94138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Нет сознания</a:t>
            </a:r>
          </a:p>
          <a:p>
            <a:pPr algn="ctr">
              <a:defRPr/>
            </a:pPr>
            <a:r>
              <a:rPr lang="ru-RU" sz="2800" b="1" dirty="0"/>
              <a:t>Нет нормального дыхания</a:t>
            </a:r>
            <a:endParaRPr lang="en-GB" sz="2800" b="1" dirty="0"/>
          </a:p>
        </p:txBody>
      </p:sp>
      <p:sp>
        <p:nvSpPr>
          <p:cNvPr id="17" name="Flowchart: Alternate Process 21"/>
          <p:cNvSpPr/>
          <p:nvPr/>
        </p:nvSpPr>
        <p:spPr>
          <a:xfrm>
            <a:off x="107504" y="1249322"/>
            <a:ext cx="4968551" cy="763588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Вызвать экстренную службу</a:t>
            </a:r>
            <a:endParaRPr lang="en-GB" sz="2800" b="1" dirty="0"/>
          </a:p>
        </p:txBody>
      </p:sp>
      <p:sp>
        <p:nvSpPr>
          <p:cNvPr id="18" name="Flowchart: Alternate Process 22"/>
          <p:cNvSpPr/>
          <p:nvPr/>
        </p:nvSpPr>
        <p:spPr>
          <a:xfrm>
            <a:off x="107504" y="2275676"/>
            <a:ext cx="4968552" cy="758825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Сделать 30 компрессий </a:t>
            </a:r>
          </a:p>
          <a:p>
            <a:pPr algn="ctr">
              <a:defRPr/>
            </a:pPr>
            <a:r>
              <a:rPr lang="ru-RU" sz="2800" b="1" dirty="0"/>
              <a:t>грудной клетки</a:t>
            </a:r>
            <a:endParaRPr lang="en-GB" sz="2800" dirty="0"/>
          </a:p>
        </p:txBody>
      </p:sp>
      <p:sp>
        <p:nvSpPr>
          <p:cNvPr id="19" name="Flowchart: Alternate Process 23"/>
          <p:cNvSpPr/>
          <p:nvPr/>
        </p:nvSpPr>
        <p:spPr>
          <a:xfrm>
            <a:off x="107504" y="3316288"/>
            <a:ext cx="4968552" cy="763589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Сделать </a:t>
            </a:r>
          </a:p>
          <a:p>
            <a:pPr algn="ctr">
              <a:defRPr/>
            </a:pPr>
            <a:r>
              <a:rPr lang="ru-RU" sz="2800" b="1" dirty="0"/>
              <a:t>2 искусственных вдоха</a:t>
            </a:r>
            <a:endParaRPr lang="en-GB" sz="2800" b="1" dirty="0"/>
          </a:p>
        </p:txBody>
      </p:sp>
      <p:sp>
        <p:nvSpPr>
          <p:cNvPr id="20" name="Flowchart: Alternate Process 24"/>
          <p:cNvSpPr/>
          <p:nvPr/>
        </p:nvSpPr>
        <p:spPr>
          <a:xfrm>
            <a:off x="107504" y="4359277"/>
            <a:ext cx="4968552" cy="720725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Продолжить СЛР 30:2</a:t>
            </a:r>
            <a:endParaRPr lang="en-GB" sz="2800" b="1" dirty="0"/>
          </a:p>
        </p:txBody>
      </p:sp>
      <p:sp>
        <p:nvSpPr>
          <p:cNvPr id="21" name="Flowchart: Alternate Process 25"/>
          <p:cNvSpPr/>
          <p:nvPr/>
        </p:nvSpPr>
        <p:spPr>
          <a:xfrm>
            <a:off x="107504" y="5276058"/>
            <a:ext cx="4968552" cy="1581942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Как только появится АНД:</a:t>
            </a:r>
          </a:p>
          <a:p>
            <a:pPr algn="ctr">
              <a:defRPr/>
            </a:pPr>
            <a:r>
              <a:rPr lang="ru-RU" sz="2400" dirty="0"/>
              <a:t>включить его и следовать голосовым командам прибора</a:t>
            </a:r>
            <a:endParaRPr lang="en-GB" sz="2400" dirty="0"/>
          </a:p>
        </p:txBody>
      </p:sp>
      <p:sp>
        <p:nvSpPr>
          <p:cNvPr id="22" name="Down Arrow 4"/>
          <p:cNvSpPr/>
          <p:nvPr/>
        </p:nvSpPr>
        <p:spPr>
          <a:xfrm>
            <a:off x="4672261" y="955635"/>
            <a:ext cx="375047" cy="293687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Down Arrow 28"/>
          <p:cNvSpPr/>
          <p:nvPr/>
        </p:nvSpPr>
        <p:spPr>
          <a:xfrm>
            <a:off x="4673571" y="2012910"/>
            <a:ext cx="375047" cy="293687"/>
          </a:xfrm>
          <a:prstGeom prst="downArrow">
            <a:avLst/>
          </a:prstGeom>
          <a:solidFill>
            <a:srgbClr val="265C9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Down Arrow 29"/>
          <p:cNvSpPr/>
          <p:nvPr/>
        </p:nvSpPr>
        <p:spPr>
          <a:xfrm>
            <a:off x="4701007" y="3055796"/>
            <a:ext cx="375047" cy="293688"/>
          </a:xfrm>
          <a:prstGeom prst="downArrow">
            <a:avLst/>
          </a:prstGeom>
          <a:solidFill>
            <a:srgbClr val="265C9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Down Arrow 30"/>
          <p:cNvSpPr/>
          <p:nvPr/>
        </p:nvSpPr>
        <p:spPr>
          <a:xfrm>
            <a:off x="4701008" y="4045657"/>
            <a:ext cx="375047" cy="293687"/>
          </a:xfrm>
          <a:prstGeom prst="downArrow">
            <a:avLst/>
          </a:prstGeom>
          <a:solidFill>
            <a:srgbClr val="265C9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6" name="Down Arrow 31"/>
          <p:cNvSpPr/>
          <p:nvPr/>
        </p:nvSpPr>
        <p:spPr>
          <a:xfrm>
            <a:off x="4701009" y="4982371"/>
            <a:ext cx="375047" cy="293687"/>
          </a:xfrm>
          <a:prstGeom prst="downArrow">
            <a:avLst/>
          </a:prstGeom>
          <a:solidFill>
            <a:srgbClr val="265C9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5871477" y="80298"/>
            <a:ext cx="2877711" cy="1754326"/>
          </a:xfrm>
          <a:prstGeom prst="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3600" b="1" dirty="0">
                <a:solidFill>
                  <a:srgbClr val="FF0000"/>
                </a:solidFill>
              </a:rPr>
              <a:t>!!!</a:t>
            </a:r>
          </a:p>
          <a:p>
            <a:pPr algn="ctr"/>
            <a:r>
              <a:rPr lang="ru-RU" sz="3600" b="1" dirty="0"/>
              <a:t>Собственная </a:t>
            </a:r>
          </a:p>
          <a:p>
            <a:pPr algn="ctr"/>
            <a:r>
              <a:rPr lang="ru-RU" sz="3600" b="1" dirty="0"/>
              <a:t>безопасность</a:t>
            </a:r>
          </a:p>
        </p:txBody>
      </p:sp>
      <p:sp>
        <p:nvSpPr>
          <p:cNvPr id="14" name="Down Arrow 4"/>
          <p:cNvSpPr/>
          <p:nvPr/>
        </p:nvSpPr>
        <p:spPr>
          <a:xfrm rot="5400000">
            <a:off x="5300240" y="412770"/>
            <a:ext cx="375047" cy="535384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506" y="1850978"/>
            <a:ext cx="3669622" cy="3131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04" y="4982371"/>
            <a:ext cx="3757496" cy="174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28321" y="2060848"/>
            <a:ext cx="2015679" cy="64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12850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268760"/>
            <a:ext cx="9036496" cy="5462067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2000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sz="2000" dirty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sz="2000" dirty="0" smtClean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/>
              <a:t>Оцените наличие сознания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/>
              <a:t> у пострадавшего! </a:t>
            </a: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97B0A-D488-4DCC-9DFB-75F551F12ADB}" type="slidenum">
              <a:rPr lang="ru-RU" smtClean="0"/>
              <a:pPr/>
              <a:t>15</a:t>
            </a:fld>
            <a:endParaRPr lang="ru-RU"/>
          </a:p>
        </p:txBody>
      </p:sp>
      <p:pic>
        <p:nvPicPr>
          <p:cNvPr id="6" name="Рисунок 5" descr="C:\Users\asus\Downloads\logo_blu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453"/>
            <a:ext cx="1512168" cy="1440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одзаголовок 2"/>
          <p:cNvSpPr txBox="1">
            <a:spLocks noGrp="1"/>
          </p:cNvSpPr>
          <p:nvPr>
            <p:ph type="title"/>
          </p:nvPr>
        </p:nvSpPr>
        <p:spPr>
          <a:xfrm>
            <a:off x="679862" y="4120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Санкт-Петербургский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медицинский университет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академика И.П. Павлова</a:t>
            </a:r>
          </a:p>
          <a:p>
            <a:pPr algn="l">
              <a:spcBef>
                <a:spcPts val="0"/>
              </a:spcBef>
            </a:pPr>
            <a:endParaRPr lang="ru-RU" sz="20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0"/>
              </a:spcBef>
            </a:pPr>
            <a:endParaRPr lang="ru-RU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05285" y="1556792"/>
            <a:ext cx="8587197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9" name="Picture 2" descr="02_0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868144" y="3975184"/>
            <a:ext cx="2905125" cy="2721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4797152"/>
            <a:ext cx="330269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Позовите громко!</a:t>
            </a:r>
          </a:p>
          <a:p>
            <a:r>
              <a:rPr lang="ru-RU" sz="3200" dirty="0" smtClean="0"/>
              <a:t>Потрясите легко! </a:t>
            </a:r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327908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556792"/>
            <a:ext cx="9036496" cy="517403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20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2000" b="1" dirty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/>
              <a:t>Если человек без сознания,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3600" b="1" dirty="0" smtClean="0"/>
              <a:t>то оцените наличие дыхания!</a:t>
            </a:r>
          </a:p>
          <a:p>
            <a:pPr marL="0" indent="0" algn="r">
              <a:buNone/>
            </a:pPr>
            <a:endParaRPr lang="ru-RU" dirty="0" smtClean="0">
              <a:solidFill>
                <a:prstClr val="black"/>
              </a:solidFill>
            </a:endParaRPr>
          </a:p>
        </p:txBody>
      </p:sp>
      <p:pic>
        <p:nvPicPr>
          <p:cNvPr id="6" name="Рисунок 5" descr="C:\Users\asus\Downloads\logo_blu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453"/>
            <a:ext cx="1512168" cy="1440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одзаголовок 2"/>
          <p:cNvSpPr txBox="1">
            <a:spLocks noGrp="1"/>
          </p:cNvSpPr>
          <p:nvPr>
            <p:ph type="title"/>
          </p:nvPr>
        </p:nvSpPr>
        <p:spPr>
          <a:xfrm>
            <a:off x="484083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Санкт-Петербургский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медицинский университет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академика И.П. Павлова</a:t>
            </a:r>
          </a:p>
          <a:p>
            <a:pPr algn="l">
              <a:spcBef>
                <a:spcPts val="0"/>
              </a:spcBef>
            </a:pPr>
            <a:endParaRPr lang="ru-RU" sz="20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0"/>
              </a:spcBef>
            </a:pPr>
            <a:endParaRPr lang="ru-RU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05285" y="1556792"/>
            <a:ext cx="8587197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9" name="Picture 2" descr="02_0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43608" y="4005063"/>
            <a:ext cx="3851920" cy="2740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788024" y="4581128"/>
            <a:ext cx="4572000" cy="138499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/>
              <a:t>Вижу_</a:t>
            </a:r>
            <a:r>
              <a:rPr lang="ru-RU" sz="2800" b="1" dirty="0">
                <a:solidFill>
                  <a:srgbClr val="FF0000"/>
                </a:solidFill>
              </a:rPr>
              <a:t>Слышу_Ощущаю</a:t>
            </a:r>
          </a:p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Не </a:t>
            </a:r>
            <a:r>
              <a:rPr lang="ru-RU" sz="2800" b="1" dirty="0"/>
              <a:t>более 10 секунд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372200" y="3627020"/>
            <a:ext cx="2180405" cy="954107"/>
          </a:xfrm>
          <a:prstGeom prst="rect">
            <a:avLst/>
          </a:prstGeom>
          <a:noFill/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ВНИМАНИЕ!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COVID-19</a:t>
            </a:r>
            <a:r>
              <a:rPr lang="ru-RU" sz="2800" b="1" dirty="0" smtClean="0">
                <a:solidFill>
                  <a:srgbClr val="FF0000"/>
                </a:solidFill>
              </a:rPr>
              <a:t>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90333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8242" name="Picture 2" descr="02_0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0827" y="2133604"/>
            <a:ext cx="4791075" cy="417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8243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5364163" y="1628775"/>
            <a:ext cx="3600450" cy="4735513"/>
          </a:xfr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ru-RU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Вызов помощи!</a:t>
            </a:r>
            <a:endParaRPr lang="ru-RU" b="1" dirty="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8248" name="Номер слайда 2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5" tIns="45720" rIns="91435" bIns="45720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13" indent="-285736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2942" indent="-228589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119" indent="-228589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295" indent="-228589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473" indent="-2285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650" indent="-2285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8826" indent="-2285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003" indent="-228589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683A890-F30E-460D-A634-646C99340A80}" type="slidenum">
              <a:rPr lang="ru-RU" altLang="ru-RU">
                <a:solidFill>
                  <a:srgbClr val="FFFFFF"/>
                </a:solidFill>
                <a:latin typeface="Georgia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ru-RU" altLang="ru-RU">
              <a:solidFill>
                <a:srgbClr val="FFFFFF"/>
              </a:solidFill>
              <a:latin typeface="Georg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3712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556792"/>
            <a:ext cx="9036496" cy="53012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b="1" dirty="0" smtClean="0"/>
          </a:p>
          <a:p>
            <a:pPr marL="0" indent="0" algn="ctr">
              <a:buNone/>
            </a:pPr>
            <a:r>
              <a:rPr lang="ru-RU" sz="2800" b="1" dirty="0" smtClean="0"/>
              <a:t>Вызов скорой медицинской помощи:</a:t>
            </a:r>
          </a:p>
          <a:p>
            <a:pPr>
              <a:buAutoNum type="arabicPeriod"/>
            </a:pPr>
            <a:r>
              <a:rPr lang="ru-RU" sz="2400" dirty="0" smtClean="0">
                <a:cs typeface="Times New Roman" pitchFamily="18" charset="0"/>
              </a:rPr>
              <a:t>Адрес места происшествия</a:t>
            </a:r>
          </a:p>
          <a:p>
            <a:pPr>
              <a:buAutoNum type="arabicPeriod"/>
            </a:pPr>
            <a:r>
              <a:rPr lang="ru-RU" sz="2400" dirty="0" smtClean="0">
                <a:cs typeface="Times New Roman" pitchFamily="18" charset="0"/>
              </a:rPr>
              <a:t>Кто перед Вами</a:t>
            </a:r>
          </a:p>
          <a:p>
            <a:pPr>
              <a:buAutoNum type="arabicPeriod"/>
            </a:pPr>
            <a:r>
              <a:rPr lang="ru-RU" sz="2400" dirty="0" smtClean="0">
                <a:cs typeface="Times New Roman" pitchFamily="18" charset="0"/>
              </a:rPr>
              <a:t>Сколько пострадавших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ru-RU" sz="2400" dirty="0" smtClean="0">
                <a:cs typeface="Times New Roman" pitchFamily="18" charset="0"/>
              </a:rPr>
              <a:t>Примерный возраст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ru-RU" sz="2400" dirty="0" smtClean="0">
                <a:cs typeface="Times New Roman" pitchFamily="18" charset="0"/>
              </a:rPr>
              <a:t>Что Вы обнаружили</a:t>
            </a:r>
          </a:p>
          <a:p>
            <a:pPr>
              <a:buFont typeface="Arial" panose="020B0604020202020204" pitchFamily="34" charset="0"/>
              <a:buAutoNum type="arabicPeriod"/>
            </a:pPr>
            <a:r>
              <a:rPr lang="ru-RU" sz="2400" dirty="0" smtClean="0">
                <a:cs typeface="Times New Roman" pitchFamily="18" charset="0"/>
              </a:rPr>
              <a:t>Что предпринимаете</a:t>
            </a:r>
          </a:p>
          <a:p>
            <a:pPr>
              <a:buFont typeface="Arial" panose="020B0604020202020204" pitchFamily="34" charset="0"/>
              <a:buAutoNum type="arabicPeriod"/>
            </a:pPr>
            <a:endParaRPr lang="ru-RU" sz="2400" dirty="0" smtClean="0">
              <a:cs typeface="Times New Roman" pitchFamily="18" charset="0"/>
            </a:endParaRPr>
          </a:p>
          <a:p>
            <a:pPr marL="0" indent="0">
              <a:buNone/>
            </a:pPr>
            <a:endParaRPr lang="ru-RU" sz="2400" dirty="0" smtClean="0">
              <a:cs typeface="Times New Roman" pitchFamily="18" charset="0"/>
            </a:endParaRPr>
          </a:p>
          <a:p>
            <a:pPr>
              <a:buAutoNum type="arabicPeriod"/>
            </a:pPr>
            <a:endParaRPr lang="ru-RU" sz="2400" dirty="0" smtClean="0">
              <a:cs typeface="Times New Roman" pitchFamily="18" charset="0"/>
            </a:endParaRPr>
          </a:p>
          <a:p>
            <a:pPr>
              <a:buAutoNum type="arabicPeriod"/>
            </a:pPr>
            <a:endParaRPr lang="ru-RU" sz="2400" dirty="0">
              <a:cs typeface="Times New Roman" pitchFamily="18" charset="0"/>
            </a:endParaRPr>
          </a:p>
          <a:p>
            <a:pPr marL="0" indent="0" algn="r">
              <a:buNone/>
            </a:pPr>
            <a:endParaRPr lang="ru-RU" dirty="0" smtClean="0">
              <a:solidFill>
                <a:prstClr val="black"/>
              </a:solidFill>
            </a:endParaRPr>
          </a:p>
        </p:txBody>
      </p:sp>
      <p:pic>
        <p:nvPicPr>
          <p:cNvPr id="6" name="Рисунок 5" descr="C:\Users\asus\Downloads\logo_blu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453"/>
            <a:ext cx="1512168" cy="1440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одзаголовок 2"/>
          <p:cNvSpPr txBox="1">
            <a:spLocks noGrp="1"/>
          </p:cNvSpPr>
          <p:nvPr>
            <p:ph type="title"/>
          </p:nvPr>
        </p:nvSpPr>
        <p:spPr>
          <a:xfrm>
            <a:off x="484083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Санкт-Петербургский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медицинский университет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академика И.П. Павлова</a:t>
            </a:r>
          </a:p>
          <a:p>
            <a:pPr algn="l">
              <a:spcBef>
                <a:spcPts val="0"/>
              </a:spcBef>
            </a:pPr>
            <a:endParaRPr lang="ru-RU" sz="20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0"/>
              </a:spcBef>
            </a:pPr>
            <a:endParaRPr lang="ru-RU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05285" y="1556792"/>
            <a:ext cx="8587197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11" name="Рисунок 7" descr="urgence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0648" y="4365104"/>
            <a:ext cx="3528394" cy="220497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sp>
        <p:nvSpPr>
          <p:cNvPr id="12" name="Прямоугольник 11">
            <a:extLst>
              <a:ext uri="{FF2B5EF4-FFF2-40B4-BE49-F238E27FC236}">
                <a16:creationId xmlns="" xmlns:a16="http://schemas.microsoft.com/office/drawing/2014/main" id="{661F7F85-B355-48E2-B68E-031ABBE413B7}"/>
              </a:ext>
            </a:extLst>
          </p:cNvPr>
          <p:cNvSpPr/>
          <p:nvPr/>
        </p:nvSpPr>
        <p:spPr>
          <a:xfrm>
            <a:off x="5220072" y="3356992"/>
            <a:ext cx="2789546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b="0" cap="none" spc="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112 или </a:t>
            </a:r>
            <a:r>
              <a:rPr lang="ru-RU" sz="40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103</a:t>
            </a:r>
          </a:p>
        </p:txBody>
      </p:sp>
    </p:spTree>
    <p:extLst>
      <p:ext uri="{BB962C8B-B14F-4D97-AF65-F5344CB8AC3E}">
        <p14:creationId xmlns:p14="http://schemas.microsoft.com/office/powerpoint/2010/main" xmlns="" val="345910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7" y="116634"/>
            <a:ext cx="9036496" cy="1143000"/>
          </a:xfrm>
        </p:spPr>
        <p:txBody>
          <a:bodyPr>
            <a:normAutofit/>
          </a:bodyPr>
          <a:lstStyle/>
          <a:p>
            <a:r>
              <a:rPr lang="ru-RU" b="1" dirty="0" smtClean="0"/>
              <a:t>Когда реанимация не показана?!</a:t>
            </a:r>
            <a:endParaRPr lang="ru-RU" b="1" dirty="0"/>
          </a:p>
        </p:txBody>
      </p:sp>
      <p:pic>
        <p:nvPicPr>
          <p:cNvPr id="1177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25393" y="1124745"/>
            <a:ext cx="453599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387" y="1124745"/>
            <a:ext cx="4625390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7" name="Picture 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72212" y="4208956"/>
            <a:ext cx="3799576" cy="2636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8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5607" y="3907396"/>
            <a:ext cx="4237037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7769" name="Picture 9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387" y="3907396"/>
            <a:ext cx="4041775" cy="933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D16429-37C1-4D00-A73C-EACB525D8697}" type="datetime1">
              <a:rPr lang="ru-RU" smtClean="0"/>
              <a:pPr/>
              <a:t>27.01.2022</a:t>
            </a:fld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97B0A-D488-4DCC-9DFB-75F551F12ADB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38515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7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196752"/>
            <a:ext cx="7772400" cy="1470025"/>
          </a:xfrm>
        </p:spPr>
        <p:txBody>
          <a:bodyPr>
            <a:normAutofit/>
          </a:bodyPr>
          <a:lstStyle/>
          <a:p>
            <a:r>
              <a:rPr lang="ru-RU" sz="4800" b="1" dirty="0" smtClean="0"/>
              <a:t>Зачем я здесь?</a:t>
            </a:r>
            <a:endParaRPr lang="ru-RU" sz="4800" b="1" dirty="0"/>
          </a:p>
        </p:txBody>
      </p:sp>
      <p:pic>
        <p:nvPicPr>
          <p:cNvPr id="2050" name="Picture 2" descr="https://im0-tub-ru.yandex.net/i?id=3525e31679ae0827c12d885cbdad6a3b&amp;n=33&amp;h=190&amp;w=2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087124" y="3261291"/>
            <a:ext cx="5040560" cy="3586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70005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Когда реанимация показана?</a:t>
            </a:r>
            <a:endParaRPr lang="ru-RU" b="1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b="1" dirty="0" smtClean="0"/>
              <a:t>Отсутствие:</a:t>
            </a:r>
            <a:r>
              <a:rPr lang="ru-RU" dirty="0" smtClean="0"/>
              <a:t> </a:t>
            </a:r>
          </a:p>
          <a:p>
            <a:pPr marL="0" indent="0">
              <a:buNone/>
            </a:pPr>
            <a:r>
              <a:rPr lang="ru-RU" dirty="0" smtClean="0"/>
              <a:t>- сознания</a:t>
            </a:r>
          </a:p>
          <a:p>
            <a:pPr marL="0" indent="0">
              <a:buNone/>
            </a:pPr>
            <a:r>
              <a:rPr lang="ru-RU" dirty="0" smtClean="0"/>
              <a:t>- дыхания</a:t>
            </a:r>
          </a:p>
          <a:p>
            <a:pPr marL="0" indent="0">
              <a:buNone/>
            </a:pPr>
            <a:r>
              <a:rPr lang="ru-RU" dirty="0" smtClean="0"/>
              <a:t>- кровообращения*</a:t>
            </a:r>
          </a:p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3D32942-66E9-4751-8773-4D09A3C052B3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55977" y="3919900"/>
            <a:ext cx="4802389" cy="29381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471171" y="1916832"/>
            <a:ext cx="4572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При условии обеспечения безопасности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</a:rPr>
              <a:t>для оказывающего помощь!</a:t>
            </a:r>
          </a:p>
        </p:txBody>
      </p:sp>
    </p:spTree>
    <p:extLst>
      <p:ext uri="{BB962C8B-B14F-4D97-AF65-F5344CB8AC3E}">
        <p14:creationId xmlns:p14="http://schemas.microsoft.com/office/powerpoint/2010/main" xmlns="" val="1652242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260646"/>
            <a:ext cx="9175647" cy="1800200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  <p:pic>
        <p:nvPicPr>
          <p:cNvPr id="3" name="Picture 2" descr="C:\Users\asus\Desktop\Medulla_oblongata.gif"/>
          <p:cNvPicPr>
            <a:picLocks noChangeAspect="1" noChangeArrowheads="1" noCrop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12160" y="1737679"/>
            <a:ext cx="2880321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520" y="2420888"/>
            <a:ext cx="5634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Без сознания и не дышит?</a:t>
            </a:r>
            <a:endParaRPr lang="ru-RU" sz="3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755576" y="3177840"/>
            <a:ext cx="43987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Скорее всего,…умер!</a:t>
            </a:r>
            <a:endParaRPr lang="ru-RU" sz="3600" b="1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4149080"/>
            <a:ext cx="9144000" cy="2448272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xmlns="" val="33510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266" y="1052736"/>
            <a:ext cx="9101734" cy="50405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2051720" y="3861048"/>
            <a:ext cx="1872208" cy="64807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6309320"/>
            <a:ext cx="34671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3" name="Прямая соединительная линия 12"/>
          <p:cNvCxnSpPr/>
          <p:nvPr/>
        </p:nvCxnSpPr>
        <p:spPr>
          <a:xfrm>
            <a:off x="1115616" y="3789040"/>
            <a:ext cx="295232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0"/>
            <a:ext cx="9144000" cy="70788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4000" b="1" dirty="0" smtClean="0">
                <a:latin typeface="+mj-lt"/>
              </a:rPr>
              <a:t>Оценка пульса</a:t>
            </a:r>
            <a:endParaRPr lang="ru-RU" sz="4000" b="1" dirty="0">
              <a:latin typeface="+mj-lt"/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>
            <a:off x="4067944" y="4365104"/>
            <a:ext cx="367240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450D9C-BC23-4EEE-B137-49A4AFE9118C}" type="datetime1">
              <a:rPr lang="ru-RU" smtClean="0"/>
              <a:pPr/>
              <a:t>27.01.2022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A940-C71E-4C4C-AC3B-0D32BAD2F1C6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7274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0668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Если ошибся… и сердце бьётся…</a:t>
            </a:r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12776"/>
            <a:ext cx="9144000" cy="5445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Прямая соединительная линия 4"/>
          <p:cNvCxnSpPr/>
          <p:nvPr/>
        </p:nvCxnSpPr>
        <p:spPr>
          <a:xfrm>
            <a:off x="4427984" y="4797152"/>
            <a:ext cx="388843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Овал 5"/>
          <p:cNvSpPr/>
          <p:nvPr/>
        </p:nvSpPr>
        <p:spPr>
          <a:xfrm>
            <a:off x="-252536" y="5229200"/>
            <a:ext cx="9217024" cy="1628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76900" y="6562725"/>
            <a:ext cx="346710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A3CC-95FC-44FB-BEA2-65E687598D86}" type="datetime1">
              <a:rPr lang="ru-RU" smtClean="0"/>
              <a:pPr/>
              <a:t>27.01.2022</a:t>
            </a:fld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A940-C71E-4C4C-AC3B-0D32BAD2F1C6}" type="slidenum">
              <a:rPr lang="ru-RU" smtClean="0"/>
              <a:pPr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04670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Объект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1763838473"/>
              </p:ext>
            </p:extLst>
          </p:nvPr>
        </p:nvGraphicFramePr>
        <p:xfrm>
          <a:off x="179512" y="354950"/>
          <a:ext cx="5976664" cy="65253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4FF3-079B-4307-BD50-FF1C226AD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156176" y="980728"/>
            <a:ext cx="2915816" cy="19442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Есть время!</a:t>
            </a:r>
          </a:p>
          <a:p>
            <a:pPr algn="ctr"/>
            <a:r>
              <a:rPr lang="ru-RU" sz="2800" dirty="0" smtClean="0">
                <a:solidFill>
                  <a:prstClr val="black"/>
                </a:solidFill>
              </a:rPr>
              <a:t>Поворот на бок?</a:t>
            </a:r>
            <a:endParaRPr lang="ru-RU" sz="2800" dirty="0">
              <a:solidFill>
                <a:prstClr val="black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156176" y="4293096"/>
            <a:ext cx="2915816" cy="1944216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Времени нет!</a:t>
            </a:r>
          </a:p>
          <a:p>
            <a:pPr algn="ctr"/>
            <a:r>
              <a:rPr lang="ru-RU" sz="2800" dirty="0" smtClean="0">
                <a:solidFill>
                  <a:prstClr val="white"/>
                </a:solidFill>
              </a:rPr>
              <a:t>Реанимация?</a:t>
            </a:r>
            <a:endParaRPr lang="ru-RU" sz="2800" dirty="0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92080" y="3356992"/>
            <a:ext cx="35237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prstClr val="black"/>
                </a:solidFill>
              </a:rPr>
              <a:t>НУЖНА ПОМОЩЬ!</a:t>
            </a:r>
            <a:endParaRPr lang="ru-RU" sz="32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81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4048" y="2636912"/>
            <a:ext cx="3682752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Если не знаешь что делать</a:t>
            </a:r>
            <a:r>
              <a:rPr lang="ru-RU" b="1" dirty="0" smtClean="0"/>
              <a:t>!</a:t>
            </a: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>…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b="1" dirty="0" smtClean="0"/>
              <a:t>Надо </a:t>
            </a:r>
            <a:r>
              <a:rPr lang="ru-RU" b="1" dirty="0" smtClean="0"/>
              <a:t>позвать на помощь!</a:t>
            </a:r>
            <a:endParaRPr lang="ru-RU" b="1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50746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6098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1562" y="0"/>
            <a:ext cx="9155562" cy="1709758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+mn-lt"/>
              </a:rPr>
            </a:br>
            <a:r>
              <a:rPr lang="ru-RU" b="1" dirty="0" smtClean="0">
                <a:solidFill>
                  <a:schemeClr val="tx1"/>
                </a:solidFill>
                <a:latin typeface="+mn-lt"/>
              </a:rPr>
              <a:t>Принципы проведения базисной сердечно-легочной реанимации </a:t>
            </a:r>
            <a:r>
              <a:rPr lang="ru-RU" b="1" dirty="0" smtClean="0">
                <a:solidFill>
                  <a:srgbClr val="FF0000"/>
                </a:solidFill>
                <a:latin typeface="+mn-lt"/>
              </a:rPr>
              <a:t>C-A-B</a:t>
            </a:r>
            <a:r>
              <a:rPr lang="ru-RU" dirty="0" smtClean="0">
                <a:solidFill>
                  <a:schemeClr val="tx1"/>
                </a:solidFill>
                <a:latin typeface="+mn-lt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+mn-lt"/>
              </a:rPr>
            </a:br>
            <a:endParaRPr lang="ru-RU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16832"/>
            <a:ext cx="9144000" cy="4653136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ru-RU" b="1" dirty="0" smtClean="0"/>
              <a:t>С</a:t>
            </a:r>
            <a:r>
              <a:rPr lang="ru-RU" dirty="0" smtClean="0"/>
              <a:t> — </a:t>
            </a:r>
            <a:r>
              <a:rPr lang="ru-RU" i="1" dirty="0" err="1" smtClean="0"/>
              <a:t>circulation</a:t>
            </a:r>
            <a:r>
              <a:rPr lang="ru-RU" i="1" dirty="0" smtClean="0"/>
              <a:t>,</a:t>
            </a:r>
            <a:r>
              <a:rPr lang="ru-RU" dirty="0" smtClean="0"/>
              <a:t> обеспечение циркуляции крови:</a:t>
            </a:r>
          </a:p>
          <a:p>
            <a:pPr lvl="0">
              <a:buNone/>
            </a:pPr>
            <a:r>
              <a:rPr lang="ru-RU" dirty="0" smtClean="0"/>
              <a:t>		</a:t>
            </a:r>
            <a:r>
              <a:rPr lang="en-US" dirty="0" smtClean="0"/>
              <a:t>		</a:t>
            </a:r>
            <a:r>
              <a:rPr lang="ru-RU" b="1" dirty="0" smtClean="0"/>
              <a:t>компрессии, массаж сердца</a:t>
            </a:r>
          </a:p>
          <a:p>
            <a:pPr lvl="0">
              <a:buNone/>
            </a:pPr>
            <a:r>
              <a:rPr lang="ru-RU" b="1" dirty="0" smtClean="0"/>
              <a:t>А</a:t>
            </a:r>
            <a:r>
              <a:rPr lang="ru-RU" dirty="0" smtClean="0"/>
              <a:t> — </a:t>
            </a:r>
            <a:r>
              <a:rPr lang="ru-RU" i="1" dirty="0" err="1" smtClean="0"/>
              <a:t>airway</a:t>
            </a:r>
            <a:r>
              <a:rPr lang="ru-RU" i="1" dirty="0" smtClean="0"/>
              <a:t> </a:t>
            </a:r>
            <a:r>
              <a:rPr lang="en-US" i="1" dirty="0" smtClean="0"/>
              <a:t>opening</a:t>
            </a:r>
            <a:r>
              <a:rPr lang="ru-RU" dirty="0" smtClean="0"/>
              <a:t>, обеспечение проходимости 					 дыхательных путей:</a:t>
            </a:r>
          </a:p>
          <a:p>
            <a:pPr lvl="0">
              <a:buNone/>
            </a:pPr>
            <a:r>
              <a:rPr lang="ru-RU" dirty="0" smtClean="0"/>
              <a:t>		</a:t>
            </a:r>
            <a:r>
              <a:rPr lang="en-US" dirty="0" smtClean="0"/>
              <a:t>		</a:t>
            </a:r>
            <a:r>
              <a:rPr lang="ru-RU" b="1" dirty="0" smtClean="0"/>
              <a:t>разгибание головы</a:t>
            </a:r>
          </a:p>
          <a:p>
            <a:pPr lvl="0">
              <a:buNone/>
            </a:pPr>
            <a:r>
              <a:rPr lang="ru-RU" b="1" dirty="0" smtClean="0"/>
              <a:t>В</a:t>
            </a:r>
            <a:r>
              <a:rPr lang="ru-RU" dirty="0" smtClean="0"/>
              <a:t> — </a:t>
            </a:r>
            <a:r>
              <a:rPr lang="ru-RU" i="1" dirty="0" err="1" smtClean="0"/>
              <a:t>breathing</a:t>
            </a:r>
            <a:r>
              <a:rPr lang="ru-RU" dirty="0" smtClean="0"/>
              <a:t>, обеспечение </a:t>
            </a:r>
            <a:r>
              <a:rPr lang="ru-RU" dirty="0" err="1" smtClean="0"/>
              <a:t>оксигенации</a:t>
            </a:r>
            <a:r>
              <a:rPr lang="ru-RU" dirty="0" smtClean="0"/>
              <a:t>:</a:t>
            </a:r>
          </a:p>
          <a:p>
            <a:pPr lvl="0">
              <a:buNone/>
            </a:pPr>
            <a:r>
              <a:rPr lang="ru-RU" dirty="0" smtClean="0"/>
              <a:t>		</a:t>
            </a:r>
            <a:r>
              <a:rPr lang="en-US" dirty="0" smtClean="0"/>
              <a:t>		</a:t>
            </a:r>
            <a:r>
              <a:rPr lang="ru-RU" b="1" dirty="0" smtClean="0"/>
              <a:t>искусственная вентиляция легких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66593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395536" y="188640"/>
            <a:ext cx="4041648" cy="10081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Проблема «дыхание»</a:t>
            </a:r>
          </a:p>
        </p:txBody>
      </p:sp>
      <p:sp>
        <p:nvSpPr>
          <p:cNvPr id="7" name="Текст 6"/>
          <p:cNvSpPr>
            <a:spLocks noGrp="1"/>
          </p:cNvSpPr>
          <p:nvPr>
            <p:ph type="body" sz="half" idx="3"/>
          </p:nvPr>
        </p:nvSpPr>
        <p:spPr>
          <a:xfrm>
            <a:off x="4716016" y="188640"/>
            <a:ext cx="4041775" cy="1008112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ru-RU" sz="4000" dirty="0">
                <a:solidFill>
                  <a:schemeClr val="tx1"/>
                </a:solidFill>
              </a:rPr>
              <a:t>Проблема «сердце»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2"/>
          </p:nvPr>
        </p:nvSpPr>
        <p:spPr>
          <a:xfrm>
            <a:off x="179512" y="1268760"/>
            <a:ext cx="4243136" cy="558924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400" b="1" dirty="0"/>
              <a:t>А –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400" b="1" dirty="0"/>
              <a:t>В –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ru-RU" sz="2400" b="1" dirty="0"/>
              <a:t>С – </a:t>
            </a:r>
          </a:p>
          <a:p>
            <a:pPr algn="ctr">
              <a:buNone/>
            </a:pPr>
            <a:endParaRPr lang="ru-RU" sz="2400" dirty="0"/>
          </a:p>
          <a:p>
            <a:pPr algn="ctr">
              <a:buNone/>
            </a:pPr>
            <a:endParaRPr lang="ru-RU" sz="2400" b="1" dirty="0"/>
          </a:p>
          <a:p>
            <a:pPr algn="ctr">
              <a:buNone/>
            </a:pPr>
            <a:endParaRPr lang="ru-RU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4"/>
          </p:nvPr>
        </p:nvSpPr>
        <p:spPr>
          <a:xfrm>
            <a:off x="4572000" y="1268760"/>
            <a:ext cx="4248472" cy="558924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400" b="1" dirty="0"/>
              <a:t>С – </a:t>
            </a:r>
          </a:p>
          <a:p>
            <a:pPr>
              <a:spcBef>
                <a:spcPts val="0"/>
              </a:spcBef>
            </a:pPr>
            <a:r>
              <a:rPr lang="ru-RU" sz="2400" b="1" dirty="0"/>
              <a:t>А – </a:t>
            </a:r>
          </a:p>
          <a:p>
            <a:pPr>
              <a:spcBef>
                <a:spcPts val="0"/>
              </a:spcBef>
            </a:pPr>
            <a:r>
              <a:rPr lang="ru-RU" sz="2400" b="1" dirty="0"/>
              <a:t>В –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2564904"/>
            <a:ext cx="9144000" cy="429309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buNone/>
            </a:pPr>
            <a:r>
              <a:rPr lang="ru-RU" sz="2800" dirty="0">
                <a:solidFill>
                  <a:schemeClr val="tx1"/>
                </a:solidFill>
              </a:rPr>
              <a:t>1 спасатель</a:t>
            </a:r>
          </a:p>
          <a:p>
            <a:pPr algn="ctr">
              <a:buNone/>
            </a:pPr>
            <a:r>
              <a:rPr lang="ru-RU" sz="2800" b="1" dirty="0">
                <a:solidFill>
                  <a:schemeClr val="tx1"/>
                </a:solidFill>
              </a:rPr>
              <a:t>30:2</a:t>
            </a:r>
          </a:p>
          <a:p>
            <a:pPr algn="ctr">
              <a:buNone/>
            </a:pPr>
            <a:r>
              <a:rPr lang="ru-RU" sz="2800" dirty="0">
                <a:solidFill>
                  <a:schemeClr val="tx1"/>
                </a:solidFill>
              </a:rPr>
              <a:t>2 спасателя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</a:rPr>
              <a:t>30:2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dirty="0">
                <a:solidFill>
                  <a:schemeClr val="tx1"/>
                </a:solidFill>
              </a:rPr>
              <a:t>Частота компрессий –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b="1" dirty="0">
                <a:solidFill>
                  <a:schemeClr val="tx1"/>
                </a:solidFill>
              </a:rPr>
              <a:t>не менее  100 в минуту</a:t>
            </a:r>
          </a:p>
          <a:p>
            <a:pPr algn="ctr">
              <a:spcBef>
                <a:spcPts val="0"/>
              </a:spcBef>
              <a:buNone/>
            </a:pPr>
            <a:endParaRPr lang="ru-RU" sz="2800" dirty="0">
              <a:solidFill>
                <a:schemeClr val="tx1"/>
              </a:solidFill>
            </a:endParaRPr>
          </a:p>
          <a:p>
            <a:pPr algn="ctr">
              <a:spcBef>
                <a:spcPts val="0"/>
              </a:spcBef>
              <a:buNone/>
            </a:pPr>
            <a:r>
              <a:rPr lang="ru-RU" sz="2800" dirty="0">
                <a:solidFill>
                  <a:schemeClr val="tx1"/>
                </a:solidFill>
              </a:rPr>
              <a:t>Амплитуда компрессий –</a:t>
            </a:r>
          </a:p>
          <a:p>
            <a:pPr algn="ctr">
              <a:spcBef>
                <a:spcPts val="0"/>
              </a:spcBef>
              <a:buNone/>
            </a:pPr>
            <a:r>
              <a:rPr lang="ru-RU" sz="2800" dirty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не менее 5 см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115616" y="5013175"/>
            <a:ext cx="7488832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 менее 100 и не более 120 в минуту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1660" y="6179190"/>
            <a:ext cx="6696744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/>
              <a:t>Не менее 5 см и не более 6 см</a:t>
            </a:r>
          </a:p>
        </p:txBody>
      </p:sp>
      <p:sp>
        <p:nvSpPr>
          <p:cNvPr id="2" name="Овал 1"/>
          <p:cNvSpPr/>
          <p:nvPr/>
        </p:nvSpPr>
        <p:spPr>
          <a:xfrm>
            <a:off x="0" y="0"/>
            <a:ext cx="4572000" cy="3140968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 rot="19564891">
            <a:off x="1275584" y="1633279"/>
            <a:ext cx="3220882" cy="52322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/>
              <a:t>Отдельная история!</a:t>
            </a:r>
          </a:p>
        </p:txBody>
      </p:sp>
      <p:pic>
        <p:nvPicPr>
          <p:cNvPr id="12" name="Picture 1" descr="F:\ПЕРВАЯ ПОМОЩЬ\Презентации\87971722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0192" y="3212976"/>
            <a:ext cx="1368152" cy="9866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2983778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700808"/>
            <a:ext cx="9036496" cy="503001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1800" dirty="0" smtClean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/>
              <a:t>Комплекс сердечно-лёгочной реанимации: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/>
              <a:t>30 компрессий грудной клетки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/>
              <a:t> и 2 искусственных в(ы)доха</a:t>
            </a:r>
          </a:p>
          <a:p>
            <a:pPr marL="0" indent="0" algn="r">
              <a:buNone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97B0A-D488-4DCC-9DFB-75F551F12ADB}" type="slidenum">
              <a:rPr lang="ru-RU" smtClean="0"/>
              <a:pPr/>
              <a:t>28</a:t>
            </a:fld>
            <a:endParaRPr lang="ru-RU"/>
          </a:p>
        </p:txBody>
      </p:sp>
      <p:pic>
        <p:nvPicPr>
          <p:cNvPr id="6" name="Рисунок 5" descr="C:\Users\asus\Downloads\logo_blu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453"/>
            <a:ext cx="1512168" cy="1440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одзаголовок 2"/>
          <p:cNvSpPr txBox="1">
            <a:spLocks noGrp="1"/>
          </p:cNvSpPr>
          <p:nvPr>
            <p:ph type="title"/>
          </p:nvPr>
        </p:nvSpPr>
        <p:spPr>
          <a:xfrm>
            <a:off x="484083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Санкт-Петербургский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медицинский университет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академика И.П. Павлова</a:t>
            </a:r>
          </a:p>
          <a:p>
            <a:pPr algn="l">
              <a:spcBef>
                <a:spcPts val="0"/>
              </a:spcBef>
            </a:pPr>
            <a:endParaRPr lang="ru-RU" sz="20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0"/>
              </a:spcBef>
            </a:pPr>
            <a:endParaRPr lang="ru-RU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05285" y="1556792"/>
            <a:ext cx="8587197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14289" y="4221088"/>
            <a:ext cx="1506909" cy="248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48091" y="4940222"/>
            <a:ext cx="110158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dirty="0" smtClean="0"/>
              <a:t>30:2</a:t>
            </a:r>
            <a:endParaRPr lang="ru-RU" sz="40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65087" y="4483909"/>
            <a:ext cx="2345796" cy="19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3056" y="3684509"/>
            <a:ext cx="2487613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52406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556792"/>
            <a:ext cx="9036496" cy="517403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ru-RU" sz="2800" b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/>
              <a:t>Выполните 30 компрессий: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/>
              <a:t>руки прямые, 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/>
              <a:t>образуют перпендикуляр с телом пострадавшего,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sz="2800" b="1" dirty="0" smtClean="0"/>
              <a:t>не сгибаются в локтях!</a:t>
            </a:r>
          </a:p>
          <a:p>
            <a:pPr marL="0" indent="0" algn="r">
              <a:buNone/>
            </a:pPr>
            <a:endParaRPr lang="ru-RU" dirty="0" smtClean="0">
              <a:solidFill>
                <a:prstClr val="black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prstClr val="black"/>
              </a:solidFill>
            </a:endParaRPr>
          </a:p>
          <a:p>
            <a:pPr marL="0" indent="0" algn="r">
              <a:buNone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97B0A-D488-4DCC-9DFB-75F551F12ADB}" type="slidenum">
              <a:rPr lang="ru-RU" smtClean="0"/>
              <a:pPr/>
              <a:t>29</a:t>
            </a:fld>
            <a:endParaRPr lang="ru-RU"/>
          </a:p>
        </p:txBody>
      </p:sp>
      <p:pic>
        <p:nvPicPr>
          <p:cNvPr id="6" name="Рисунок 5" descr="C:\Users\asus\Downloads\logo_blu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453"/>
            <a:ext cx="1512168" cy="1440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одзаголовок 2"/>
          <p:cNvSpPr txBox="1">
            <a:spLocks noGrp="1"/>
          </p:cNvSpPr>
          <p:nvPr>
            <p:ph type="title"/>
          </p:nvPr>
        </p:nvSpPr>
        <p:spPr>
          <a:xfrm>
            <a:off x="484083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Санкт-Петербургский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медицинский университет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академика И.П. Павлова</a:t>
            </a:r>
          </a:p>
          <a:p>
            <a:pPr algn="l">
              <a:spcBef>
                <a:spcPts val="0"/>
              </a:spcBef>
            </a:pPr>
            <a:endParaRPr lang="ru-RU" sz="20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0"/>
              </a:spcBef>
            </a:pPr>
            <a:endParaRPr lang="ru-RU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05285" y="1556792"/>
            <a:ext cx="8587197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9" name="Picture 9" descr="ANd9GcTWmPONJWMD3EOz4Ip2IShb44tlZA0HzRtWwJG494Tk2sdIqW5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4340745"/>
            <a:ext cx="2664296" cy="2492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5285" y="3717032"/>
            <a:ext cx="2218655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" descr="image15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28184" y="3712592"/>
            <a:ext cx="2915816" cy="2368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54260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199" y="274638"/>
            <a:ext cx="8435281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Успеть за … минут…</a:t>
            </a:r>
            <a:br>
              <a:rPr lang="ru-RU" b="1" dirty="0" smtClean="0"/>
            </a:br>
            <a:r>
              <a:rPr lang="ru-RU" b="1" dirty="0"/>
              <a:t>	</a:t>
            </a:r>
            <a:r>
              <a:rPr lang="ru-RU" b="1" dirty="0" smtClean="0"/>
              <a:t>		развеять мифы</a:t>
            </a:r>
            <a:endParaRPr lang="ru-RU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4FF3-079B-4307-BD50-FF1C226ADE2C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 descr="C:\Users\asus\Desktop\bd26e879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0296"/>
            <a:ext cx="1727163" cy="1656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251520" y="1600204"/>
            <a:ext cx="8784976" cy="4853135"/>
          </a:xfrm>
        </p:spPr>
        <p:txBody>
          <a:bodyPr/>
          <a:lstStyle/>
          <a:p>
            <a:pPr marL="514324" indent="-514324">
              <a:buAutoNum type="arabicPeriod"/>
            </a:pPr>
            <a:r>
              <a:rPr lang="ru-RU" dirty="0" smtClean="0"/>
              <a:t>Сердце выглядит НЕ ТАК!</a:t>
            </a:r>
          </a:p>
          <a:p>
            <a:pPr marL="514324" indent="-514324">
              <a:buAutoNum type="arabicPeriod"/>
            </a:pPr>
            <a:r>
              <a:rPr lang="ru-RU" dirty="0" smtClean="0"/>
              <a:t>Расположено НЕ ТАМ!</a:t>
            </a:r>
          </a:p>
          <a:p>
            <a:pPr marL="514324" indent="-514324">
              <a:spcBef>
                <a:spcPts val="0"/>
              </a:spcBef>
              <a:buAutoNum type="arabicPeriod"/>
            </a:pPr>
            <a:r>
              <a:rPr lang="ru-RU" dirty="0" smtClean="0"/>
              <a:t>Как только начинается реанимация – </a:t>
            </a:r>
            <a:r>
              <a:rPr lang="ru-RU" b="1" dirty="0" smtClean="0"/>
              <a:t>клиническая смерть заканчивается</a:t>
            </a:r>
            <a:r>
              <a:rPr lang="ru-RU" dirty="0" smtClean="0"/>
              <a:t>, 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dirty="0"/>
              <a:t>	</a:t>
            </a:r>
            <a:r>
              <a:rPr lang="ru-RU" b="1" dirty="0" smtClean="0">
                <a:solidFill>
                  <a:srgbClr val="FF0000"/>
                </a:solidFill>
              </a:rPr>
              <a:t>и начинается реанимационная жизнь!</a:t>
            </a:r>
          </a:p>
          <a:p>
            <a:pPr marL="514324" indent="-514324">
              <a:buAutoNum type="arabicPeriod" startAt="4"/>
            </a:pPr>
            <a:r>
              <a:rPr lang="ru-RU" dirty="0" smtClean="0"/>
              <a:t>Вам НЕЧЕГО бояться!</a:t>
            </a:r>
          </a:p>
          <a:p>
            <a:pPr marL="514324" indent="-514324">
              <a:buAutoNum type="arabicPeriod" startAt="4"/>
            </a:pPr>
            <a:r>
              <a:rPr lang="ru-RU" dirty="0" smtClean="0"/>
              <a:t>Вы МОЖЕТЕ спасти человека!</a:t>
            </a:r>
          </a:p>
          <a:p>
            <a:pPr marL="514324" indent="-514324">
              <a:buAutoNum type="arabicPeriod" startAt="4"/>
            </a:pPr>
            <a:endParaRPr lang="ru-RU" dirty="0" smtClean="0"/>
          </a:p>
          <a:p>
            <a:pPr marL="0" indent="0">
              <a:buNone/>
            </a:pPr>
            <a:endParaRPr lang="ru-RU" dirty="0" smtClean="0"/>
          </a:p>
        </p:txBody>
      </p:sp>
      <p:pic>
        <p:nvPicPr>
          <p:cNvPr id="9" name="Picture 3" descr="http://i.i.ua/photo/images/pic/0/5/3333250_eaaef2a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72199" y="4293097"/>
            <a:ext cx="1872208" cy="25318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70081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Правильно встать самому…</a:t>
            </a:r>
            <a:endParaRPr lang="ru-RU" b="1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A940-C71E-4C4C-AC3B-0D32BAD2F1C6}" type="slidenum">
              <a:rPr lang="ru-RU" smtClean="0"/>
              <a:pPr/>
              <a:t>30</a:t>
            </a:fld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51520" y="4365104"/>
            <a:ext cx="85339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dirty="0" smtClean="0"/>
              <a:t>			Правило «</a:t>
            </a:r>
            <a:r>
              <a:rPr lang="ru-RU" sz="3600" b="1" dirty="0" smtClean="0"/>
              <a:t>П</a:t>
            </a:r>
            <a:r>
              <a:rPr lang="ru-RU" sz="3600" dirty="0" smtClean="0"/>
              <a:t>»:</a:t>
            </a:r>
          </a:p>
          <a:p>
            <a:r>
              <a:rPr lang="ru-RU" sz="3600" b="1" dirty="0" smtClean="0"/>
              <a:t>П</a:t>
            </a:r>
            <a:r>
              <a:rPr lang="ru-RU" sz="3600" dirty="0" smtClean="0"/>
              <a:t>рямые руки</a:t>
            </a:r>
          </a:p>
          <a:p>
            <a:r>
              <a:rPr lang="ru-RU" sz="3600" b="1" dirty="0" smtClean="0"/>
              <a:t>П</a:t>
            </a:r>
            <a:r>
              <a:rPr lang="ru-RU" sz="3600" dirty="0" smtClean="0"/>
              <a:t>ерпендикуляр с телом пострадавшего</a:t>
            </a:r>
          </a:p>
          <a:p>
            <a:r>
              <a:rPr lang="ru-RU" sz="3600" b="1" dirty="0" smtClean="0"/>
              <a:t>П</a:t>
            </a:r>
            <a:r>
              <a:rPr lang="ru-RU" sz="3600" dirty="0" smtClean="0"/>
              <a:t>о центру грудной клетки</a:t>
            </a:r>
            <a:endParaRPr lang="ru-RU" dirty="0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89420" y="1556791"/>
            <a:ext cx="2987036" cy="28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9" descr="ANd9GcTWmPONJWMD3EOz4Ip2IShb44tlZA0HzRtWwJG494Tk2sdIqW5x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560" y="1396006"/>
            <a:ext cx="3240360" cy="30308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270682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467544" y="23142"/>
            <a:ext cx="8229600" cy="1143000"/>
          </a:xfrm>
        </p:spPr>
        <p:txBody>
          <a:bodyPr/>
          <a:lstStyle/>
          <a:p>
            <a:r>
              <a:rPr lang="ru-RU" b="1" dirty="0" smtClean="0"/>
              <a:t>Правильно поставить руки…</a:t>
            </a:r>
            <a:endParaRPr lang="ru-RU" b="1" dirty="0"/>
          </a:p>
        </p:txBody>
      </p:sp>
      <p:pic>
        <p:nvPicPr>
          <p:cNvPr id="10" name="Picture 9" descr="image15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90710" y="934140"/>
            <a:ext cx="3208179" cy="2605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163684"/>
            <a:ext cx="2218655" cy="2376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 descr="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55109" y="3356992"/>
            <a:ext cx="4621443" cy="3318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7245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1196752"/>
            <a:ext cx="89644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/>
              <a:t>What is the Role of Chest Compression </a:t>
            </a:r>
            <a:r>
              <a:rPr lang="en-US" sz="2800" b="1" dirty="0" smtClean="0"/>
              <a:t>Depth</a:t>
            </a:r>
            <a:endParaRPr lang="ru-RU" sz="2800" b="1" dirty="0" smtClean="0"/>
          </a:p>
          <a:p>
            <a:r>
              <a:rPr lang="en-US" sz="2800" b="1" dirty="0" smtClean="0"/>
              <a:t>during </a:t>
            </a:r>
            <a:r>
              <a:rPr lang="en-US" sz="2800" b="1" dirty="0"/>
              <a:t>Out-of-Hospital Cardiac Arrest Resuscitation? </a:t>
            </a:r>
            <a:endParaRPr lang="ru-RU" sz="2800" b="1" dirty="0" smtClean="0"/>
          </a:p>
          <a:p>
            <a:r>
              <a:rPr lang="en-US" sz="2800" dirty="0" smtClean="0"/>
              <a:t>Ian </a:t>
            </a:r>
            <a:r>
              <a:rPr lang="en-US" sz="2800" dirty="0"/>
              <a:t>G. </a:t>
            </a:r>
            <a:r>
              <a:rPr lang="en-US" sz="2800" dirty="0" err="1"/>
              <a:t>Stiell</a:t>
            </a:r>
            <a:r>
              <a:rPr lang="ru-RU" sz="2800" dirty="0"/>
              <a:t> </a:t>
            </a:r>
            <a:r>
              <a:rPr lang="en-US" sz="2800" dirty="0"/>
              <a:t>et al.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185011"/>
            <a:ext cx="7886700" cy="867930"/>
          </a:xfrm>
        </p:spPr>
        <p:txBody>
          <a:bodyPr>
            <a:normAutofit/>
          </a:bodyPr>
          <a:lstStyle/>
          <a:p>
            <a:r>
              <a:rPr lang="ru-RU" b="1" dirty="0" smtClean="0"/>
              <a:t>А нужна ли глубина?</a:t>
            </a:r>
            <a:endParaRPr lang="ru-RU" b="1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3" y="2616026"/>
            <a:ext cx="8208912" cy="4138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Овал 5"/>
          <p:cNvSpPr/>
          <p:nvPr/>
        </p:nvSpPr>
        <p:spPr>
          <a:xfrm>
            <a:off x="5220072" y="2609751"/>
            <a:ext cx="936104" cy="3977785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43808" y="2185596"/>
            <a:ext cx="4474688" cy="36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5940152" y="6334780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50-54 мм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4770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04" y="196133"/>
            <a:ext cx="8286750" cy="640579"/>
          </a:xfrm>
        </p:spPr>
        <p:txBody>
          <a:bodyPr>
            <a:noAutofit/>
          </a:bodyPr>
          <a:lstStyle/>
          <a:p>
            <a:r>
              <a:rPr lang="ru-RU" sz="4000" b="1" dirty="0" smtClean="0"/>
              <a:t>А нужна ли глубина?</a:t>
            </a:r>
            <a:endParaRPr lang="ru-RU" sz="4000" b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36712"/>
            <a:ext cx="9115425" cy="165330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1357827"/>
            <a:ext cx="2462489" cy="32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774" y="2490013"/>
            <a:ext cx="8965226" cy="41793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Овал 6"/>
          <p:cNvSpPr/>
          <p:nvPr/>
        </p:nvSpPr>
        <p:spPr>
          <a:xfrm>
            <a:off x="6372200" y="2494006"/>
            <a:ext cx="2232588" cy="4175354"/>
          </a:xfrm>
          <a:prstGeom prst="ellipse">
            <a:avLst/>
          </a:prstGeom>
          <a:noFill/>
          <a:ln w="412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5411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Одинаково: и вниз, и вверх!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dirty="0"/>
              <a:t>Неполная декомпрессия грудной клетки уменьшает </a:t>
            </a:r>
            <a:endParaRPr lang="ru-RU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/>
              <a:t>коронарное </a:t>
            </a:r>
            <a:r>
              <a:rPr lang="ru-RU" dirty="0"/>
              <a:t>и церебральное </a:t>
            </a:r>
            <a:endParaRPr lang="ru-RU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dirty="0" smtClean="0"/>
              <a:t>перфузионное </a:t>
            </a:r>
            <a:r>
              <a:rPr lang="ru-RU" dirty="0"/>
              <a:t>давление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098" name="Picture 2" descr="C:\Users\asus\Desktop\Стоматологам\1412JEMSsup_Frasconefig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736" y="3717032"/>
            <a:ext cx="5003081" cy="282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2371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036496" cy="1143000"/>
          </a:xfrm>
        </p:spPr>
        <p:txBody>
          <a:bodyPr/>
          <a:lstStyle/>
          <a:p>
            <a:r>
              <a:rPr lang="ru-RU" sz="4000" b="1" dirty="0"/>
              <a:t>Делаю: механическая работа сердца </a:t>
            </a:r>
          </a:p>
        </p:txBody>
      </p:sp>
      <p:pic>
        <p:nvPicPr>
          <p:cNvPr id="6" name="Picture 2" descr="C:\Users\asus\Pictures\сердце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268763"/>
            <a:ext cx="7670800" cy="4305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195736" y="5661248"/>
            <a:ext cx="4844714" cy="707886"/>
          </a:xfrm>
          <a:prstGeom prst="rect">
            <a:avLst/>
          </a:prstGeom>
          <a:noFill/>
        </p:spPr>
        <p:txBody>
          <a:bodyPr wrap="none" lIns="91435" tIns="45720" rIns="91435" bIns="45720" rtlCol="0">
            <a:spAutoFit/>
          </a:bodyPr>
          <a:lstStyle/>
          <a:p>
            <a:r>
              <a:rPr lang="ru-RU" sz="4000" b="1" dirty="0">
                <a:solidFill>
                  <a:prstClr val="black"/>
                </a:solidFill>
              </a:rPr>
              <a:t>Думаю: </a:t>
            </a:r>
            <a:r>
              <a:rPr lang="ru-RU" sz="4000" b="1" dirty="0" smtClean="0">
                <a:solidFill>
                  <a:srgbClr val="FF0000"/>
                </a:solidFill>
              </a:rPr>
              <a:t>жизнь</a:t>
            </a:r>
            <a:r>
              <a:rPr lang="ru-RU" sz="4000" b="1" dirty="0" smtClean="0">
                <a:solidFill>
                  <a:prstClr val="black"/>
                </a:solidFill>
              </a:rPr>
              <a:t> мозга</a:t>
            </a:r>
            <a:endParaRPr lang="ru-RU" sz="4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41553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2227"/>
            <a:ext cx="8229600" cy="1143000"/>
          </a:xfrm>
        </p:spPr>
        <p:txBody>
          <a:bodyPr/>
          <a:lstStyle/>
          <a:p>
            <a:pPr algn="l"/>
            <a:r>
              <a:rPr lang="ru-RU" b="1" dirty="0" smtClean="0"/>
              <a:t>А если часто?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600964"/>
            <a:ext cx="8496944" cy="4785395"/>
          </a:xfrm>
        </p:spPr>
        <p:txBody>
          <a:bodyPr/>
          <a:lstStyle/>
          <a:p>
            <a:pPr marL="0" indent="0" algn="ctr">
              <a:buNone/>
            </a:pPr>
            <a:r>
              <a:rPr lang="ru-RU" kern="0" dirty="0" smtClean="0">
                <a:latin typeface="Calibri" panose="020F0502020204030204" pitchFamily="34" charset="0"/>
                <a:ea typeface="ＭＳ Ｐゴシック" pitchFamily="34" charset="-128"/>
              </a:rPr>
              <a:t>Частые </a:t>
            </a:r>
            <a:r>
              <a:rPr lang="ru-RU" kern="0" dirty="0">
                <a:latin typeface="Calibri" panose="020F0502020204030204" pitchFamily="34" charset="0"/>
                <a:ea typeface="ＭＳ Ｐゴシック" pitchFamily="34" charset="-128"/>
              </a:rPr>
              <a:t>компрессии – недостаточная глубина!</a:t>
            </a:r>
            <a:endParaRPr lang="en-US" kern="0" dirty="0">
              <a:latin typeface="Calibri" panose="020F0502020204030204" pitchFamily="34" charset="0"/>
              <a:ea typeface="ＭＳ Ｐゴシック" pitchFamily="34" charset="-128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5122" name="Picture 2" descr="C:\Users\asus\Desktop\Стоматологам\Fig-2-Relationship-between-chest-compression-rate-and-depth-Horizontal-line-indicates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348880"/>
            <a:ext cx="5924550" cy="3705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840359" y="6028719"/>
            <a:ext cx="6332041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800" dirty="0" smtClean="0"/>
              <a:t>Частота компрессий (в минуту)</a:t>
            </a:r>
            <a:endParaRPr lang="ru-RU" sz="2800" dirty="0"/>
          </a:p>
        </p:txBody>
      </p:sp>
      <p:sp>
        <p:nvSpPr>
          <p:cNvPr id="5" name="TextBox 4"/>
          <p:cNvSpPr txBox="1"/>
          <p:nvPr/>
        </p:nvSpPr>
        <p:spPr>
          <a:xfrm rot="16200000">
            <a:off x="-553309" y="4158271"/>
            <a:ext cx="426411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dirty="0" smtClean="0"/>
              <a:t>Глубина компрессий (в см)</a:t>
            </a:r>
            <a:endParaRPr lang="ru-RU" sz="28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34496" y="3762830"/>
            <a:ext cx="3473392" cy="46166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dirty="0" smtClean="0"/>
              <a:t>    1    2    3    4   </a:t>
            </a:r>
            <a:r>
              <a:rPr lang="ru-RU" sz="2400" b="1" dirty="0" smtClean="0"/>
              <a:t>5</a:t>
            </a:r>
            <a:r>
              <a:rPr lang="ru-RU" sz="2400" dirty="0" smtClean="0"/>
              <a:t>    6   7    8 </a:t>
            </a:r>
            <a:endParaRPr lang="ru-RU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1840359" y="5690164"/>
            <a:ext cx="6332041" cy="40011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000" dirty="0" smtClean="0"/>
              <a:t>   10    30     50     70      90    110   130   150   170   190  210</a:t>
            </a:r>
            <a:endParaRPr lang="ru-RU" sz="20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14288"/>
            <a:ext cx="565212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Excessive chest compression rate is associated with insufficient compression depth in prehospital cardiac </a:t>
            </a:r>
            <a:r>
              <a:rPr lang="en-US" sz="2000" dirty="0" smtClean="0"/>
              <a:t>arrest</a:t>
            </a:r>
            <a:r>
              <a:rPr lang="ru-RU" sz="2000" dirty="0" smtClean="0"/>
              <a:t>. </a:t>
            </a:r>
            <a:r>
              <a:rPr lang="en-US" sz="2000" dirty="0" smtClean="0"/>
              <a:t>K</a:t>
            </a:r>
            <a:r>
              <a:rPr lang="ru-RU" sz="2000" dirty="0" smtClean="0"/>
              <a:t>.</a:t>
            </a:r>
            <a:r>
              <a:rPr lang="en-US" sz="2000" dirty="0" smtClean="0"/>
              <a:t>G</a:t>
            </a:r>
            <a:r>
              <a:rPr lang="en-US" sz="2000" dirty="0"/>
              <a:t>. </a:t>
            </a:r>
            <a:r>
              <a:rPr lang="en-US" sz="2000" dirty="0" err="1" smtClean="0"/>
              <a:t>Monsieurs</a:t>
            </a:r>
            <a:r>
              <a:rPr lang="ru-RU" sz="2000" dirty="0" smtClean="0"/>
              <a:t> </a:t>
            </a:r>
            <a:r>
              <a:rPr lang="en-US" sz="2000" dirty="0" smtClean="0"/>
              <a:t>et al.</a:t>
            </a:r>
          </a:p>
          <a:p>
            <a:r>
              <a:rPr lang="en-US" sz="2000" dirty="0" smtClean="0"/>
              <a:t>Resuscitation</a:t>
            </a:r>
            <a:r>
              <a:rPr lang="ru-RU" sz="2000" dirty="0" smtClean="0"/>
              <a:t> </a:t>
            </a:r>
            <a:r>
              <a:rPr lang="en-US" sz="2000" dirty="0" smtClean="0"/>
              <a:t> </a:t>
            </a:r>
            <a:r>
              <a:rPr lang="en-US" sz="2000" dirty="0"/>
              <a:t>83 (2012) 1319–1323</a:t>
            </a:r>
          </a:p>
        </p:txBody>
      </p:sp>
    </p:spTree>
    <p:extLst>
      <p:ext uri="{BB962C8B-B14F-4D97-AF65-F5344CB8AC3E}">
        <p14:creationId xmlns:p14="http://schemas.microsoft.com/office/powerpoint/2010/main" xmlns="" val="1517361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630616" cy="1152128"/>
          </a:xfrm>
        </p:spPr>
        <p:txBody>
          <a:bodyPr>
            <a:normAutofit/>
          </a:bodyPr>
          <a:lstStyle/>
          <a:p>
            <a:r>
              <a:rPr lang="ru-RU" sz="3600" b="1" dirty="0"/>
              <a:t>Непрерывность компрессий </a:t>
            </a:r>
            <a:r>
              <a:rPr lang="ru-RU" sz="3600" b="1" dirty="0" smtClean="0"/>
              <a:t>важна! </a:t>
            </a:r>
            <a:endParaRPr lang="ru-RU" sz="3600" b="1" dirty="0"/>
          </a:p>
        </p:txBody>
      </p:sp>
      <p:pic>
        <p:nvPicPr>
          <p:cNvPr id="1026" name="Picture 2" descr="Cardiac Perfusion and Interruptions in CP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0735" y="1353636"/>
            <a:ext cx="8983265" cy="416359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73286" y="5517232"/>
            <a:ext cx="87129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Cardiopulmonary </a:t>
            </a:r>
            <a:r>
              <a:rPr lang="en-US" sz="2400" b="1" dirty="0"/>
              <a:t>resuscitation for cardiac arrest: the importance of uninterrupted chest compressions in cardiac arrest resuscitation.</a:t>
            </a:r>
          </a:p>
          <a:p>
            <a:r>
              <a:rPr lang="en-US" sz="2400" dirty="0" smtClean="0"/>
              <a:t>Cunningham</a:t>
            </a:r>
            <a:r>
              <a:rPr lang="ru-RU" sz="2400" dirty="0"/>
              <a:t> </a:t>
            </a:r>
            <a:r>
              <a:rPr lang="en-US" sz="2400" dirty="0" smtClean="0"/>
              <a:t>L</a:t>
            </a:r>
            <a:r>
              <a:rPr lang="ru-RU" sz="2400" dirty="0" smtClean="0"/>
              <a:t>.</a:t>
            </a:r>
            <a:r>
              <a:rPr lang="en-US" sz="2400" dirty="0" smtClean="0"/>
              <a:t>M</a:t>
            </a:r>
            <a:r>
              <a:rPr lang="ru-RU" sz="2400" dirty="0" smtClean="0"/>
              <a:t>. </a:t>
            </a:r>
            <a:r>
              <a:rPr lang="en-US" sz="2400" dirty="0" smtClean="0"/>
              <a:t>et al. </a:t>
            </a:r>
            <a:r>
              <a:rPr lang="en-US" sz="2400" dirty="0"/>
              <a:t>Am J Emerg Med. 2012 Oct;30(8):1630-8. </a:t>
            </a:r>
          </a:p>
        </p:txBody>
      </p:sp>
    </p:spTree>
    <p:extLst>
      <p:ext uri="{BB962C8B-B14F-4D97-AF65-F5344CB8AC3E}">
        <p14:creationId xmlns:p14="http://schemas.microsoft.com/office/powerpoint/2010/main" xmlns="" val="313929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Суть процесса</a:t>
            </a:r>
            <a:endParaRPr lang="ru-RU" b="1" dirty="0"/>
          </a:p>
        </p:txBody>
      </p:sp>
      <p:pic>
        <p:nvPicPr>
          <p:cNvPr id="6" name="Picture 2" descr="D:\СЛР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12776"/>
            <a:ext cx="8564744" cy="5276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56324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556792"/>
            <a:ext cx="9036496" cy="517403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b="1" dirty="0" smtClean="0"/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/>
              <a:t>Выполните 2 искусственных вдоха,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/>
              <a:t>если у Вас есть средство защиты 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/>
              <a:t>Ваших дыхательных путей!</a:t>
            </a:r>
          </a:p>
          <a:p>
            <a:pPr marL="0" indent="0" algn="r">
              <a:buNone/>
            </a:pPr>
            <a:endParaRPr lang="ru-RU" dirty="0" smtClean="0">
              <a:solidFill>
                <a:prstClr val="black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prstClr val="black"/>
              </a:solidFill>
            </a:endParaRPr>
          </a:p>
          <a:p>
            <a:pPr marL="0" indent="0" algn="r">
              <a:buNone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97B0A-D488-4DCC-9DFB-75F551F12ADB}" type="slidenum">
              <a:rPr lang="ru-RU" smtClean="0"/>
              <a:pPr/>
              <a:t>39</a:t>
            </a:fld>
            <a:endParaRPr lang="ru-RU"/>
          </a:p>
        </p:txBody>
      </p:sp>
      <p:pic>
        <p:nvPicPr>
          <p:cNvPr id="6" name="Рисунок 5" descr="C:\Users\asus\Downloads\logo_blu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453"/>
            <a:ext cx="1512168" cy="1440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одзаголовок 2"/>
          <p:cNvSpPr txBox="1">
            <a:spLocks noGrp="1"/>
          </p:cNvSpPr>
          <p:nvPr>
            <p:ph type="title"/>
          </p:nvPr>
        </p:nvSpPr>
        <p:spPr>
          <a:xfrm>
            <a:off x="484083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Санкт-Петербургский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медицинский университет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академика И.П. Павлова</a:t>
            </a:r>
          </a:p>
          <a:p>
            <a:pPr algn="l">
              <a:spcBef>
                <a:spcPts val="0"/>
              </a:spcBef>
            </a:pPr>
            <a:endParaRPr lang="ru-RU" sz="20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0"/>
              </a:spcBef>
            </a:pPr>
            <a:endParaRPr lang="ru-RU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05285" y="1556792"/>
            <a:ext cx="8587197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25985" y="4725144"/>
            <a:ext cx="2345796" cy="19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20072" y="4248090"/>
            <a:ext cx="2180405" cy="954107"/>
          </a:xfrm>
          <a:prstGeom prst="rect">
            <a:avLst/>
          </a:prstGeom>
          <a:noFill/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ctr"/>
            <a:r>
              <a:rPr lang="ru-RU" sz="2800" dirty="0" smtClean="0"/>
              <a:t>ВНИМАНИЕ! </a:t>
            </a:r>
          </a:p>
          <a:p>
            <a:pPr algn="ctr"/>
            <a:r>
              <a:rPr lang="en-US" sz="2800" b="1" dirty="0" smtClean="0">
                <a:solidFill>
                  <a:srgbClr val="FF0000"/>
                </a:solidFill>
              </a:rPr>
              <a:t>COVID-19</a:t>
            </a:r>
            <a:r>
              <a:rPr lang="ru-RU" sz="2800" b="1" dirty="0" smtClean="0">
                <a:solidFill>
                  <a:srgbClr val="FF0000"/>
                </a:solidFill>
              </a:rPr>
              <a:t>!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5712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 smtClean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-1692275" y="-819472"/>
            <a:ext cx="12252325" cy="7920360"/>
          </a:xfrm>
        </p:spPr>
      </p:pic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56919" y="1484784"/>
            <a:ext cx="4537075" cy="30130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altLang="ru-RU" sz="2400" dirty="0">
                <a:solidFill>
                  <a:prstClr val="black"/>
                </a:solidFill>
              </a:rPr>
              <a:t>Американская Ассоциация Кардиологов </a:t>
            </a:r>
          </a:p>
          <a:p>
            <a:pPr algn="ctr" eaLnBrk="1" hangingPunct="1"/>
            <a:r>
              <a:rPr lang="ru-RU" altLang="ru-RU" sz="2400" dirty="0">
                <a:solidFill>
                  <a:prstClr val="black"/>
                </a:solidFill>
              </a:rPr>
              <a:t>и другие члены Международного </a:t>
            </a:r>
          </a:p>
          <a:p>
            <a:pPr algn="ctr" eaLnBrk="1" hangingPunct="1"/>
            <a:r>
              <a:rPr lang="ru-RU" altLang="ru-RU" sz="2400" dirty="0">
                <a:solidFill>
                  <a:prstClr val="black"/>
                </a:solidFill>
              </a:rPr>
              <a:t>Согласительного Комитета </a:t>
            </a:r>
          </a:p>
          <a:p>
            <a:pPr algn="ctr" eaLnBrk="1" hangingPunct="1"/>
            <a:r>
              <a:rPr lang="ru-RU" altLang="ru-RU" sz="2400" dirty="0">
                <a:solidFill>
                  <a:prstClr val="black"/>
                </a:solidFill>
              </a:rPr>
              <a:t>по Реанимации пересматривают рекомендации 1 раз в 5 лет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07504" y="6237312"/>
            <a:ext cx="4841710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prstClr val="black"/>
                </a:solidFill>
              </a:rPr>
              <a:t>В 20</a:t>
            </a:r>
            <a:r>
              <a:rPr lang="en-US" sz="2800" b="1" dirty="0" smtClean="0">
                <a:solidFill>
                  <a:prstClr val="black"/>
                </a:solidFill>
              </a:rPr>
              <a:t>21</a:t>
            </a:r>
            <a:r>
              <a:rPr lang="ru-RU" sz="2800" b="1" dirty="0" smtClean="0">
                <a:solidFill>
                  <a:prstClr val="black"/>
                </a:solidFill>
              </a:rPr>
              <a:t> году был пересмотр!...</a:t>
            </a:r>
            <a:endParaRPr lang="ru-RU" sz="2800" b="1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D2A940-C71E-4C4C-AC3B-0D32BAD2F1C6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1840" y="0"/>
            <a:ext cx="2619806" cy="1073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48857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700808"/>
            <a:ext cx="9036496" cy="503001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1800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sz="1800" dirty="0">
              <a:solidFill>
                <a:srgbClr val="FF0000"/>
              </a:solidFill>
            </a:endParaRPr>
          </a:p>
        </p:txBody>
      </p:sp>
      <p:pic>
        <p:nvPicPr>
          <p:cNvPr id="6" name="Рисунок 5" descr="C:\Users\asus\Downloads\logo_blu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453"/>
            <a:ext cx="1512168" cy="1440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одзаголовок 2"/>
          <p:cNvSpPr txBox="1">
            <a:spLocks noGrp="1"/>
          </p:cNvSpPr>
          <p:nvPr>
            <p:ph type="title"/>
          </p:nvPr>
        </p:nvSpPr>
        <p:spPr>
          <a:xfrm>
            <a:off x="484083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Санкт-Петербургский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медицинский университет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академика И.П. Павлова</a:t>
            </a:r>
          </a:p>
          <a:p>
            <a:pPr algn="l">
              <a:spcBef>
                <a:spcPts val="0"/>
              </a:spcBef>
            </a:pPr>
            <a:endParaRPr lang="ru-RU" sz="20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0"/>
              </a:spcBef>
            </a:pPr>
            <a:endParaRPr lang="ru-RU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05285" y="1556792"/>
            <a:ext cx="8587197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1628800"/>
            <a:ext cx="6228540" cy="44644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901194" y="5949280"/>
            <a:ext cx="766549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Мне разрешено проводить только компрессии!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xmlns="" val="424686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9104018" cy="6546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52051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Обеспечить непрерывность </a:t>
            </a:r>
            <a:br>
              <a:rPr lang="ru-RU" b="1" dirty="0" smtClean="0"/>
            </a:br>
            <a:r>
              <a:rPr lang="ru-RU" b="1" dirty="0" smtClean="0"/>
              <a:t>«цепи выживания»!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044" y="980728"/>
            <a:ext cx="9144000" cy="361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-684584" y="3845522"/>
            <a:ext cx="3960440" cy="23488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Предотвратить!</a:t>
            </a:r>
          </a:p>
          <a:p>
            <a:pPr algn="ctr"/>
            <a:r>
              <a:rPr lang="ru-RU" sz="2800" b="1" dirty="0" smtClean="0"/>
              <a:t>РАСПОЗНАТЬ!</a:t>
            </a:r>
          </a:p>
          <a:p>
            <a:pPr algn="ctr"/>
            <a:r>
              <a:rPr lang="ru-RU" sz="2800" b="1" dirty="0" smtClean="0"/>
              <a:t>Вызвать помощь!</a:t>
            </a:r>
            <a:endParaRPr lang="ru-RU" sz="2800" b="1" dirty="0"/>
          </a:p>
        </p:txBody>
      </p:sp>
      <p:sp>
        <p:nvSpPr>
          <p:cNvPr id="5" name="Овал 4"/>
          <p:cNvSpPr/>
          <p:nvPr/>
        </p:nvSpPr>
        <p:spPr>
          <a:xfrm>
            <a:off x="1907704" y="5270429"/>
            <a:ext cx="2736304" cy="158757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ВЫИГРАТЬ</a:t>
            </a:r>
            <a:r>
              <a:rPr lang="ru-RU" sz="2800" dirty="0" smtClean="0"/>
              <a:t> </a:t>
            </a:r>
            <a:r>
              <a:rPr lang="ru-RU" sz="2800" b="1" dirty="0" smtClean="0"/>
              <a:t>время!</a:t>
            </a:r>
          </a:p>
          <a:p>
            <a:pPr algn="ctr"/>
            <a:endParaRPr lang="ru-RU" sz="2800" b="1" dirty="0"/>
          </a:p>
        </p:txBody>
      </p:sp>
      <p:sp>
        <p:nvSpPr>
          <p:cNvPr id="6" name="Овал 5"/>
          <p:cNvSpPr/>
          <p:nvPr/>
        </p:nvSpPr>
        <p:spPr>
          <a:xfrm>
            <a:off x="4067944" y="5246955"/>
            <a:ext cx="4104456" cy="15909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ПЕРЕЗАПУСТИТЬ сердце!</a:t>
            </a:r>
          </a:p>
          <a:p>
            <a:pPr algn="ctr"/>
            <a:endParaRPr lang="ru-RU" sz="2800" b="1" dirty="0"/>
          </a:p>
        </p:txBody>
      </p:sp>
      <p:sp>
        <p:nvSpPr>
          <p:cNvPr id="8" name="Овал 7"/>
          <p:cNvSpPr/>
          <p:nvPr/>
        </p:nvSpPr>
        <p:spPr>
          <a:xfrm>
            <a:off x="5796136" y="3933056"/>
            <a:ext cx="3960440" cy="15909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ВОССТАНОВИТЬ качество жизни!</a:t>
            </a:r>
          </a:p>
          <a:p>
            <a:pPr algn="ctr"/>
            <a:endParaRPr lang="ru-RU" sz="28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149" y="13541"/>
            <a:ext cx="1378987" cy="62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552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700808"/>
            <a:ext cx="9036496" cy="5030019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18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1800" b="1" dirty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1800" b="1" dirty="0" smtClean="0">
              <a:solidFill>
                <a:srgbClr val="FF0000"/>
              </a:solidFill>
            </a:endParaRPr>
          </a:p>
          <a:p>
            <a:pPr marL="0" indent="0" algn="r">
              <a:buNone/>
            </a:pPr>
            <a:endParaRPr lang="ru-RU" dirty="0" smtClean="0">
              <a:solidFill>
                <a:prstClr val="black"/>
              </a:solidFill>
            </a:endParaRPr>
          </a:p>
          <a:p>
            <a:pPr marL="0" indent="0" algn="r">
              <a:buNone/>
            </a:pPr>
            <a:endParaRPr lang="ru-RU" dirty="0">
              <a:solidFill>
                <a:prstClr val="black"/>
              </a:solidFill>
            </a:endParaRPr>
          </a:p>
          <a:p>
            <a:pPr marL="0" indent="0" algn="r">
              <a:buNone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97B0A-D488-4DCC-9DFB-75F551F12ADB}" type="slidenum">
              <a:rPr lang="ru-RU" smtClean="0"/>
              <a:pPr/>
              <a:t>43</a:t>
            </a:fld>
            <a:endParaRPr lang="ru-RU"/>
          </a:p>
        </p:txBody>
      </p:sp>
      <p:pic>
        <p:nvPicPr>
          <p:cNvPr id="6" name="Рисунок 5" descr="C:\Users\asus\Downloads\logo_blu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453"/>
            <a:ext cx="1512168" cy="1440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одзаголовок 2"/>
          <p:cNvSpPr txBox="1">
            <a:spLocks noGrp="1"/>
          </p:cNvSpPr>
          <p:nvPr>
            <p:ph type="title"/>
          </p:nvPr>
        </p:nvSpPr>
        <p:spPr>
          <a:xfrm>
            <a:off x="484083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Санкт-Петербургский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медицинский университет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академика И.П. Павлова</a:t>
            </a:r>
          </a:p>
          <a:p>
            <a:pPr algn="l">
              <a:spcBef>
                <a:spcPts val="0"/>
              </a:spcBef>
            </a:pPr>
            <a:endParaRPr lang="ru-RU" sz="20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0"/>
              </a:spcBef>
            </a:pPr>
            <a:endParaRPr lang="ru-RU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05285" y="1556792"/>
            <a:ext cx="8587197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9" name="Picture 2" descr="Картинки по запросу zoll aed plu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3608" y="3645024"/>
            <a:ext cx="3183280" cy="2728170"/>
          </a:xfrm>
          <a:prstGeom prst="rect">
            <a:avLst/>
          </a:prstGeom>
          <a:noFill/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859656"/>
            <a:ext cx="2308151" cy="22989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683568" y="1556792"/>
            <a:ext cx="806489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Попросите очевидца принести </a:t>
            </a:r>
          </a:p>
          <a:p>
            <a:pPr algn="ctr"/>
            <a:r>
              <a:rPr lang="ru-RU" sz="2800" b="1" dirty="0"/>
              <a:t>автоматический наружный дефибриллятор, </a:t>
            </a:r>
          </a:p>
          <a:p>
            <a:pPr algn="ctr"/>
            <a:r>
              <a:rPr lang="ru-RU" sz="2800" b="1" dirty="0"/>
              <a:t>если Вы уже начали проводить реанимацию!</a:t>
            </a:r>
          </a:p>
        </p:txBody>
      </p:sp>
    </p:spTree>
    <p:extLst>
      <p:ext uri="{BB962C8B-B14F-4D97-AF65-F5344CB8AC3E}">
        <p14:creationId xmlns:p14="http://schemas.microsoft.com/office/powerpoint/2010/main" xmlns="" val="630559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92210" y="0"/>
            <a:ext cx="9626381" cy="3754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645024"/>
            <a:ext cx="920441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В 25-76% случаев – фибрилляция желудочков</a:t>
            </a:r>
            <a:endParaRPr lang="ru-RU" sz="32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4229799"/>
            <a:ext cx="9204411" cy="2611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144825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www.australianfirstaid.com.au/wp-content/uploads/cpr-chart.gif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188640"/>
            <a:ext cx="6984776" cy="4049684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</p:pic>
      <p:sp>
        <p:nvSpPr>
          <p:cNvPr id="5" name="Прямоугольник 4"/>
          <p:cNvSpPr/>
          <p:nvPr/>
        </p:nvSpPr>
        <p:spPr>
          <a:xfrm>
            <a:off x="107504" y="4365104"/>
            <a:ext cx="9036496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None/>
              <a:defRPr/>
            </a:pPr>
            <a:r>
              <a:rPr lang="ru-RU" sz="2800" dirty="0"/>
              <a:t>Дефибрилляция в течение 3-5 </a:t>
            </a:r>
            <a:r>
              <a:rPr lang="ru-RU" sz="2800" dirty="0" smtClean="0"/>
              <a:t>мин </a:t>
            </a:r>
            <a:r>
              <a:rPr lang="ru-RU" sz="2800" dirty="0"/>
              <a:t>от остановки сердца обеспечивает выживаемость 50-70%</a:t>
            </a:r>
          </a:p>
          <a:p>
            <a:pPr algn="ctr">
              <a:buNone/>
              <a:defRPr/>
            </a:pPr>
            <a:r>
              <a:rPr lang="ru-RU" sz="2800" dirty="0"/>
              <a:t>Каждая минута промедления </a:t>
            </a:r>
            <a:r>
              <a:rPr lang="ru-RU" sz="2800" dirty="0" smtClean="0"/>
              <a:t>снижает </a:t>
            </a:r>
            <a:r>
              <a:rPr lang="ru-RU" sz="2800" dirty="0"/>
              <a:t>выживаемость </a:t>
            </a:r>
            <a:endParaRPr lang="ru-RU" sz="2800" dirty="0" smtClean="0"/>
          </a:p>
          <a:p>
            <a:pPr algn="ctr">
              <a:buNone/>
              <a:defRPr/>
            </a:pPr>
            <a:r>
              <a:rPr lang="ru-RU" sz="2800" dirty="0" smtClean="0"/>
              <a:t>на </a:t>
            </a:r>
            <a:r>
              <a:rPr lang="ru-RU" sz="2800" dirty="0"/>
              <a:t>10-12% (3-4% при проведении СЛР)</a:t>
            </a:r>
          </a:p>
        </p:txBody>
      </p:sp>
    </p:spTree>
    <p:extLst>
      <p:ext uri="{BB962C8B-B14F-4D97-AF65-F5344CB8AC3E}">
        <p14:creationId xmlns:p14="http://schemas.microsoft.com/office/powerpoint/2010/main" xmlns="" val="2698665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Безопасное</a:t>
            </a:r>
            <a:r>
              <a:rPr lang="ru-RU" b="1" dirty="0" smtClean="0"/>
              <a:t> использование дефибриллятора!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16832"/>
            <a:ext cx="2880320" cy="29889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02729" y="1916832"/>
            <a:ext cx="2804373" cy="3020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07102" y="1942654"/>
            <a:ext cx="3036898" cy="319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бъект 2"/>
          <p:cNvSpPr txBox="1">
            <a:spLocks/>
          </p:cNvSpPr>
          <p:nvPr/>
        </p:nvSpPr>
        <p:spPr>
          <a:xfrm>
            <a:off x="107505" y="4797152"/>
            <a:ext cx="9036496" cy="1933675"/>
          </a:xfrm>
          <a:prstGeom prst="rect">
            <a:avLst/>
          </a:prstGeom>
        </p:spPr>
        <p:txBody>
          <a:bodyPr vert="horz" lIns="91435" tIns="45720" rIns="91435" bIns="45720" rtlCol="0">
            <a:normAutofit fontScale="47500" lnSpcReduction="20000"/>
          </a:bodyPr>
          <a:lstStyle>
            <a:lvl1pPr marL="342882" indent="-342882" algn="l" defTabSz="914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13" indent="-285736" algn="l" defTabSz="914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42" indent="-228589" algn="l" defTabSz="914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19" indent="-228589" algn="l" defTabSz="914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95" indent="-228589" algn="l" defTabSz="914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73" indent="-228589" algn="l" defTabSz="914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50" indent="-228589" algn="l" defTabSz="914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26" indent="-228589" algn="l" defTabSz="914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003" indent="-228589" algn="l" defTabSz="91435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endParaRPr lang="ru-RU" sz="1800" dirty="0" smtClean="0">
              <a:solidFill>
                <a:srgbClr val="FF0000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1800" dirty="0" smtClean="0">
                <a:solidFill>
                  <a:srgbClr val="FF0000"/>
                </a:solidFill>
              </a:rPr>
              <a:t>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5000" b="1" dirty="0" smtClean="0"/>
              <a:t>Если у Вас появился автоматический наружный дефибриллятор, 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5000" b="1" dirty="0" smtClean="0"/>
              <a:t>то безопасно используйте его!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5000" b="1" dirty="0" smtClean="0"/>
              <a:t>Включите его, наклейте электроды, как показано на рисунке,</a:t>
            </a:r>
          </a:p>
          <a:p>
            <a:pPr marL="0" indent="0" algn="ctr">
              <a:buFont typeface="Arial" panose="020B0604020202020204" pitchFamily="34" charset="0"/>
              <a:buNone/>
            </a:pPr>
            <a:r>
              <a:rPr lang="ru-RU" sz="5000" b="1" dirty="0" smtClean="0"/>
              <a:t>следуйте голосовым командам</a:t>
            </a:r>
          </a:p>
          <a:p>
            <a:pPr marL="0" indent="0" algn="r">
              <a:buFont typeface="Arial" panose="020B0604020202020204" pitchFamily="34" charset="0"/>
              <a:buNone/>
            </a:pPr>
            <a:endParaRPr lang="ru-RU" dirty="0" smtClean="0">
              <a:solidFill>
                <a:prstClr val="black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ru-RU" dirty="0" smtClean="0">
              <a:solidFill>
                <a:prstClr val="black"/>
              </a:solidFill>
            </a:endParaRPr>
          </a:p>
          <a:p>
            <a:pPr marL="0" indent="0" algn="r">
              <a:buFont typeface="Arial" panose="020B0604020202020204" pitchFamily="34" charset="0"/>
              <a:buNone/>
            </a:pPr>
            <a:endParaRPr lang="ru-RU" dirty="0" smtClean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5669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5" y="1556792"/>
            <a:ext cx="9036496" cy="517403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endParaRPr lang="ru-RU" sz="1800" dirty="0" smtClean="0">
              <a:solidFill>
                <a:srgbClr val="FF0000"/>
              </a:solidFill>
            </a:endParaRPr>
          </a:p>
          <a:p>
            <a:pPr marL="0" indent="0" algn="ctr">
              <a:buNone/>
            </a:pPr>
            <a:endParaRPr lang="ru-RU" sz="1800" b="1" dirty="0">
              <a:solidFill>
                <a:srgbClr val="FF0000"/>
              </a:solidFill>
            </a:endParaRP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/>
              <a:t>Возобновите комплекс сердечно-лёгочной реанимации: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/>
              <a:t>30 компрессий грудной клетки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dirty="0" smtClean="0"/>
              <a:t> и 2 искусственных в(ы)доха</a:t>
            </a:r>
          </a:p>
          <a:p>
            <a:pPr marL="0" indent="0" algn="r">
              <a:buNone/>
            </a:pPr>
            <a:endParaRPr lang="ru-RU" dirty="0" smtClean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97B0A-D488-4DCC-9DFB-75F551F12ADB}" type="slidenum">
              <a:rPr lang="ru-RU" smtClean="0"/>
              <a:pPr/>
              <a:t>47</a:t>
            </a:fld>
            <a:endParaRPr lang="ru-RU"/>
          </a:p>
        </p:txBody>
      </p:sp>
      <p:pic>
        <p:nvPicPr>
          <p:cNvPr id="6" name="Рисунок 5" descr="C:\Users\asus\Downloads\logo_blue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453"/>
            <a:ext cx="1512168" cy="1440339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Подзаголовок 2"/>
          <p:cNvSpPr txBox="1">
            <a:spLocks noGrp="1"/>
          </p:cNvSpPr>
          <p:nvPr>
            <p:ph type="title"/>
          </p:nvPr>
        </p:nvSpPr>
        <p:spPr>
          <a:xfrm>
            <a:off x="484083" y="41379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Санкт-Петербургский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государственный медицинский университет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имени академика И.П. Павлова</a:t>
            </a:r>
          </a:p>
          <a:p>
            <a:pPr algn="l">
              <a:spcBef>
                <a:spcPts val="0"/>
              </a:spcBef>
            </a:pPr>
            <a:endParaRPr lang="ru-RU" sz="2000" dirty="0" smtClean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algn="l">
              <a:spcBef>
                <a:spcPts val="0"/>
              </a:spcBef>
            </a:pPr>
            <a:endParaRPr lang="ru-RU" sz="1500" dirty="0">
              <a:solidFill>
                <a:prstClr val="black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305285" y="1556792"/>
            <a:ext cx="8587197" cy="0"/>
          </a:xfrm>
          <a:prstGeom prst="line">
            <a:avLst/>
          </a:prstGeom>
          <a:noFill/>
          <a:ln w="9525" cap="flat" cmpd="sng" algn="ctr">
            <a:solidFill>
              <a:srgbClr val="1F497D">
                <a:lumMod val="75000"/>
              </a:srgbClr>
            </a:solidFill>
            <a:prstDash val="solid"/>
          </a:ln>
          <a:effectLst/>
        </p:spPr>
      </p:cxn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053262"/>
            <a:ext cx="1506909" cy="2481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48091" y="4940222"/>
            <a:ext cx="1101584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ru-RU" sz="4000" b="1" dirty="0" smtClean="0"/>
              <a:t>30:2</a:t>
            </a:r>
            <a:endParaRPr lang="ru-RU" sz="40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4670026"/>
            <a:ext cx="2345796" cy="195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19183" y="4199294"/>
            <a:ext cx="1842365" cy="930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08814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lowchart: Alternate Process 1"/>
          <p:cNvSpPr/>
          <p:nvPr/>
        </p:nvSpPr>
        <p:spPr>
          <a:xfrm>
            <a:off x="107504" y="13063"/>
            <a:ext cx="4968551" cy="941388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Нет сознания</a:t>
            </a:r>
          </a:p>
          <a:p>
            <a:pPr algn="ctr">
              <a:defRPr/>
            </a:pPr>
            <a:r>
              <a:rPr lang="ru-RU" sz="2800" b="1" dirty="0"/>
              <a:t>Нет нормального дыхания</a:t>
            </a:r>
            <a:endParaRPr lang="en-GB" sz="2800" b="1" dirty="0"/>
          </a:p>
        </p:txBody>
      </p:sp>
      <p:sp>
        <p:nvSpPr>
          <p:cNvPr id="17" name="Flowchart: Alternate Process 21"/>
          <p:cNvSpPr/>
          <p:nvPr/>
        </p:nvSpPr>
        <p:spPr>
          <a:xfrm>
            <a:off x="107504" y="1249322"/>
            <a:ext cx="4968551" cy="763588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Вызвать экстренную службу</a:t>
            </a:r>
            <a:endParaRPr lang="en-GB" sz="2800" b="1" dirty="0"/>
          </a:p>
        </p:txBody>
      </p:sp>
      <p:sp>
        <p:nvSpPr>
          <p:cNvPr id="18" name="Flowchart: Alternate Process 22"/>
          <p:cNvSpPr/>
          <p:nvPr/>
        </p:nvSpPr>
        <p:spPr>
          <a:xfrm>
            <a:off x="107504" y="2275676"/>
            <a:ext cx="4968552" cy="758825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Сделать 30 компрессий </a:t>
            </a:r>
          </a:p>
          <a:p>
            <a:pPr algn="ctr">
              <a:defRPr/>
            </a:pPr>
            <a:r>
              <a:rPr lang="ru-RU" sz="2800" b="1" dirty="0"/>
              <a:t>грудной клетки</a:t>
            </a:r>
            <a:endParaRPr lang="en-GB" sz="2800" dirty="0"/>
          </a:p>
        </p:txBody>
      </p:sp>
      <p:sp>
        <p:nvSpPr>
          <p:cNvPr id="19" name="Flowchart: Alternate Process 23"/>
          <p:cNvSpPr/>
          <p:nvPr/>
        </p:nvSpPr>
        <p:spPr>
          <a:xfrm>
            <a:off x="107504" y="3316288"/>
            <a:ext cx="4968552" cy="763589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Сделать </a:t>
            </a:r>
            <a:endParaRPr lang="ru-RU" sz="2800" b="1" dirty="0" smtClean="0"/>
          </a:p>
          <a:p>
            <a:pPr algn="ctr">
              <a:defRPr/>
            </a:pPr>
            <a:r>
              <a:rPr lang="ru-RU" sz="2800" b="1" dirty="0" smtClean="0"/>
              <a:t>2 </a:t>
            </a:r>
            <a:r>
              <a:rPr lang="ru-RU" sz="2800" b="1" dirty="0"/>
              <a:t>искусственных вдоха</a:t>
            </a:r>
            <a:endParaRPr lang="en-GB" sz="2800" b="1" dirty="0"/>
          </a:p>
        </p:txBody>
      </p:sp>
      <p:sp>
        <p:nvSpPr>
          <p:cNvPr id="20" name="Flowchart: Alternate Process 24"/>
          <p:cNvSpPr/>
          <p:nvPr/>
        </p:nvSpPr>
        <p:spPr>
          <a:xfrm>
            <a:off x="107504" y="4359277"/>
            <a:ext cx="4968552" cy="720725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Продолжить СЛР 30:2</a:t>
            </a:r>
            <a:endParaRPr lang="en-GB" sz="2800" b="1" dirty="0"/>
          </a:p>
        </p:txBody>
      </p:sp>
      <p:sp>
        <p:nvSpPr>
          <p:cNvPr id="21" name="Flowchart: Alternate Process 25"/>
          <p:cNvSpPr/>
          <p:nvPr/>
        </p:nvSpPr>
        <p:spPr>
          <a:xfrm>
            <a:off x="107504" y="5276058"/>
            <a:ext cx="4968552" cy="1581942"/>
          </a:xfrm>
          <a:prstGeom prst="flowChartAlternateProcess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/>
              <a:t>Как только появится АНД:</a:t>
            </a:r>
          </a:p>
          <a:p>
            <a:pPr algn="ctr">
              <a:defRPr/>
            </a:pPr>
            <a:r>
              <a:rPr lang="ru-RU" sz="2800" dirty="0"/>
              <a:t>включить его и следовать голосовым командам прибора</a:t>
            </a:r>
            <a:endParaRPr lang="en-GB" sz="2800" dirty="0"/>
          </a:p>
        </p:txBody>
      </p:sp>
      <p:sp>
        <p:nvSpPr>
          <p:cNvPr id="22" name="Down Arrow 4"/>
          <p:cNvSpPr/>
          <p:nvPr/>
        </p:nvSpPr>
        <p:spPr>
          <a:xfrm>
            <a:off x="4672261" y="955635"/>
            <a:ext cx="375047" cy="293687"/>
          </a:xfrm>
          <a:prstGeom prst="downArrow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3" name="Down Arrow 28"/>
          <p:cNvSpPr/>
          <p:nvPr/>
        </p:nvSpPr>
        <p:spPr>
          <a:xfrm>
            <a:off x="4673571" y="2012910"/>
            <a:ext cx="375047" cy="293687"/>
          </a:xfrm>
          <a:prstGeom prst="downArrow">
            <a:avLst/>
          </a:prstGeom>
          <a:solidFill>
            <a:srgbClr val="265C9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4" name="Down Arrow 29"/>
          <p:cNvSpPr/>
          <p:nvPr/>
        </p:nvSpPr>
        <p:spPr>
          <a:xfrm>
            <a:off x="4701007" y="3055796"/>
            <a:ext cx="375047" cy="293688"/>
          </a:xfrm>
          <a:prstGeom prst="downArrow">
            <a:avLst/>
          </a:prstGeom>
          <a:solidFill>
            <a:srgbClr val="265C9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5" name="Down Arrow 30"/>
          <p:cNvSpPr/>
          <p:nvPr/>
        </p:nvSpPr>
        <p:spPr>
          <a:xfrm>
            <a:off x="4701008" y="4045657"/>
            <a:ext cx="375047" cy="293687"/>
          </a:xfrm>
          <a:prstGeom prst="downArrow">
            <a:avLst/>
          </a:prstGeom>
          <a:solidFill>
            <a:srgbClr val="265C9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6" name="Down Arrow 31"/>
          <p:cNvSpPr/>
          <p:nvPr/>
        </p:nvSpPr>
        <p:spPr>
          <a:xfrm>
            <a:off x="4701009" y="4982371"/>
            <a:ext cx="375047" cy="293687"/>
          </a:xfrm>
          <a:prstGeom prst="downArrow">
            <a:avLst/>
          </a:prstGeom>
          <a:solidFill>
            <a:srgbClr val="265C9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1715" y="29716"/>
            <a:ext cx="1418730" cy="151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72200" y="0"/>
            <a:ext cx="1191179" cy="1497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68344" y="29716"/>
            <a:ext cx="1496509" cy="151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89656" y="1541817"/>
            <a:ext cx="1205678" cy="1428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08781" y="2989909"/>
            <a:ext cx="1902747" cy="1992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64568" y="3316288"/>
            <a:ext cx="1993666" cy="1550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5098" y="4907211"/>
            <a:ext cx="1762691" cy="19507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67789" y="4827041"/>
            <a:ext cx="2034809" cy="211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" descr="F:\ПЕРВАЯ ПОМОЩЬ\Презентации\87971722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68344" y="1772816"/>
            <a:ext cx="1475656" cy="1368152"/>
          </a:xfrm>
          <a:prstGeom prst="rect">
            <a:avLst/>
          </a:prstGeom>
          <a:noFill/>
        </p:spPr>
      </p:pic>
      <p:pic>
        <p:nvPicPr>
          <p:cNvPr id="34" name="Picture 1" descr="F:\ПЕРВАЯ ПОМОЩЬ\Презентации\87971722.png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EBEBEB"/>
              </a:clrFrom>
              <a:clrTo>
                <a:srgbClr val="EBEBE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5976" y="3429000"/>
            <a:ext cx="748208" cy="53957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4163759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66"/>
            <a:ext cx="8229600" cy="1143000"/>
          </a:xfrm>
        </p:spPr>
        <p:txBody>
          <a:bodyPr/>
          <a:lstStyle/>
          <a:p>
            <a:r>
              <a:rPr lang="ru-RU" b="1" dirty="0" smtClean="0"/>
              <a:t>Чего боимся?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Страх убивает полжизни…</a:t>
            </a:r>
          </a:p>
          <a:p>
            <a:pPr marL="0" indent="0">
              <a:buNone/>
            </a:pPr>
            <a:endParaRPr lang="ru-RU" sz="4400" dirty="0"/>
          </a:p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4400" dirty="0" smtClean="0"/>
              <a:t>			</a:t>
            </a:r>
          </a:p>
          <a:p>
            <a:pPr marL="0" indent="0">
              <a:buNone/>
            </a:pPr>
            <a:endParaRPr lang="ru-RU" sz="4400" dirty="0"/>
          </a:p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4400" dirty="0"/>
              <a:t>	</a:t>
            </a:r>
            <a:r>
              <a:rPr lang="ru-RU" sz="4400" dirty="0" smtClean="0"/>
              <a:t>		И не всегда нашей!</a:t>
            </a:r>
            <a:endParaRPr lang="ru-RU" sz="4400" dirty="0"/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5"/>
            <a:ext cx="4392488" cy="370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5"/>
            <a:ext cx="4384080" cy="370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35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Пока неизменно…</a:t>
            </a:r>
            <a:endParaRPr lang="ru-RU" b="1" dirty="0"/>
          </a:p>
        </p:txBody>
      </p:sp>
      <p:pic>
        <p:nvPicPr>
          <p:cNvPr id="1026" name="Picture 2" descr="C:\Users\asus\Pictures\сердце 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12858" y="2060848"/>
            <a:ext cx="5557131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40389" y="5390661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/>
              <a:t>Всё остальное – может поменяться!</a:t>
            </a:r>
            <a:endParaRPr lang="ru-RU" dirty="0"/>
          </a:p>
        </p:txBody>
      </p:sp>
      <p:pic>
        <p:nvPicPr>
          <p:cNvPr id="9" name="Picture 10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606153" y="2060848"/>
            <a:ext cx="2606706" cy="3528392"/>
          </a:xfrm>
          <a:noFill/>
        </p:spPr>
      </p:pic>
    </p:spTree>
    <p:extLst>
      <p:ext uri="{BB962C8B-B14F-4D97-AF65-F5344CB8AC3E}">
        <p14:creationId xmlns:p14="http://schemas.microsoft.com/office/powerpoint/2010/main" xmlns="" val="390017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dirty="0" smtClean="0"/>
              <a:t>Осложнения </a:t>
            </a:r>
            <a:br>
              <a:rPr lang="ru-RU" sz="4000" b="1" dirty="0" smtClean="0"/>
            </a:br>
            <a:r>
              <a:rPr lang="ru-RU" sz="4000" b="1" dirty="0" smtClean="0"/>
              <a:t>сердечно-лёгочной реанимации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16832"/>
            <a:ext cx="8517632" cy="4862159"/>
          </a:xfrm>
        </p:spPr>
        <p:txBody>
          <a:bodyPr/>
          <a:lstStyle/>
          <a:p>
            <a:pPr marL="514350" indent="-514350">
              <a:buAutoNum type="arabicPeriod"/>
            </a:pPr>
            <a:r>
              <a:rPr lang="ru-RU" dirty="0" smtClean="0"/>
              <a:t>Костно-травматические повреждения</a:t>
            </a:r>
          </a:p>
          <a:p>
            <a:pPr marL="514350" indent="-514350">
              <a:buAutoNum type="arabicPeriod"/>
            </a:pPr>
            <a:r>
              <a:rPr lang="ru-RU" dirty="0" smtClean="0"/>
              <a:t>Повреждения внутренних органов</a:t>
            </a:r>
          </a:p>
          <a:p>
            <a:pPr marL="514350" indent="-514350">
              <a:buAutoNum type="arabicPeriod"/>
            </a:pPr>
            <a:r>
              <a:rPr lang="ru-RU" dirty="0" smtClean="0"/>
              <a:t>Регургитация и аспирация  содержимого желудка</a:t>
            </a:r>
          </a:p>
          <a:p>
            <a:pPr marL="514350" indent="-514350">
              <a:buAutoNum type="arabicPeriod"/>
            </a:pPr>
            <a:r>
              <a:rPr lang="ru-RU" dirty="0" smtClean="0"/>
              <a:t>…</a:t>
            </a:r>
          </a:p>
          <a:p>
            <a:pPr marL="0" indent="0">
              <a:buNone/>
            </a:pPr>
            <a:endParaRPr lang="ru-RU" b="1" dirty="0" smtClean="0"/>
          </a:p>
          <a:p>
            <a:pPr marL="0" indent="0">
              <a:buNone/>
            </a:pPr>
            <a:endParaRPr lang="ru-RU" dirty="0" smtClean="0"/>
          </a:p>
          <a:p>
            <a:pPr marL="514350" indent="-514350">
              <a:buAutoNum type="arabicPeriod"/>
            </a:pPr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112BF7-E3D8-4980-80D3-022F90AF330F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50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18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799619"/>
            <a:ext cx="2304255" cy="304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1520" y="5320097"/>
            <a:ext cx="64087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/>
              <a:t>Но что может быть хуже смерти?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4930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18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sus\Pictures\LwDcCLtvTp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51226" y="3188420"/>
            <a:ext cx="4892774" cy="3669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52052" y="1412776"/>
            <a:ext cx="8396415" cy="2308324"/>
          </a:xfrm>
          <a:prstGeom prst="rect">
            <a:avLst/>
          </a:prstGeom>
          <a:noFill/>
        </p:spPr>
        <p:txBody>
          <a:bodyPr wrap="square" lIns="91435" tIns="45720" rIns="91435" bIns="45720" rtlCol="0">
            <a:spAutoFit/>
          </a:bodyPr>
          <a:lstStyle/>
          <a:p>
            <a:r>
              <a:rPr lang="ru-RU" sz="3600" b="1" dirty="0">
                <a:solidFill>
                  <a:prstClr val="black"/>
                </a:solidFill>
              </a:rPr>
              <a:t>О</a:t>
            </a:r>
            <a:r>
              <a:rPr lang="ru-RU" sz="3600" dirty="0">
                <a:solidFill>
                  <a:prstClr val="black"/>
                </a:solidFill>
              </a:rPr>
              <a:t>рганизация процесса!</a:t>
            </a:r>
          </a:p>
          <a:p>
            <a:r>
              <a:rPr lang="ru-RU" sz="3600" b="1" dirty="0">
                <a:solidFill>
                  <a:prstClr val="black"/>
                </a:solidFill>
              </a:rPr>
              <a:t>П</a:t>
            </a:r>
            <a:r>
              <a:rPr lang="ru-RU" sz="3600" dirty="0">
                <a:solidFill>
                  <a:prstClr val="black"/>
                </a:solidFill>
              </a:rPr>
              <a:t>омощь нужна сразу!</a:t>
            </a:r>
          </a:p>
          <a:p>
            <a:r>
              <a:rPr lang="ru-RU" sz="3600" b="1" dirty="0">
                <a:solidFill>
                  <a:prstClr val="black"/>
                </a:solidFill>
              </a:rPr>
              <a:t>П</a:t>
            </a:r>
            <a:r>
              <a:rPr lang="ru-RU" sz="3600" dirty="0">
                <a:solidFill>
                  <a:prstClr val="black"/>
                </a:solidFill>
              </a:rPr>
              <a:t>ри реанимации один в поле − не воин!</a:t>
            </a:r>
          </a:p>
          <a:p>
            <a:r>
              <a:rPr lang="ru-RU" sz="3600" b="1" dirty="0">
                <a:solidFill>
                  <a:prstClr val="black"/>
                </a:solidFill>
              </a:rPr>
              <a:t>А </a:t>
            </a:r>
            <a:r>
              <a:rPr lang="ru-RU" sz="3600" dirty="0">
                <a:solidFill>
                  <a:prstClr val="black"/>
                </a:solidFill>
              </a:rPr>
              <a:t>если кто-то умнее и сильнее…  − уступи!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79714" y="476672"/>
            <a:ext cx="5277076" cy="769441"/>
          </a:xfrm>
          <a:prstGeom prst="rect">
            <a:avLst/>
          </a:prstGeom>
          <a:noFill/>
        </p:spPr>
        <p:txBody>
          <a:bodyPr wrap="none" lIns="91435" tIns="45720" rIns="91435" bIns="45720" rtlCol="0">
            <a:spAutoFit/>
          </a:bodyPr>
          <a:lstStyle/>
          <a:p>
            <a:r>
              <a:rPr lang="ru-RU" sz="4400" b="1" dirty="0">
                <a:solidFill>
                  <a:prstClr val="black"/>
                </a:solidFill>
              </a:rPr>
              <a:t>Важные принципы…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B97B0A-D488-4DCC-9DFB-75F551F12ADB}" type="slidenum">
              <a:rPr lang="ru-RU" smtClean="0"/>
              <a:pPr/>
              <a:t>51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19151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1143000"/>
          </a:xfrm>
        </p:spPr>
        <p:txBody>
          <a:bodyPr>
            <a:noAutofit/>
          </a:bodyPr>
          <a:lstStyle/>
          <a:p>
            <a:r>
              <a:rPr lang="ru-RU" sz="3600" b="1" dirty="0" smtClean="0"/>
              <a:t>Алгоритм </a:t>
            </a:r>
            <a:br>
              <a:rPr lang="ru-RU" sz="3600" b="1" dirty="0" smtClean="0"/>
            </a:br>
            <a:r>
              <a:rPr lang="ru-RU" sz="3600" b="1" dirty="0" smtClean="0"/>
              <a:t>сердечно-легочной реанимации</a:t>
            </a:r>
            <a:endParaRPr lang="ru-RU" sz="3600" b="1" dirty="0"/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2060282118"/>
              </p:ext>
            </p:extLst>
          </p:nvPr>
        </p:nvGraphicFramePr>
        <p:xfrm>
          <a:off x="0" y="1268760"/>
          <a:ext cx="8532440" cy="5589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452320" y="3717032"/>
            <a:ext cx="11673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b="1" dirty="0" smtClean="0"/>
              <a:t>10 секунд</a:t>
            </a:r>
          </a:p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7060416" y="2348880"/>
            <a:ext cx="20835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При обеспечении </a:t>
            </a:r>
          </a:p>
          <a:p>
            <a:r>
              <a:rPr lang="ru-RU" dirty="0" smtClean="0"/>
              <a:t>проходимости </a:t>
            </a:r>
          </a:p>
          <a:p>
            <a:r>
              <a:rPr lang="ru-RU" dirty="0" smtClean="0"/>
              <a:t>дыхательных путей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7884368" y="4725144"/>
            <a:ext cx="125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Телефоны:</a:t>
            </a:r>
          </a:p>
          <a:p>
            <a:r>
              <a:rPr lang="ru-RU" dirty="0" smtClean="0"/>
              <a:t>112, 103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6516216" y="1340768"/>
            <a:ext cx="27317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Громко позвать, </a:t>
            </a:r>
          </a:p>
          <a:p>
            <a:r>
              <a:rPr lang="ru-RU" dirty="0" smtClean="0"/>
              <a:t>легко встряхнуть за плечи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877272"/>
            <a:ext cx="24647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Соотношение 30 : 2</a:t>
            </a:r>
          </a:p>
          <a:p>
            <a:r>
              <a:rPr lang="ru-RU" dirty="0" smtClean="0"/>
              <a:t>Частота 100-120 в мин</a:t>
            </a:r>
          </a:p>
          <a:p>
            <a:r>
              <a:rPr lang="ru-RU" dirty="0" smtClean="0"/>
              <a:t>Глубина 5-6 см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85010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Ребёнок без сознания </a:t>
            </a:r>
            <a:br>
              <a:rPr lang="ru-RU" b="1" dirty="0" smtClean="0"/>
            </a:br>
            <a:r>
              <a:rPr lang="ru-RU" b="1" dirty="0" smtClean="0"/>
              <a:t>			</a:t>
            </a:r>
            <a:r>
              <a:rPr lang="ru-RU" b="1" i="1" dirty="0" smtClean="0">
                <a:solidFill>
                  <a:srgbClr val="FF0000"/>
                </a:solidFill>
              </a:rPr>
              <a:t>причина неизвестна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4" name="Содержимое 3" descr="img0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26248" y="260648"/>
            <a:ext cx="2554132" cy="1900989"/>
          </a:xfrm>
          <a:prstGeom prst="rect">
            <a:avLst/>
          </a:prstGeom>
        </p:spPr>
      </p:pic>
      <p:pic>
        <p:nvPicPr>
          <p:cNvPr id="5" name="Содержимое 4" descr="img0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21506" y="1772816"/>
            <a:ext cx="2338526" cy="1858828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Содержимое 6" descr="img0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9" y="3558595"/>
            <a:ext cx="2313914" cy="1886630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2" y="3861048"/>
            <a:ext cx="3786188" cy="2805113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9" name="Рисунок 8" descr="Изображение выглядит как автомобиль, транспорт, грузовик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672F770-2FDE-49BD-AB1E-0602F10CB5F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23" y="4365104"/>
            <a:ext cx="1892883" cy="1278727"/>
          </a:xfrm>
          <a:prstGeom prst="rect">
            <a:avLst/>
          </a:prstGeom>
        </p:spPr>
      </p:pic>
      <p:cxnSp>
        <p:nvCxnSpPr>
          <p:cNvPr id="11" name="Прямая со стрелкой 10"/>
          <p:cNvCxnSpPr/>
          <p:nvPr/>
        </p:nvCxnSpPr>
        <p:spPr>
          <a:xfrm>
            <a:off x="539552" y="2348880"/>
            <a:ext cx="4536504" cy="3672408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899592" y="5733256"/>
            <a:ext cx="16305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103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112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482231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     Ребёнок потерял сознания </a:t>
            </a:r>
            <a:r>
              <a:rPr lang="ru-RU" b="1" dirty="0"/>
              <a:t/>
            </a:r>
            <a:br>
              <a:rPr lang="ru-RU" b="1" dirty="0"/>
            </a:br>
            <a:r>
              <a:rPr lang="ru-RU" b="1" dirty="0"/>
              <a:t>	</a:t>
            </a:r>
            <a:r>
              <a:rPr lang="ru-RU" b="1" i="1" dirty="0" smtClean="0">
                <a:solidFill>
                  <a:srgbClr val="FF0000"/>
                </a:solidFill>
              </a:rPr>
              <a:t>на физической нагрузке, при Вас</a:t>
            </a:r>
            <a:endParaRPr lang="ru-RU" dirty="0"/>
          </a:p>
        </p:txBody>
      </p:sp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6393" y="3861048"/>
            <a:ext cx="2378330" cy="21964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Изображение выглядит как автомобиль, транспорт, грузовик, сидит&#10;&#10;Автоматически созданное описание">
            <a:extLst>
              <a:ext uri="{FF2B5EF4-FFF2-40B4-BE49-F238E27FC236}">
                <a16:creationId xmlns:a16="http://schemas.microsoft.com/office/drawing/2014/main" xmlns="" id="{2672F770-2FDE-49BD-AB1E-0602F10CB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3861048"/>
            <a:ext cx="1892883" cy="1278727"/>
          </a:xfrm>
          <a:prstGeom prst="rect">
            <a:avLst/>
          </a:prstGeom>
        </p:spPr>
      </p:pic>
      <p:pic>
        <p:nvPicPr>
          <p:cNvPr id="6" name="Содержимое 3" descr="img0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628800"/>
            <a:ext cx="2050076" cy="1525830"/>
          </a:xfrm>
          <a:prstGeom prst="rect">
            <a:avLst/>
          </a:prstGeom>
        </p:spPr>
      </p:pic>
      <p:pic>
        <p:nvPicPr>
          <p:cNvPr id="7" name="Содержимое 4" descr="img03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267744" y="2652205"/>
            <a:ext cx="1872208" cy="1488165"/>
          </a:xfrm>
          <a:prstGeom prst="roundRect">
            <a:avLst>
              <a:gd name="adj" fmla="val 16667"/>
            </a:avLst>
          </a:prstGeom>
          <a:ln>
            <a:solidFill>
              <a:schemeClr val="tx1">
                <a:lumMod val="95000"/>
                <a:lumOff val="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cxnSp>
        <p:nvCxnSpPr>
          <p:cNvPr id="8" name="Прямая со стрелкой 7"/>
          <p:cNvCxnSpPr/>
          <p:nvPr/>
        </p:nvCxnSpPr>
        <p:spPr>
          <a:xfrm>
            <a:off x="539552" y="3185592"/>
            <a:ext cx="4752528" cy="3195736"/>
          </a:xfrm>
          <a:prstGeom prst="straightConnector1">
            <a:avLst/>
          </a:prstGeom>
          <a:ln w="762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ямоугольник 9"/>
          <p:cNvSpPr/>
          <p:nvPr/>
        </p:nvSpPr>
        <p:spPr>
          <a:xfrm>
            <a:off x="4788024" y="3103899"/>
            <a:ext cx="163057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103</a:t>
            </a:r>
            <a:r>
              <a:rPr lang="ru-RU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, </a:t>
            </a:r>
            <a:r>
              <a:rPr lang="ru-RU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112</a:t>
            </a:r>
            <a:endParaRPr lang="ru-RU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1" name="Содержимое 6" descr="img03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596336" y="5596126"/>
            <a:ext cx="1547664" cy="1261874"/>
          </a:xfrm>
          <a:prstGeom prst="roundRect">
            <a:avLst>
              <a:gd name="adj" fmla="val 16667"/>
            </a:avLst>
          </a:prstGeom>
          <a:ln>
            <a:solidFill>
              <a:srgbClr val="FF000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TextBox 11"/>
          <p:cNvSpPr txBox="1"/>
          <p:nvPr/>
        </p:nvSpPr>
        <p:spPr>
          <a:xfrm>
            <a:off x="0" y="5432161"/>
            <a:ext cx="38485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/>
              <a:t>Взрослый алгоритм!</a:t>
            </a:r>
            <a:endParaRPr lang="ru-RU" sz="3200" b="1" dirty="0"/>
          </a:p>
        </p:txBody>
      </p:sp>
    </p:spTree>
    <p:extLst>
      <p:ext uri="{BB962C8B-B14F-4D97-AF65-F5344CB8AC3E}">
        <p14:creationId xmlns="" xmlns:p14="http://schemas.microsoft.com/office/powerpoint/2010/main" val="52907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Дефибрилляция? Можно!</a:t>
            </a:r>
            <a:endParaRPr lang="ru-RU" b="1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556792"/>
            <a:ext cx="4125446" cy="410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7E8F6B-DC56-4DF3-965C-ABA23BE49A24}" type="slidenum">
              <a:rPr lang="ru-RU" smtClean="0"/>
              <a:pPr/>
              <a:t>55</a:t>
            </a:fld>
            <a:endParaRPr lang="ru-RU"/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6211752"/>
            <a:ext cx="2015679" cy="646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75275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229200"/>
            <a:ext cx="8229600" cy="1143000"/>
          </a:xfrm>
        </p:spPr>
        <p:txBody>
          <a:bodyPr>
            <a:noAutofit/>
          </a:bodyPr>
          <a:lstStyle/>
          <a:p>
            <a:r>
              <a:rPr lang="ru-RU" sz="3200" dirty="0" smtClean="0"/>
              <a:t>А люди</a:t>
            </a:r>
            <a:br>
              <a:rPr lang="ru-RU" sz="3200" dirty="0" smtClean="0"/>
            </a:br>
            <a:r>
              <a:rPr lang="ru-RU" sz="3200" dirty="0" smtClean="0"/>
              <a:t> </a:t>
            </a:r>
            <a:r>
              <a:rPr lang="ru-RU" sz="3200" b="1" dirty="0" smtClean="0"/>
              <a:t>должны уметь </a:t>
            </a:r>
            <a:br>
              <a:rPr lang="ru-RU" sz="3200" b="1" dirty="0" smtClean="0"/>
            </a:br>
            <a:r>
              <a:rPr lang="ru-RU" sz="3200" dirty="0" smtClean="0"/>
              <a:t>проводить базовый комплекс </a:t>
            </a:r>
            <a:br>
              <a:rPr lang="ru-RU" sz="3200" dirty="0" smtClean="0"/>
            </a:br>
            <a:r>
              <a:rPr lang="ru-RU" sz="3200" dirty="0" smtClean="0"/>
              <a:t>сердечно-легочной реанимации!</a:t>
            </a:r>
            <a:endParaRPr lang="ru-RU" sz="3200" dirty="0"/>
          </a:p>
        </p:txBody>
      </p:sp>
      <p:pic>
        <p:nvPicPr>
          <p:cNvPr id="4" name="Picture 2" descr="F:\гифки-печалька-факт-слон-972307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23728" y="0"/>
            <a:ext cx="5112568" cy="5112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907704" y="188640"/>
            <a:ext cx="5472608" cy="646331"/>
          </a:xfrm>
          <a:prstGeom prst="rect">
            <a:avLst/>
          </a:prstGeom>
          <a:solidFill>
            <a:schemeClr val="bg1"/>
          </a:solidFill>
        </p:spPr>
        <p:txBody>
          <a:bodyPr wrap="square" lIns="91435" tIns="45720" rIns="91435" bIns="45720" rtlCol="0">
            <a:spAutoFit/>
          </a:bodyPr>
          <a:lstStyle/>
          <a:p>
            <a:pPr algn="ctr"/>
            <a:r>
              <a:rPr lang="ru-RU" sz="3600" dirty="0"/>
              <a:t>Слоны не умеют прыгать!</a:t>
            </a:r>
          </a:p>
        </p:txBody>
      </p:sp>
    </p:spTree>
    <p:extLst>
      <p:ext uri="{BB962C8B-B14F-4D97-AF65-F5344CB8AC3E}">
        <p14:creationId xmlns:p14="http://schemas.microsoft.com/office/powerpoint/2010/main" xmlns="" val="291096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Вопросы можно и нужно задавать!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>
          <a:xfrm>
            <a:off x="2590800" y="1744820"/>
            <a:ext cx="3962400" cy="557261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09905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-21482" y="260648"/>
            <a:ext cx="8893175" cy="647700"/>
          </a:xfrm>
        </p:spPr>
        <p:txBody>
          <a:bodyPr>
            <a:normAutofit fontScale="90000"/>
          </a:bodyPr>
          <a:lstStyle/>
          <a:p>
            <a:pPr algn="r"/>
            <a:r>
              <a:rPr lang="ru-RU" altLang="ru-RU" sz="4000" b="1" dirty="0">
                <a:solidFill>
                  <a:srgbClr val="FF0000"/>
                </a:solidFill>
              </a:rPr>
              <a:t>Когда есть сомнения…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0" y="865902"/>
            <a:ext cx="9144000" cy="6021288"/>
          </a:xfrm>
        </p:spPr>
        <p:txBody>
          <a:bodyPr>
            <a:normAutofit/>
          </a:bodyPr>
          <a:lstStyle/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dirty="0"/>
              <a:t>Не уверены, что дышит?</a:t>
            </a:r>
          </a:p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dirty="0"/>
              <a:t>                             </a:t>
            </a:r>
            <a:r>
              <a:rPr lang="ru-RU" altLang="ru-RU" sz="2400" b="1" dirty="0"/>
              <a:t>Шею разогните</a:t>
            </a:r>
            <a:r>
              <a:rPr lang="ru-RU" altLang="ru-RU" sz="2400" dirty="0"/>
              <a:t>!</a:t>
            </a:r>
          </a:p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b="1" dirty="0"/>
              <a:t>10</a:t>
            </a:r>
            <a:r>
              <a:rPr lang="ru-RU" altLang="ru-RU" sz="2400" dirty="0"/>
              <a:t> </a:t>
            </a:r>
            <a:r>
              <a:rPr lang="ru-RU" altLang="ru-RU" sz="2400" b="1" dirty="0"/>
              <a:t>секунд</a:t>
            </a:r>
            <a:r>
              <a:rPr lang="ru-RU" altLang="ru-RU" sz="2400" dirty="0"/>
              <a:t> ухо вздохи не слышит?</a:t>
            </a:r>
          </a:p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b="1" dirty="0"/>
              <a:t>                            На помощь </a:t>
            </a:r>
            <a:r>
              <a:rPr lang="ru-RU" altLang="ru-RU" sz="2400" dirty="0"/>
              <a:t>позовите!</a:t>
            </a:r>
          </a:p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dirty="0"/>
              <a:t>Смерть </a:t>
            </a:r>
            <a:r>
              <a:rPr lang="ru-RU" altLang="ru-RU" sz="2400" b="1" dirty="0"/>
              <a:t>клиническая</a:t>
            </a:r>
            <a:r>
              <a:rPr lang="ru-RU" altLang="ru-RU" sz="2400" dirty="0"/>
              <a:t>, вроде?</a:t>
            </a:r>
          </a:p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dirty="0"/>
              <a:t>                             Надо помогать!</a:t>
            </a:r>
          </a:p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dirty="0"/>
              <a:t>Есть запасы кислорода?</a:t>
            </a:r>
          </a:p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dirty="0"/>
              <a:t>                             </a:t>
            </a:r>
            <a:r>
              <a:rPr lang="ru-RU" altLang="ru-RU" sz="2400" b="1" dirty="0"/>
              <a:t>Сначала можно не вдыхать!</a:t>
            </a:r>
            <a:r>
              <a:rPr lang="ru-RU" altLang="ru-RU" sz="2400" b="1" dirty="0">
                <a:latin typeface="Calibri" pitchFamily="34" charset="0"/>
              </a:rPr>
              <a:t>*</a:t>
            </a:r>
            <a:endParaRPr lang="ru-RU" altLang="ru-RU" sz="2400" b="1" dirty="0"/>
          </a:p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dirty="0"/>
              <a:t>Главное – </a:t>
            </a:r>
            <a:r>
              <a:rPr lang="ru-RU" altLang="ru-RU" sz="2400" b="1" dirty="0"/>
              <a:t>компрессии</a:t>
            </a:r>
            <a:r>
              <a:rPr lang="ru-RU" altLang="ru-RU" sz="2400" dirty="0"/>
              <a:t>!</a:t>
            </a:r>
          </a:p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dirty="0"/>
              <a:t>			         Максимум экспрессии!</a:t>
            </a:r>
          </a:p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b="1" dirty="0"/>
              <a:t>100</a:t>
            </a:r>
            <a:r>
              <a:rPr lang="ru-RU" altLang="ru-RU" sz="2400" dirty="0"/>
              <a:t> </a:t>
            </a:r>
            <a:r>
              <a:rPr lang="ru-RU" altLang="ru-RU" sz="2400" b="1" dirty="0"/>
              <a:t>в минуту </a:t>
            </a:r>
            <a:r>
              <a:rPr lang="ru-RU" altLang="ru-RU" sz="2400" dirty="0"/>
              <a:t>– в самый раз!</a:t>
            </a:r>
          </a:p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dirty="0"/>
              <a:t>			         Вглубь </a:t>
            </a:r>
            <a:r>
              <a:rPr lang="ru-RU" altLang="ru-RU" sz="2400" b="1" dirty="0"/>
              <a:t>сантиметров</a:t>
            </a:r>
            <a:r>
              <a:rPr lang="ru-RU" altLang="ru-RU" sz="2400" dirty="0"/>
              <a:t> </a:t>
            </a:r>
            <a:r>
              <a:rPr lang="ru-RU" altLang="ru-RU" sz="2400" b="1" dirty="0"/>
              <a:t>5</a:t>
            </a:r>
            <a:r>
              <a:rPr lang="ru-RU" altLang="ru-RU" sz="2400" dirty="0"/>
              <a:t> сейчас!</a:t>
            </a:r>
          </a:p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dirty="0"/>
              <a:t>Качайте и дышите! </a:t>
            </a:r>
          </a:p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dirty="0"/>
              <a:t>			Соблюдайте  </a:t>
            </a:r>
            <a:r>
              <a:rPr lang="ru-RU" altLang="ru-RU" sz="2400" b="1" dirty="0"/>
              <a:t>30</a:t>
            </a:r>
            <a:r>
              <a:rPr lang="ru-RU" altLang="ru-RU" sz="2400" dirty="0"/>
              <a:t> к </a:t>
            </a:r>
            <a:r>
              <a:rPr lang="ru-RU" altLang="ru-RU" sz="2400" b="1" dirty="0"/>
              <a:t>2</a:t>
            </a:r>
            <a:r>
              <a:rPr lang="ru-RU" altLang="ru-RU" sz="2400" dirty="0"/>
              <a:t>! Оживить спешите!</a:t>
            </a:r>
          </a:p>
          <a:p>
            <a:pPr marL="365125" indent="-255588">
              <a:lnSpc>
                <a:spcPct val="80000"/>
              </a:lnSpc>
              <a:buFontTx/>
              <a:buNone/>
            </a:pPr>
            <a:r>
              <a:rPr lang="ru-RU" altLang="ru-RU" sz="2400" dirty="0"/>
              <a:t>								©Зарипова З.А.</a:t>
            </a:r>
            <a:endParaRPr lang="en-US" altLang="ru-RU" sz="2400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412776"/>
            <a:ext cx="2304255" cy="30409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3297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Что останется после меня…</a:t>
            </a:r>
            <a:endParaRPr lang="ru-RU" b="1" dirty="0"/>
          </a:p>
        </p:txBody>
      </p:sp>
      <p:pic>
        <p:nvPicPr>
          <p:cNvPr id="1026" name="Picture 2" descr="C:\Users\asus\Pictures\полконя барона мюнхаузена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276872"/>
            <a:ext cx="4488160" cy="316976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860032" y="3068960"/>
            <a:ext cx="36946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/>
              <a:t>Надеюсь, материал </a:t>
            </a:r>
          </a:p>
          <a:p>
            <a:r>
              <a:rPr lang="ru-RU" sz="3200" dirty="0" smtClean="0"/>
              <a:t>пригодится…</a:t>
            </a:r>
            <a:endParaRPr lang="ru-RU" sz="3200" dirty="0"/>
          </a:p>
        </p:txBody>
      </p:sp>
    </p:spTree>
    <p:extLst>
      <p:ext uri="{BB962C8B-B14F-4D97-AF65-F5344CB8AC3E}">
        <p14:creationId xmlns="" xmlns:p14="http://schemas.microsoft.com/office/powerpoint/2010/main" val="2047185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AAED22-FDF4-45D8-AF8A-69A835474A60}" type="datetime1">
              <a:rPr lang="ru-RU" smtClean="0"/>
              <a:pPr/>
              <a:t>27.01.2022</a:t>
            </a:fld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F4FF3-079B-4307-BD50-FF1C226ADE2C}" type="slidenum">
              <a:rPr lang="ru-RU" smtClean="0"/>
              <a:pPr/>
              <a:t>6</a:t>
            </a:fld>
            <a:endParaRPr lang="ru-RU"/>
          </a:p>
        </p:txBody>
      </p:sp>
      <p:pic>
        <p:nvPicPr>
          <p:cNvPr id="279554" name="Picture 2" descr="C:\Users\asus\Desktop\Лекции-презентации\причины смер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808" y="0"/>
            <a:ext cx="9144000" cy="687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11654" y="0"/>
            <a:ext cx="4416330" cy="54868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>Пока неизменно…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1419626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Что и где почитать… и что делать?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altLang="ru-RU" dirty="0">
                <a:hlinkClick r:id="rId2"/>
              </a:rPr>
              <a:t>www.erc.edu</a:t>
            </a:r>
            <a:endParaRPr lang="ru-RU" altLang="ru-RU" dirty="0"/>
          </a:p>
          <a:p>
            <a:r>
              <a:rPr lang="ru-RU" altLang="ru-RU" dirty="0" smtClean="0">
                <a:hlinkClick r:id="rId3"/>
              </a:rPr>
              <a:t>www.cprguidelines.eu</a:t>
            </a:r>
            <a:endParaRPr lang="ru-RU" altLang="ru-RU" dirty="0" smtClean="0"/>
          </a:p>
          <a:p>
            <a:r>
              <a:rPr lang="ru-RU" altLang="ru-RU" dirty="0" smtClean="0">
                <a:hlinkClick r:id="rId4"/>
              </a:rPr>
              <a:t>www.niiorramn.ru/council</a:t>
            </a:r>
            <a:endParaRPr lang="ru-RU" altLang="ru-RU" b="1" dirty="0"/>
          </a:p>
          <a:p>
            <a:endParaRPr lang="ru-RU" altLang="ru-RU" dirty="0" smtClean="0"/>
          </a:p>
          <a:p>
            <a:endParaRPr lang="ru-RU" altLang="ru-RU" b="1" dirty="0"/>
          </a:p>
          <a:p>
            <a:endParaRPr lang="ru-RU" dirty="0"/>
          </a:p>
        </p:txBody>
      </p:sp>
      <p:pic>
        <p:nvPicPr>
          <p:cNvPr id="4" name="Picture 2" descr="C:\Users\asus\Pictures\вол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131779" cy="3284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Супрэма\qr-code Suprema Doctrina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3951734"/>
            <a:ext cx="276225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6729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591185" y="2852936"/>
            <a:ext cx="9715215" cy="3231654"/>
          </a:xfrm>
          <a:prstGeom prst="rect">
            <a:avLst/>
          </a:prstGeom>
          <a:noFill/>
        </p:spPr>
        <p:txBody>
          <a:bodyPr wrap="square" lIns="91435" tIns="45720" rIns="91435" bIns="45720" rtlCol="0">
            <a:spAutoFit/>
          </a:bodyPr>
          <a:lstStyle/>
          <a:p>
            <a:pPr algn="r" defTabSz="914400"/>
            <a:r>
              <a:rPr lang="en-US" sz="3600" dirty="0">
                <a:solidFill>
                  <a:prstClr val="black"/>
                </a:solidFill>
                <a:hlinkClick r:id="rId3"/>
              </a:rPr>
              <a:t>realzulya@mail.ru</a:t>
            </a:r>
            <a:endParaRPr lang="ru-RU" sz="3600" dirty="0">
              <a:solidFill>
                <a:prstClr val="black"/>
              </a:solidFill>
            </a:endParaRPr>
          </a:p>
          <a:p>
            <a:pPr algn="r" defTabSz="914400"/>
            <a:r>
              <a:rPr lang="ru-RU" sz="2400" dirty="0" smtClean="0">
                <a:solidFill>
                  <a:prstClr val="black"/>
                </a:solidFill>
              </a:rPr>
              <a:t>Зарипова </a:t>
            </a:r>
            <a:r>
              <a:rPr lang="ru-RU" sz="2400" dirty="0">
                <a:solidFill>
                  <a:prstClr val="black"/>
                </a:solidFill>
              </a:rPr>
              <a:t>Зульфия Абдулловна,</a:t>
            </a:r>
          </a:p>
          <a:p>
            <a:pPr algn="r" defTabSz="914400"/>
            <a:r>
              <a:rPr lang="ru-RU" sz="2400" dirty="0">
                <a:solidFill>
                  <a:prstClr val="black"/>
                </a:solidFill>
              </a:rPr>
              <a:t>к.м.н., доцент,</a:t>
            </a:r>
          </a:p>
          <a:p>
            <a:pPr algn="r" defTabSz="914400"/>
            <a:r>
              <a:rPr lang="ru-RU" sz="2400" dirty="0" smtClean="0">
                <a:solidFill>
                  <a:prstClr val="black"/>
                </a:solidFill>
              </a:rPr>
              <a:t>доцент кафедры </a:t>
            </a:r>
            <a:r>
              <a:rPr lang="ru-RU" sz="2400" dirty="0">
                <a:solidFill>
                  <a:prstClr val="black"/>
                </a:solidFill>
              </a:rPr>
              <a:t>анестезиологии и </a:t>
            </a:r>
            <a:r>
              <a:rPr lang="ru-RU" sz="2400" dirty="0" smtClean="0">
                <a:solidFill>
                  <a:prstClr val="black"/>
                </a:solidFill>
              </a:rPr>
              <a:t>реаниматологии,</a:t>
            </a:r>
          </a:p>
          <a:p>
            <a:pPr algn="r" defTabSz="914400"/>
            <a:r>
              <a:rPr lang="ru-RU" sz="2400" dirty="0" smtClean="0">
                <a:solidFill>
                  <a:prstClr val="black"/>
                </a:solidFill>
              </a:rPr>
              <a:t>руководитель Центра аттестации и аккредитации</a:t>
            </a:r>
          </a:p>
          <a:p>
            <a:pPr algn="r" defTabSz="914400"/>
            <a:r>
              <a:rPr lang="ru-RU" sz="2400" dirty="0" smtClean="0">
                <a:solidFill>
                  <a:prstClr val="black"/>
                </a:solidFill>
              </a:rPr>
              <a:t>ПСПбГМУ им. И.П. Павлова,</a:t>
            </a:r>
          </a:p>
          <a:p>
            <a:pPr algn="r" defTabSz="914400"/>
            <a:r>
              <a:rPr lang="ru-RU" sz="2400" dirty="0" smtClean="0">
                <a:solidFill>
                  <a:prstClr val="black"/>
                </a:solidFill>
              </a:rPr>
              <a:t>Главный внештатный специалист по первой помощи </a:t>
            </a:r>
          </a:p>
          <a:p>
            <a:pPr algn="r" defTabSz="914400"/>
            <a:r>
              <a:rPr lang="ru-RU" sz="2400" dirty="0" smtClean="0">
                <a:solidFill>
                  <a:prstClr val="black"/>
                </a:solidFill>
              </a:rPr>
              <a:t>Комитета по здравоохранению СПб</a:t>
            </a:r>
            <a:endParaRPr lang="ru-RU" sz="2400" dirty="0">
              <a:solidFill>
                <a:prstClr val="black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640"/>
            <a:ext cx="1236729" cy="113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="" xmlns:a14="http://schemas.microsoft.com/office/drawing/2010/main">
                  <a14:imgLayer r:embed="rId6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708" y="616014"/>
            <a:ext cx="2211292" cy="2211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777195" y="77331"/>
            <a:ext cx="6935671" cy="1362075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/>
              <a:t>СПАСИБО ЗА ВНИМАНИЕ!</a:t>
            </a:r>
            <a:endParaRPr lang="ru-RU" sz="4000" b="1" dirty="0"/>
          </a:p>
        </p:txBody>
      </p:sp>
      <p:pic>
        <p:nvPicPr>
          <p:cNvPr id="10" name="Picture 2" descr="C:\Users\asus\Pictures\волк.jpg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604" y="1304222"/>
            <a:ext cx="3421818" cy="272052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595867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66"/>
            <a:ext cx="8229600" cy="1143000"/>
          </a:xfrm>
        </p:spPr>
        <p:txBody>
          <a:bodyPr/>
          <a:lstStyle/>
          <a:p>
            <a:r>
              <a:rPr lang="ru-RU" b="1" dirty="0" smtClean="0"/>
              <a:t>Чего боимся?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5536" y="1052736"/>
            <a:ext cx="8291264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 smtClean="0"/>
              <a:t>Страх убивает полжизни…</a:t>
            </a:r>
          </a:p>
          <a:p>
            <a:pPr marL="0" indent="0">
              <a:buNone/>
            </a:pPr>
            <a:endParaRPr lang="ru-RU" sz="4400" dirty="0"/>
          </a:p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4400" dirty="0" smtClean="0"/>
              <a:t>			</a:t>
            </a:r>
          </a:p>
          <a:p>
            <a:pPr marL="0" indent="0">
              <a:buNone/>
            </a:pPr>
            <a:endParaRPr lang="ru-RU" sz="4400" dirty="0"/>
          </a:p>
          <a:p>
            <a:pPr marL="0" indent="0">
              <a:buNone/>
            </a:pPr>
            <a:endParaRPr lang="ru-RU" sz="4400" dirty="0" smtClean="0"/>
          </a:p>
          <a:p>
            <a:pPr marL="0" indent="0">
              <a:buNone/>
            </a:pPr>
            <a:r>
              <a:rPr lang="ru-RU" sz="4400" dirty="0"/>
              <a:t>	</a:t>
            </a:r>
            <a:r>
              <a:rPr lang="ru-RU" sz="4400" dirty="0" smtClean="0"/>
              <a:t>		И не всегда нашей!</a:t>
            </a:r>
            <a:endParaRPr lang="ru-RU" sz="4400" dirty="0"/>
          </a:p>
        </p:txBody>
      </p:sp>
      <p:pic>
        <p:nvPicPr>
          <p:cNvPr id="114691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32855"/>
            <a:ext cx="4392488" cy="370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469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132855"/>
            <a:ext cx="4384080" cy="3702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253597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29600" cy="994122"/>
          </a:xfrm>
        </p:spPr>
        <p:txBody>
          <a:bodyPr/>
          <a:lstStyle/>
          <a:p>
            <a:r>
              <a:rPr lang="ru-RU" b="1" dirty="0" smtClean="0"/>
              <a:t>К чему идём?</a:t>
            </a:r>
            <a:endParaRPr lang="ru-RU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412776"/>
            <a:ext cx="9144000" cy="5184576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dirty="0"/>
              <a:t>Методы СЛР </a:t>
            </a:r>
            <a:r>
              <a:rPr lang="ru-RU" sz="3600" dirty="0" smtClean="0"/>
              <a:t>упрощаются</a:t>
            </a:r>
          </a:p>
          <a:p>
            <a:pPr marL="0" indent="0" algn="ctr">
              <a:buNone/>
            </a:pPr>
            <a:r>
              <a:rPr lang="ru-RU" sz="3600" dirty="0" smtClean="0"/>
              <a:t>для </a:t>
            </a:r>
            <a:r>
              <a:rPr lang="ru-RU" sz="3600" dirty="0"/>
              <a:t>обеспечения эффективной реанимации неспециалистами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2050" name="Picture 2" descr="https://im1-tub-ru.yandex.net/i?id=62fe4a1d9b80b786b08ad4d623a42530-34-144&amp;n=33&amp;h=19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3458143"/>
            <a:ext cx="3236193" cy="3397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80028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/>
              <a:t>Обеспечить непрерывность </a:t>
            </a:r>
            <a:br>
              <a:rPr lang="ru-RU" b="1" dirty="0" smtClean="0"/>
            </a:br>
            <a:r>
              <a:rPr lang="ru-RU" b="1" dirty="0" smtClean="0"/>
              <a:t>«цепи выживания»!</a:t>
            </a:r>
            <a:endParaRPr lang="ru-RU" b="1" dirty="0"/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96044" y="980728"/>
            <a:ext cx="9144000" cy="3610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Овал 6"/>
          <p:cNvSpPr/>
          <p:nvPr/>
        </p:nvSpPr>
        <p:spPr>
          <a:xfrm>
            <a:off x="-684584" y="3845522"/>
            <a:ext cx="3960440" cy="234888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800" b="1" dirty="0" smtClean="0"/>
              <a:t>Предотвратить!</a:t>
            </a:r>
          </a:p>
          <a:p>
            <a:pPr algn="ctr"/>
            <a:r>
              <a:rPr lang="ru-RU" sz="2800" b="1" dirty="0" smtClean="0"/>
              <a:t>РАСПОЗНАТЬ!</a:t>
            </a:r>
          </a:p>
          <a:p>
            <a:pPr algn="ctr"/>
            <a:r>
              <a:rPr lang="ru-RU" sz="2800" b="1" dirty="0" smtClean="0"/>
              <a:t>Вызвать помощь!</a:t>
            </a:r>
            <a:endParaRPr lang="ru-RU" sz="2800" b="1" dirty="0"/>
          </a:p>
        </p:txBody>
      </p:sp>
      <p:sp>
        <p:nvSpPr>
          <p:cNvPr id="5" name="Овал 4"/>
          <p:cNvSpPr/>
          <p:nvPr/>
        </p:nvSpPr>
        <p:spPr>
          <a:xfrm>
            <a:off x="1907704" y="5270429"/>
            <a:ext cx="2736304" cy="1587571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ВЫИГРАТЬ</a:t>
            </a:r>
            <a:r>
              <a:rPr lang="ru-RU" sz="2800" dirty="0" smtClean="0"/>
              <a:t> </a:t>
            </a:r>
            <a:r>
              <a:rPr lang="ru-RU" sz="2800" b="1" dirty="0" smtClean="0"/>
              <a:t>время!</a:t>
            </a:r>
          </a:p>
          <a:p>
            <a:pPr algn="ctr"/>
            <a:endParaRPr lang="ru-RU" sz="2800" b="1" dirty="0"/>
          </a:p>
        </p:txBody>
      </p:sp>
      <p:sp>
        <p:nvSpPr>
          <p:cNvPr id="6" name="Овал 5"/>
          <p:cNvSpPr/>
          <p:nvPr/>
        </p:nvSpPr>
        <p:spPr>
          <a:xfrm>
            <a:off x="4067944" y="5246955"/>
            <a:ext cx="4104456" cy="15909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ПЕРЕЗАПУСТИТЬ сердце!</a:t>
            </a:r>
          </a:p>
          <a:p>
            <a:pPr algn="ctr"/>
            <a:endParaRPr lang="ru-RU" sz="2800" b="1" dirty="0"/>
          </a:p>
        </p:txBody>
      </p:sp>
      <p:sp>
        <p:nvSpPr>
          <p:cNvPr id="8" name="Овал 7"/>
          <p:cNvSpPr/>
          <p:nvPr/>
        </p:nvSpPr>
        <p:spPr>
          <a:xfrm>
            <a:off x="5796136" y="3933056"/>
            <a:ext cx="3960440" cy="1590962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2800" b="1" dirty="0" smtClean="0"/>
          </a:p>
          <a:p>
            <a:pPr algn="ctr"/>
            <a:r>
              <a:rPr lang="ru-RU" sz="2800" b="1" dirty="0" smtClean="0"/>
              <a:t>ВОССТАНОВИТЬ качество жизни!</a:t>
            </a:r>
          </a:p>
          <a:p>
            <a:pPr algn="ctr"/>
            <a:endParaRPr lang="ru-RU" sz="28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4149" y="13541"/>
            <a:ext cx="1378987" cy="623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35520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5" grpId="0" animBg="1"/>
      <p:bldP spid="6" grpId="0" animBg="1"/>
      <p:bldP spid="8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2047</TotalTime>
  <Words>1175</Words>
  <Application>Microsoft Office PowerPoint</Application>
  <PresentationFormat>Экран (4:3)</PresentationFormat>
  <Paragraphs>384</Paragraphs>
  <Slides>61</Slides>
  <Notes>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61</vt:i4>
      </vt:variant>
    </vt:vector>
  </HeadingPairs>
  <TitlesOfParts>
    <vt:vector size="62" baseType="lpstr">
      <vt:lpstr>Тема Office</vt:lpstr>
      <vt:lpstr>Сердечно-лёгочная реанимация</vt:lpstr>
      <vt:lpstr>Зачем я здесь?</vt:lpstr>
      <vt:lpstr>Успеть за … минут…    развеять мифы</vt:lpstr>
      <vt:lpstr>Слайд 4</vt:lpstr>
      <vt:lpstr>Пока неизменно…</vt:lpstr>
      <vt:lpstr>Пока неизменно…</vt:lpstr>
      <vt:lpstr>Чего боимся?</vt:lpstr>
      <vt:lpstr>К чему идём?</vt:lpstr>
      <vt:lpstr>Обеспечить непрерывность  «цепи выживания»!</vt:lpstr>
      <vt:lpstr>Когда реанимация не показана?!</vt:lpstr>
      <vt:lpstr>Если не знаешь что делать!   …  Надо позвать на помощь!</vt:lpstr>
      <vt:lpstr>Слайд 12</vt:lpstr>
      <vt:lpstr>Слайд 13</vt:lpstr>
      <vt:lpstr>Слайд 14</vt:lpstr>
      <vt:lpstr>Первый Санкт-Петербургский  государственный медицинский университет  имени академика И.П. Павлова  </vt:lpstr>
      <vt:lpstr>Первый Санкт-Петербургский  государственный медицинский университет  имени академика И.П. Павлова  </vt:lpstr>
      <vt:lpstr>Вызов помощи!</vt:lpstr>
      <vt:lpstr>Первый Санкт-Петербургский  государственный медицинский университет  имени академика И.П. Павлова  </vt:lpstr>
      <vt:lpstr>Когда реанимация не показана?!</vt:lpstr>
      <vt:lpstr>Когда реанимация показана?</vt:lpstr>
      <vt:lpstr>Слайд 21</vt:lpstr>
      <vt:lpstr>Слайд 22</vt:lpstr>
      <vt:lpstr>Если ошибся… и сердце бьётся…</vt:lpstr>
      <vt:lpstr>Слайд 24</vt:lpstr>
      <vt:lpstr>Если не знаешь что делать!   …  Надо позвать на помощь!</vt:lpstr>
      <vt:lpstr> Принципы проведения базисной сердечно-легочной реанимации C-A-B </vt:lpstr>
      <vt:lpstr>Слайд 27</vt:lpstr>
      <vt:lpstr>Первый Санкт-Петербургский  государственный медицинский университет  имени академика И.П. Павлова  </vt:lpstr>
      <vt:lpstr>Первый Санкт-Петербургский  государственный медицинский университет  имени академика И.П. Павлова  </vt:lpstr>
      <vt:lpstr>Правильно встать самому…</vt:lpstr>
      <vt:lpstr>Правильно поставить руки…</vt:lpstr>
      <vt:lpstr>А нужна ли глубина?</vt:lpstr>
      <vt:lpstr>А нужна ли глубина?</vt:lpstr>
      <vt:lpstr>Одинаково: и вниз, и вверх!</vt:lpstr>
      <vt:lpstr>Делаю: механическая работа сердца </vt:lpstr>
      <vt:lpstr>А если часто?</vt:lpstr>
      <vt:lpstr>Непрерывность компрессий важна! </vt:lpstr>
      <vt:lpstr>Суть процесса</vt:lpstr>
      <vt:lpstr>Первый Санкт-Петербургский  государственный медицинский университет  имени академика И.П. Павлова  </vt:lpstr>
      <vt:lpstr>Первый Санкт-Петербургский  государственный медицинский университет  имени академика И.П. Павлова  </vt:lpstr>
      <vt:lpstr>Слайд 41</vt:lpstr>
      <vt:lpstr>Обеспечить непрерывность  «цепи выживания»!</vt:lpstr>
      <vt:lpstr>Первый Санкт-Петербургский  государственный медицинский университет  имени академика И.П. Павлова  </vt:lpstr>
      <vt:lpstr>Слайд 44</vt:lpstr>
      <vt:lpstr>Слайд 45</vt:lpstr>
      <vt:lpstr>Безопасное использование дефибриллятора!</vt:lpstr>
      <vt:lpstr>Первый Санкт-Петербургский  государственный медицинский университет  имени академика И.П. Павлова  </vt:lpstr>
      <vt:lpstr>Слайд 48</vt:lpstr>
      <vt:lpstr>Чего боимся?</vt:lpstr>
      <vt:lpstr>Осложнения  сердечно-лёгочной реанимации</vt:lpstr>
      <vt:lpstr>Слайд 51</vt:lpstr>
      <vt:lpstr>Алгоритм  сердечно-легочной реанимации</vt:lpstr>
      <vt:lpstr>Ребёнок без сознания     причина неизвестна</vt:lpstr>
      <vt:lpstr>     Ребёнок потерял сознания   на физической нагрузке, при Вас</vt:lpstr>
      <vt:lpstr>Дефибрилляция? Можно!</vt:lpstr>
      <vt:lpstr>А люди  должны уметь  проводить базовый комплекс  сердечно-легочной реанимации!</vt:lpstr>
      <vt:lpstr>Вопросы можно и нужно задавать!</vt:lpstr>
      <vt:lpstr>Когда есть сомнения…</vt:lpstr>
      <vt:lpstr>Что останется после меня…</vt:lpstr>
      <vt:lpstr>Что и где почитать… и что делать?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Зарипова</dc:creator>
  <cp:lastModifiedBy>zaripovaza</cp:lastModifiedBy>
  <cp:revision>100</cp:revision>
  <dcterms:created xsi:type="dcterms:W3CDTF">2016-01-11T20:41:00Z</dcterms:created>
  <dcterms:modified xsi:type="dcterms:W3CDTF">2022-01-27T08:28:02Z</dcterms:modified>
</cp:coreProperties>
</file>