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8" r:id="rId4"/>
    <p:sldMasterId id="2147483700" r:id="rId5"/>
    <p:sldMasterId id="2147483713" r:id="rId6"/>
    <p:sldMasterId id="2147483726" r:id="rId7"/>
  </p:sldMasterIdLst>
  <p:notesMasterIdLst>
    <p:notesMasterId r:id="rId56"/>
  </p:notesMasterIdLst>
  <p:sldIdLst>
    <p:sldId id="256" r:id="rId8"/>
    <p:sldId id="311" r:id="rId9"/>
    <p:sldId id="266" r:id="rId10"/>
    <p:sldId id="302" r:id="rId11"/>
    <p:sldId id="304" r:id="rId12"/>
    <p:sldId id="290" r:id="rId13"/>
    <p:sldId id="289" r:id="rId14"/>
    <p:sldId id="288" r:id="rId15"/>
    <p:sldId id="298" r:id="rId16"/>
    <p:sldId id="300" r:id="rId17"/>
    <p:sldId id="299" r:id="rId18"/>
    <p:sldId id="293" r:id="rId19"/>
    <p:sldId id="294" r:id="rId20"/>
    <p:sldId id="295" r:id="rId21"/>
    <p:sldId id="292" r:id="rId22"/>
    <p:sldId id="297" r:id="rId23"/>
    <p:sldId id="305" r:id="rId24"/>
    <p:sldId id="307" r:id="rId25"/>
    <p:sldId id="316" r:id="rId26"/>
    <p:sldId id="315" r:id="rId27"/>
    <p:sldId id="274" r:id="rId28"/>
    <p:sldId id="276" r:id="rId29"/>
    <p:sldId id="312" r:id="rId30"/>
    <p:sldId id="285" r:id="rId31"/>
    <p:sldId id="273" r:id="rId32"/>
    <p:sldId id="313" r:id="rId33"/>
    <p:sldId id="309" r:id="rId34"/>
    <p:sldId id="318" r:id="rId35"/>
    <p:sldId id="317" r:id="rId36"/>
    <p:sldId id="319" r:id="rId37"/>
    <p:sldId id="322" r:id="rId38"/>
    <p:sldId id="320" r:id="rId39"/>
    <p:sldId id="321" r:id="rId40"/>
    <p:sldId id="323" r:id="rId41"/>
    <p:sldId id="324" r:id="rId42"/>
    <p:sldId id="325" r:id="rId43"/>
    <p:sldId id="326" r:id="rId44"/>
    <p:sldId id="279" r:id="rId45"/>
    <p:sldId id="280" r:id="rId46"/>
    <p:sldId id="283" r:id="rId47"/>
    <p:sldId id="284" r:id="rId48"/>
    <p:sldId id="281" r:id="rId49"/>
    <p:sldId id="282" r:id="rId50"/>
    <p:sldId id="286" r:id="rId51"/>
    <p:sldId id="306" r:id="rId52"/>
    <p:sldId id="291" r:id="rId53"/>
    <p:sldId id="296" r:id="rId54"/>
    <p:sldId id="30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94194" autoAdjust="0"/>
  </p:normalViewPr>
  <p:slideViewPr>
    <p:cSldViewPr snapToGrid="0">
      <p:cViewPr varScale="1">
        <p:scale>
          <a:sx n="87" d="100"/>
          <a:sy n="8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D5319-FBCB-48A8-B6BE-162FE7065B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E3210-255F-4136-9985-E507CADFF2C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rgbClr val="FF0000"/>
              </a:solidFill>
            </a:rPr>
            <a:t>До травмы: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Б</a:t>
          </a:r>
          <a:r>
            <a:rPr lang="ru-RU" sz="2800" dirty="0" smtClean="0"/>
            <a:t>езопасное поведение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О</a:t>
          </a:r>
          <a:r>
            <a:rPr lang="ru-RU" sz="2800" dirty="0" smtClean="0"/>
            <a:t>рганизационная безопасность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Т</a:t>
          </a:r>
          <a:r>
            <a:rPr lang="ru-RU" sz="2800" dirty="0" smtClean="0"/>
            <a:t>ехника безопасности и обучение</a:t>
          </a:r>
          <a:endParaRPr lang="ru-RU" sz="2800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17FE87C6-9636-4C52-8C88-999F9F2EB35E}" type="parTrans" cxnId="{53880405-3FB6-48D1-B4C8-C58493CC60F0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79753DC-222B-47D9-B6FB-805199F57702}" type="sibTrans" cxnId="{53880405-3FB6-48D1-B4C8-C58493CC60F0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3D1B4CCE-002B-46B4-8E22-98FC2CC21353}">
      <dgm:prSet phldrT="[Текст]" custT="1"/>
      <dgm:spPr/>
      <dgm:t>
        <a:bodyPr/>
        <a:lstStyle/>
        <a:p>
          <a:pPr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dirty="0" smtClean="0">
              <a:solidFill>
                <a:srgbClr val="FF0000"/>
              </a:solidFill>
              <a:latin typeface="Calibri" panose="020F0502020204030204" pitchFamily="34" charset="0"/>
            </a:rPr>
            <a:t>В момент травмы:</a:t>
          </a:r>
        </a:p>
        <a:p>
          <a:pPr marL="0" marR="0" indent="0" algn="l" defTabSz="1422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М</a:t>
          </a:r>
          <a:r>
            <a:rPr lang="ru-RU" sz="2800" dirty="0" smtClean="0"/>
            <a:t>инимизировать повреждения</a:t>
          </a:r>
        </a:p>
        <a:p>
          <a:pPr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dirty="0" smtClean="0"/>
            <a:t>А</a:t>
          </a:r>
          <a:r>
            <a:rPr lang="ru-RU" sz="2800" dirty="0" smtClean="0"/>
            <a:t>лгоритм падения</a:t>
          </a:r>
        </a:p>
        <a:p>
          <a:pPr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dirty="0" smtClean="0"/>
            <a:t>НЕ</a:t>
          </a:r>
          <a:r>
            <a:rPr lang="ru-RU" sz="2800" dirty="0" smtClean="0"/>
            <a:t> увеличить число пострадавших</a:t>
          </a:r>
        </a:p>
        <a:p>
          <a:pPr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dirty="0" smtClean="0"/>
            <a:t>В</a:t>
          </a:r>
          <a:r>
            <a:rPr lang="ru-RU" sz="2800" b="0" dirty="0" smtClean="0"/>
            <a:t>ызов помощи на себя</a:t>
          </a:r>
        </a:p>
        <a:p>
          <a:pPr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dirty="0" smtClean="0"/>
            <a:t>Р</a:t>
          </a:r>
          <a:r>
            <a:rPr lang="ru-RU" sz="2800" b="0" dirty="0" smtClean="0"/>
            <a:t>еагировать быстро</a:t>
          </a:r>
        </a:p>
      </dgm:t>
    </dgm:pt>
    <dgm:pt modelId="{79E07BE4-CA0B-4146-A42B-E4DB85D1F02D}" type="parTrans" cxnId="{301867B1-C8EE-4534-8E5A-F59D4350D607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9FF889-D723-4567-9CF0-66C46398E623}" type="sibTrans" cxnId="{301867B1-C8EE-4534-8E5A-F59D4350D607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1062388D-7AAD-46A1-ADDD-F71FBCF95AE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rgbClr val="FF0000"/>
              </a:solidFill>
              <a:latin typeface="Calibri" panose="020F0502020204030204" pitchFamily="34" charset="0"/>
            </a:rPr>
            <a:t>После травмы: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00000"/>
              </a:solidFill>
              <a:latin typeface="Calibri" panose="020F0502020204030204" pitchFamily="34" charset="0"/>
            </a:rPr>
            <a:t>П</a:t>
          </a:r>
          <a:r>
            <a:rPr lang="ru-RU" sz="2800" dirty="0" smtClean="0">
              <a:solidFill>
                <a:srgbClr val="000000"/>
              </a:solidFill>
              <a:latin typeface="Calibri" panose="020F0502020204030204" pitchFamily="34" charset="0"/>
            </a:rPr>
            <a:t>ервая помощь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О</a:t>
          </a:r>
          <a:r>
            <a:rPr lang="ru-RU" sz="2800" dirty="0" smtClean="0"/>
            <a:t>беспечить цепь выживания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С</a:t>
          </a:r>
          <a:r>
            <a:rPr lang="ru-RU" sz="2800" b="0" dirty="0" smtClean="0"/>
            <a:t>ообщение родителям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Т</a:t>
          </a:r>
          <a:r>
            <a:rPr lang="ru-RU" sz="2800" b="0" dirty="0" smtClean="0"/>
            <a:t>актика согласно протоколу</a:t>
          </a:r>
          <a:endParaRPr lang="ru-RU" sz="2800" b="0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C0AAC76-7872-442A-95E9-CF56964E8A95}" type="parTrans" cxnId="{AC3F2D20-FEDB-49E6-B454-BE8D3D58A0F9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8131860-D3F0-46DA-B9F4-8376CB1F8C5F}" type="sibTrans" cxnId="{AC3F2D20-FEDB-49E6-B454-BE8D3D58A0F9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814700C6-3ED4-4FE9-B259-FF844B345710}">
      <dgm:prSet custT="1"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6B07F49-80D5-48EF-A6B0-F4F13FC144C2}" type="parTrans" cxnId="{BCFB8705-A81A-4E54-88B4-1A6189472E07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6B83AFB-3D91-4C40-82D9-A0F91BD0F1DD}" type="sibTrans" cxnId="{BCFB8705-A81A-4E54-88B4-1A6189472E07}">
      <dgm:prSet/>
      <dgm:spPr/>
      <dgm:t>
        <a:bodyPr/>
        <a:lstStyle/>
        <a:p>
          <a:endParaRPr lang="ru-RU" sz="280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457FB03-20B3-48ED-AD94-DA97FC132259}" type="pres">
      <dgm:prSet presAssocID="{D60D5319-FBCB-48A8-B6BE-162FE7065BC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90DA5-7AE4-4EA1-B6D3-3B08386DCE05}" type="pres">
      <dgm:prSet presAssocID="{D60D5319-FBCB-48A8-B6BE-162FE7065BCA}" presName="arrow" presStyleLbl="bgShp" presStyleIdx="0" presStyleCnt="1" custScaleX="76360" custScaleY="49856" custLinFactNeighborX="-21625" custLinFactNeighborY="2727"/>
      <dgm:spPr>
        <a:solidFill>
          <a:srgbClr val="FFC000"/>
        </a:solidFill>
      </dgm:spPr>
    </dgm:pt>
    <dgm:pt modelId="{4BB4BBA0-AE9D-40AA-A327-C0D4B61CB431}" type="pres">
      <dgm:prSet presAssocID="{D60D5319-FBCB-48A8-B6BE-162FE7065BCA}" presName="arrowDiagram4" presStyleCnt="0"/>
      <dgm:spPr/>
    </dgm:pt>
    <dgm:pt modelId="{B8D2C6CE-8BA3-4445-8173-D1F3D92531F2}" type="pres">
      <dgm:prSet presAssocID="{485E3210-255F-4136-9985-E507CADFF2C6}" presName="bullet4a" presStyleLbl="node1" presStyleIdx="0" presStyleCnt="4" custScaleX="89767" custScaleY="69147" custLinFactX="-326285" custLinFactY="-38340" custLinFactNeighborX="-400000" custLinFactNeighborY="-100000"/>
      <dgm:spPr/>
    </dgm:pt>
    <dgm:pt modelId="{BDE50709-A4AB-4766-8208-3F6FA1F882DB}" type="pres">
      <dgm:prSet presAssocID="{485E3210-255F-4136-9985-E507CADFF2C6}" presName="textBox4a" presStyleLbl="revTx" presStyleIdx="0" presStyleCnt="4" custScaleX="547037" custLinFactNeighborX="72548" custLinFactNeighborY="1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75B92-1DF3-481C-8B61-6E8D2BE85A31}" type="pres">
      <dgm:prSet presAssocID="{3D1B4CCE-002B-46B4-8E22-98FC2CC21353}" presName="bullet4b" presStyleLbl="node1" presStyleIdx="1" presStyleCnt="4" custScaleX="77071" custScaleY="65615" custLinFactX="-200000" custLinFactNeighborX="-265909" custLinFactNeighborY="39774"/>
      <dgm:spPr/>
    </dgm:pt>
    <dgm:pt modelId="{BAAD39E5-E8BA-4F72-A7D1-CF428103DD9A}" type="pres">
      <dgm:prSet presAssocID="{3D1B4CCE-002B-46B4-8E22-98FC2CC21353}" presName="textBox4b" presStyleLbl="revTx" presStyleIdx="1" presStyleCnt="4" custScaleX="321186" custLinFactX="-751" custLinFactY="-1382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25993-6F39-46C7-8FAC-76DCBE8BC047}" type="pres">
      <dgm:prSet presAssocID="{1062388D-7AAD-46A1-ADDD-F71FBCF95AE1}" presName="bullet4c" presStyleLbl="node1" presStyleIdx="2" presStyleCnt="4" custScaleX="76691" custScaleY="72889" custLinFactX="-100000" custLinFactNeighborX="-133705" custLinFactNeighborY="77187"/>
      <dgm:spPr/>
    </dgm:pt>
    <dgm:pt modelId="{36E9D577-5331-4DE1-A823-A166D69B88B5}" type="pres">
      <dgm:prSet presAssocID="{1062388D-7AAD-46A1-ADDD-F71FBCF95AE1}" presName="textBox4c" presStyleLbl="revTx" presStyleIdx="2" presStyleCnt="4" custScaleX="251505" custScaleY="71100" custLinFactNeighborX="-14375" custLinFactNeighborY="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E0E6-402D-4D29-B0F8-402692390C5B}" type="pres">
      <dgm:prSet presAssocID="{814700C6-3ED4-4FE9-B259-FF844B345710}" presName="bullet4d" presStyleLbl="node1" presStyleIdx="3" presStyleCnt="4" custScaleX="69412" custScaleY="62245" custLinFactX="-68054" custLinFactNeighborX="-100000" custLinFactNeighborY="99232"/>
      <dgm:spPr/>
    </dgm:pt>
    <dgm:pt modelId="{C2FADD37-7CDD-44F1-8E70-98464619B2F0}" type="pres">
      <dgm:prSet presAssocID="{814700C6-3ED4-4FE9-B259-FF844B34571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67536-CD4A-4C1F-A95D-4C1CDF10A8B2}" type="presOf" srcId="{814700C6-3ED4-4FE9-B259-FF844B345710}" destId="{C2FADD37-7CDD-44F1-8E70-98464619B2F0}" srcOrd="0" destOrd="0" presId="urn:microsoft.com/office/officeart/2005/8/layout/arrow2"/>
    <dgm:cxn modelId="{3FF7FDD5-8790-4D32-BC51-E3E95DBD0E08}" type="presOf" srcId="{485E3210-255F-4136-9985-E507CADFF2C6}" destId="{BDE50709-A4AB-4766-8208-3F6FA1F882DB}" srcOrd="0" destOrd="0" presId="urn:microsoft.com/office/officeart/2005/8/layout/arrow2"/>
    <dgm:cxn modelId="{301867B1-C8EE-4534-8E5A-F59D4350D607}" srcId="{D60D5319-FBCB-48A8-B6BE-162FE7065BCA}" destId="{3D1B4CCE-002B-46B4-8E22-98FC2CC21353}" srcOrd="1" destOrd="0" parTransId="{79E07BE4-CA0B-4146-A42B-E4DB85D1F02D}" sibTransId="{DD9FF889-D723-4567-9CF0-66C46398E623}"/>
    <dgm:cxn modelId="{D1D3CA1E-A4FE-40B7-9AB5-CF03E7CA1717}" type="presOf" srcId="{1062388D-7AAD-46A1-ADDD-F71FBCF95AE1}" destId="{36E9D577-5331-4DE1-A823-A166D69B88B5}" srcOrd="0" destOrd="0" presId="urn:microsoft.com/office/officeart/2005/8/layout/arrow2"/>
    <dgm:cxn modelId="{AC3F2D20-FEDB-49E6-B454-BE8D3D58A0F9}" srcId="{D60D5319-FBCB-48A8-B6BE-162FE7065BCA}" destId="{1062388D-7AAD-46A1-ADDD-F71FBCF95AE1}" srcOrd="2" destOrd="0" parTransId="{7C0AAC76-7872-442A-95E9-CF56964E8A95}" sibTransId="{28131860-D3F0-46DA-B9F4-8376CB1F8C5F}"/>
    <dgm:cxn modelId="{17409D71-F910-451B-920B-38BB7B08B1C2}" type="presOf" srcId="{D60D5319-FBCB-48A8-B6BE-162FE7065BCA}" destId="{0457FB03-20B3-48ED-AD94-DA97FC132259}" srcOrd="0" destOrd="0" presId="urn:microsoft.com/office/officeart/2005/8/layout/arrow2"/>
    <dgm:cxn modelId="{5D429893-7AB2-456A-BF2F-1B274A15B4E0}" type="presOf" srcId="{3D1B4CCE-002B-46B4-8E22-98FC2CC21353}" destId="{BAAD39E5-E8BA-4F72-A7D1-CF428103DD9A}" srcOrd="0" destOrd="0" presId="urn:microsoft.com/office/officeart/2005/8/layout/arrow2"/>
    <dgm:cxn modelId="{BCFB8705-A81A-4E54-88B4-1A6189472E07}" srcId="{D60D5319-FBCB-48A8-B6BE-162FE7065BCA}" destId="{814700C6-3ED4-4FE9-B259-FF844B345710}" srcOrd="3" destOrd="0" parTransId="{B6B07F49-80D5-48EF-A6B0-F4F13FC144C2}" sibTransId="{C6B83AFB-3D91-4C40-82D9-A0F91BD0F1DD}"/>
    <dgm:cxn modelId="{53880405-3FB6-48D1-B4C8-C58493CC60F0}" srcId="{D60D5319-FBCB-48A8-B6BE-162FE7065BCA}" destId="{485E3210-255F-4136-9985-E507CADFF2C6}" srcOrd="0" destOrd="0" parTransId="{17FE87C6-9636-4C52-8C88-999F9F2EB35E}" sibTransId="{079753DC-222B-47D9-B6FB-805199F57702}"/>
    <dgm:cxn modelId="{C54C757F-96E5-4FF9-9A86-E654DBB5347A}" type="presParOf" srcId="{0457FB03-20B3-48ED-AD94-DA97FC132259}" destId="{9FD90DA5-7AE4-4EA1-B6D3-3B08386DCE05}" srcOrd="0" destOrd="0" presId="urn:microsoft.com/office/officeart/2005/8/layout/arrow2"/>
    <dgm:cxn modelId="{33557B9E-BA66-4FD8-B595-ACA2C68A0D2F}" type="presParOf" srcId="{0457FB03-20B3-48ED-AD94-DA97FC132259}" destId="{4BB4BBA0-AE9D-40AA-A327-C0D4B61CB431}" srcOrd="1" destOrd="0" presId="urn:microsoft.com/office/officeart/2005/8/layout/arrow2"/>
    <dgm:cxn modelId="{12199BB0-5890-44C1-B20B-2AF995D77B81}" type="presParOf" srcId="{4BB4BBA0-AE9D-40AA-A327-C0D4B61CB431}" destId="{B8D2C6CE-8BA3-4445-8173-D1F3D92531F2}" srcOrd="0" destOrd="0" presId="urn:microsoft.com/office/officeart/2005/8/layout/arrow2"/>
    <dgm:cxn modelId="{3FE928EA-2CD0-4080-84F9-8DBE8ECBC7BB}" type="presParOf" srcId="{4BB4BBA0-AE9D-40AA-A327-C0D4B61CB431}" destId="{BDE50709-A4AB-4766-8208-3F6FA1F882DB}" srcOrd="1" destOrd="0" presId="urn:microsoft.com/office/officeart/2005/8/layout/arrow2"/>
    <dgm:cxn modelId="{243C5CD6-D523-48C4-9603-D7C4098CE29C}" type="presParOf" srcId="{4BB4BBA0-AE9D-40AA-A327-C0D4B61CB431}" destId="{76975B92-1DF3-481C-8B61-6E8D2BE85A31}" srcOrd="2" destOrd="0" presId="urn:microsoft.com/office/officeart/2005/8/layout/arrow2"/>
    <dgm:cxn modelId="{B10FDD2C-FB77-4A10-8230-CD05C591D5D5}" type="presParOf" srcId="{4BB4BBA0-AE9D-40AA-A327-C0D4B61CB431}" destId="{BAAD39E5-E8BA-4F72-A7D1-CF428103DD9A}" srcOrd="3" destOrd="0" presId="urn:microsoft.com/office/officeart/2005/8/layout/arrow2"/>
    <dgm:cxn modelId="{91B6556F-E987-4A9B-9321-79F4BEFDABF2}" type="presParOf" srcId="{4BB4BBA0-AE9D-40AA-A327-C0D4B61CB431}" destId="{5E925993-6F39-46C7-8FAC-76DCBE8BC047}" srcOrd="4" destOrd="0" presId="urn:microsoft.com/office/officeart/2005/8/layout/arrow2"/>
    <dgm:cxn modelId="{739C3813-852F-4B5B-AF4C-2DEBE7E81C16}" type="presParOf" srcId="{4BB4BBA0-AE9D-40AA-A327-C0D4B61CB431}" destId="{36E9D577-5331-4DE1-A823-A166D69B88B5}" srcOrd="5" destOrd="0" presId="urn:microsoft.com/office/officeart/2005/8/layout/arrow2"/>
    <dgm:cxn modelId="{0E49B9C7-20A3-4CEE-B338-1AD8C9DD941A}" type="presParOf" srcId="{4BB4BBA0-AE9D-40AA-A327-C0D4B61CB431}" destId="{AF75E0E6-402D-4D29-B0F8-402692390C5B}" srcOrd="6" destOrd="0" presId="urn:microsoft.com/office/officeart/2005/8/layout/arrow2"/>
    <dgm:cxn modelId="{5659DC0E-B237-4D15-9815-176B78AAAEFC}" type="presParOf" srcId="{4BB4BBA0-AE9D-40AA-A327-C0D4B61CB431}" destId="{C2FADD37-7CDD-44F1-8E70-98464619B2F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383D-7FD4-42E1-93A8-785B3484D8C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24E5C-6BB9-4558-A095-CD2E97E0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9F91A-66F3-4FFD-A24E-A35B0474AE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2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7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9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50D-AC17-4538-8A15-A545FBAB5D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1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235-898F-46E2-BAE7-B509394990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3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11F1-ED66-4AF0-8AC2-27E4035766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EA56-BFED-4E56-AF08-1B8A38FDF2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7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5498-84DE-4D9B-8F0B-5C88BB8B4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2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5906-0F75-4ED7-907B-BBE8336559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3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9D45-9673-4D92-92C5-69D3B7507C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21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3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9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9" indent="0">
              <a:buNone/>
              <a:defRPr sz="900"/>
            </a:lvl8pPr>
            <a:lvl9pPr marL="36574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20BE-23CE-4E35-AD69-17B3F7C1D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67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9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9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3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9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9" indent="0">
              <a:buNone/>
              <a:defRPr sz="900"/>
            </a:lvl8pPr>
            <a:lvl9pPr marL="36574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83-BEF6-4D65-840D-E6D328773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BE3-5858-4DED-AD35-60AE9E4AFC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4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8005-88D1-4F7E-88DE-84FE3AFBCB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29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41" y="214317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82687" y="2017713"/>
            <a:ext cx="3810001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7" y="2017713"/>
            <a:ext cx="3810001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182687" y="4151313"/>
            <a:ext cx="3810001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5087" y="4151313"/>
            <a:ext cx="3810001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7603" y="6243638"/>
            <a:ext cx="289560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5A23-D9F8-41A8-AE42-98B559CB33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3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5102" y="1447800"/>
            <a:ext cx="3673475" cy="4800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C592-9D14-40EA-957E-AC7BF2B7E6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0686-153E-4898-A72D-B72CE48954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88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6B66-DE4A-4B1F-B2E8-401EB5820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48AB9-B275-4D5E-A608-DD9FF26FB8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05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1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87D3-6018-4D1D-819B-C09DD23EDFB5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19.10.2022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F82A-9790-48A5-A06E-89B3AF04BF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17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1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64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78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3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66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1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74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5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00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98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35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2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3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6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4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92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0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9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90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97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2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2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3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6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4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92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0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9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9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529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62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24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2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3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6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47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923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52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94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906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9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6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CEDB-45D0-4562-8926-D815F217D46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D061-524D-42DB-A968-212037C74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5" tIns="45720" rIns="91435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35" tIns="45720" rIns="91435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5" tIns="45720" rIns="91435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5663B8AC-6DC8-4042-97AD-E213BBDA06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3"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1" cy="365125"/>
          </a:xfrm>
          <a:prstGeom prst="rect">
            <a:avLst/>
          </a:prstGeom>
        </p:spPr>
        <p:txBody>
          <a:bodyPr vert="horz" lIns="91435" tIns="45720" rIns="91435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5" tIns="45720" rIns="91435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162F4FF3-079B-4307-BD50-FF1C226AD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1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/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3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0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6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3" indent="-228589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556C-358C-4245-98E9-2F5B3D47C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D715-90BC-4988-ABCC-5FE03FD78B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666A-C335-44B1-8D58-178BBE4FEF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77B4-110C-4FAE-86E0-6B1743C61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alzulya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public19910611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hyperlink" Target="http://images.yandex.ru/yandsearch?img_url=http://www.globalfoods.ru/data/image/news/news36.jpg&amp;iorient=&amp;ih=&amp;icolor=&amp;site=&amp;text=%D0%B2%D0%BD%D0%B8%D0%BC%D0%B0%D0%BD%D0%B8%D0%B5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images.yandex.ru/yandsearch?img_url=http://konkurs72.ru/wp-content/uploads/2012/02/%D0%92%D0%B0%D0%B6%D0%BD%D0%BE.jpg&amp;iorient=&amp;ih=&amp;icolor=&amp;p=2&amp;site=&amp;text=%D0%B2%D0%BD%D0%B8%D0%BC%D0%B0%D0%BD%D0%B8%D0%B5&amp;iw=&amp;wp=&amp;pos=61&amp;recent=&amp;type=&amp;isize=&amp;rpt=simage&amp;itype=&amp;nojs=1" TargetMode="Externa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ystalheart.ru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3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realzulya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public199106117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828"/>
            <a:ext cx="8933876" cy="87448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Тематический цикл: </a:t>
            </a:r>
            <a:br>
              <a:rPr lang="ru-RU" sz="3200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«Профилактика </a:t>
            </a:r>
            <a:r>
              <a:rPr lang="ru-RU" sz="3200" b="1" dirty="0">
                <a:latin typeface="+mn-lt"/>
              </a:rPr>
              <a:t>травматизма у </a:t>
            </a:r>
            <a:r>
              <a:rPr lang="ru-RU" sz="3200" b="1" dirty="0" smtClean="0">
                <a:latin typeface="+mn-lt"/>
              </a:rPr>
              <a:t>детей»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Picture 2" descr="https://sun1-86.userapi.com/xdFQMF0YbR5YYtSKqgtPrgT2lh81EbwM3WeHJQ/ztb0EHg8D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58" y="3439155"/>
            <a:ext cx="1855806" cy="20641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2892" y="4543424"/>
            <a:ext cx="804098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prstClr val="black"/>
                </a:solidFill>
                <a:hlinkClick r:id="rId3"/>
              </a:rPr>
              <a:t>realzulya@mail.ru</a:t>
            </a:r>
            <a:endParaRPr lang="ru-RU" sz="2800" dirty="0">
              <a:solidFill>
                <a:prstClr val="black"/>
              </a:solidFill>
            </a:endParaRPr>
          </a:p>
          <a:p>
            <a:pPr algn="r"/>
            <a:r>
              <a:rPr lang="ru-RU" dirty="0">
                <a:solidFill>
                  <a:prstClr val="black"/>
                </a:solidFill>
              </a:rPr>
              <a:t>Зарипова Зульфия Абдулловна,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к.м.н., доцент,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руководитель Центра аттестации и аккредитации,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доцент кафедры анестезиологии и реаниматологии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ПСПбГМУ им. И.П. Павлова,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</a:rPr>
              <a:t>главный внештатный специалист по первой помощи в СПб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385" y="5608129"/>
            <a:ext cx="328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https://vk.com/public199106117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1146" y="1959725"/>
            <a:ext cx="7052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Первая </a:t>
            </a:r>
            <a:r>
              <a:rPr lang="ru-RU" sz="3600" b="1" dirty="0"/>
              <a:t>помощь учащимся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образовательных организациях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Алгоритм действий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91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53142"/>
            <a:ext cx="7886700" cy="58217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Роль </a:t>
            </a:r>
            <a:r>
              <a:rPr lang="ru-RU" sz="3200" b="1" dirty="0">
                <a:solidFill>
                  <a:srgbClr val="FF0000"/>
                </a:solidFill>
              </a:rPr>
              <a:t>учителей!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Поведение </a:t>
            </a:r>
            <a:r>
              <a:rPr lang="ru-RU" sz="2800" dirty="0"/>
              <a:t>учащихся может быть обусловлено разными факторами,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психологическим </a:t>
            </a:r>
            <a:r>
              <a:rPr lang="ru-RU" sz="2800" dirty="0"/>
              <a:t>дискомфортом,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давлением </a:t>
            </a:r>
            <a:r>
              <a:rPr lang="ru-RU" sz="2800" dirty="0"/>
              <a:t>одноклассников и </a:t>
            </a:r>
            <a:r>
              <a:rPr lang="ru-RU" sz="2800" dirty="0" smtClean="0"/>
              <a:t>провокациями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Задача </a:t>
            </a:r>
            <a:r>
              <a:rPr lang="ru-RU" sz="2800" dirty="0"/>
              <a:t>учителей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быть более </a:t>
            </a:r>
            <a:r>
              <a:rPr lang="ru-RU" sz="2800" dirty="0"/>
              <a:t>внимательными и чуткими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по отношению к своим ученикам –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помогите </a:t>
            </a:r>
            <a:r>
              <a:rPr lang="ru-RU" sz="2800" b="1" dirty="0"/>
              <a:t>им преодолеть сложности</a:t>
            </a:r>
            <a:r>
              <a:rPr lang="ru-RU" sz="2800" dirty="0"/>
              <a:t>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64877"/>
            <a:ext cx="7886700" cy="7882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Окружающая среда (2)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53" y="3601643"/>
            <a:ext cx="1475920" cy="1383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873" y="3601643"/>
            <a:ext cx="1569370" cy="13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98698"/>
            <a:ext cx="8998526" cy="60593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Протоколы </a:t>
            </a:r>
            <a:r>
              <a:rPr lang="ru-RU" sz="3200" b="1" dirty="0">
                <a:solidFill>
                  <a:srgbClr val="FF0000"/>
                </a:solidFill>
              </a:rPr>
              <a:t>действий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на </a:t>
            </a:r>
            <a:r>
              <a:rPr lang="ru-RU" sz="3200" b="1" dirty="0">
                <a:solidFill>
                  <a:srgbClr val="FF0000"/>
                </a:solidFill>
              </a:rPr>
              <a:t>штатные и нештатные ситуации!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связи с учащением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разных </a:t>
            </a:r>
            <a:r>
              <a:rPr lang="ru-RU" sz="2800" dirty="0"/>
              <a:t>случаев </a:t>
            </a:r>
            <a:r>
              <a:rPr lang="ru-RU" sz="2800" dirty="0" smtClean="0"/>
              <a:t>в школе, </a:t>
            </a:r>
            <a:r>
              <a:rPr lang="ru-RU" sz="2800" dirty="0"/>
              <a:t>и с участием </a:t>
            </a:r>
            <a:r>
              <a:rPr lang="ru-RU" sz="2800" dirty="0" smtClean="0"/>
              <a:t>школьников, </a:t>
            </a: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вызовом для руководства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является </a:t>
            </a:r>
            <a:r>
              <a:rPr lang="ru-RU" sz="2800" b="1" dirty="0" smtClean="0"/>
              <a:t>прогнозирование </a:t>
            </a:r>
            <a:r>
              <a:rPr lang="ru-RU" sz="2800" b="1" dirty="0"/>
              <a:t>возможных </a:t>
            </a:r>
            <a:r>
              <a:rPr lang="ru-RU" sz="2800" b="1" dirty="0" smtClean="0"/>
              <a:t>ситуаций</a:t>
            </a:r>
            <a:endParaRPr lang="ru-RU" sz="2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Выработка </a:t>
            </a:r>
            <a:r>
              <a:rPr lang="ru-RU" sz="2800" b="1" dirty="0"/>
              <a:t>алгоритмов действий и протоколов </a:t>
            </a:r>
            <a:endParaRPr lang="ru-RU" sz="28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участников </a:t>
            </a:r>
            <a:r>
              <a:rPr lang="ru-RU" sz="2800" dirty="0" smtClean="0"/>
              <a:t>всех </a:t>
            </a:r>
            <a:r>
              <a:rPr lang="ru-RU" sz="2800" dirty="0"/>
              <a:t>уровней образовательного процесса – </a:t>
            </a:r>
            <a:r>
              <a:rPr lang="ru-RU" sz="2800" b="1" dirty="0"/>
              <a:t>приоритетная задача!</a:t>
            </a:r>
            <a:r>
              <a:rPr lang="ru-RU" sz="2800" dirty="0"/>
              <a:t> </a:t>
            </a:r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4752" y="84755"/>
            <a:ext cx="7886700" cy="71394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Окружающая среда (3)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http://im0-tub-ru.yandex.net/i?id=772678946-71-72&amp;n=21">
            <a:hlinkClick r:id="rId2"/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06" y="1916935"/>
            <a:ext cx="768926" cy="7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7-tub-ru.yandex.net/i?id=474508485-2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54" y="4461830"/>
            <a:ext cx="770178" cy="7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3" y="945573"/>
            <a:ext cx="8998527" cy="56110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Контроль </a:t>
            </a:r>
            <a:r>
              <a:rPr lang="ru-RU" sz="3200" b="1" dirty="0">
                <a:solidFill>
                  <a:srgbClr val="FF0000"/>
                </a:solidFill>
              </a:rPr>
              <a:t>безопасности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 </a:t>
            </a:r>
            <a:r>
              <a:rPr lang="ru-RU" sz="3200" b="1" dirty="0">
                <a:solidFill>
                  <a:srgbClr val="FF0000"/>
                </a:solidFill>
              </a:rPr>
              <a:t>стороны руководителя!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Ношение </a:t>
            </a:r>
            <a:r>
              <a:rPr lang="ru-RU" sz="2800" dirty="0"/>
              <a:t>любых видов оружия учащимися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сотрудниками в </a:t>
            </a:r>
            <a:r>
              <a:rPr lang="ru-RU" sz="2800" dirty="0" smtClean="0"/>
              <a:t>школе недопустимо</a:t>
            </a:r>
            <a:r>
              <a:rPr lang="ru-RU" sz="2800" dirty="0"/>
              <a:t>!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Контроль </a:t>
            </a:r>
            <a:r>
              <a:rPr lang="ru-RU" sz="2800" dirty="0"/>
              <a:t>осуществляется на входе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специальными службами!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/>
              <a:t>Надлежащая постоянная </a:t>
            </a:r>
            <a:r>
              <a:rPr lang="ru-RU" sz="2800" dirty="0"/>
              <a:t>проверка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является </a:t>
            </a:r>
            <a:r>
              <a:rPr lang="ru-RU" sz="2800" dirty="0"/>
              <a:t>лучшей </a:t>
            </a:r>
            <a:r>
              <a:rPr lang="ru-RU" sz="2800" dirty="0" smtClean="0"/>
              <a:t>профилактикой!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Недостаточный психологический анализ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состояния </a:t>
            </a:r>
            <a:r>
              <a:rPr lang="ru-RU" sz="2800" dirty="0"/>
              <a:t>учеников – проблема!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1386" y="240436"/>
            <a:ext cx="7886700" cy="7051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Поражающий агент (1)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3" descr="C:\Users\asus\Desktop\Стоматологам\133920_3d-люди-солдата-оружием-белый-фо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195"/>
            <a:ext cx="1740665" cy="22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650" y="4362681"/>
            <a:ext cx="2495320" cy="2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132610"/>
            <a:ext cx="8894618" cy="50443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Оценка состояния школьной обстановки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на </a:t>
            </a:r>
            <a:r>
              <a:rPr lang="ru-RU" sz="3200" b="1" dirty="0">
                <a:solidFill>
                  <a:srgbClr val="FF0000"/>
                </a:solidFill>
              </a:rPr>
              <a:t>постоянной основе!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связи с тем, что травмировать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может любой </a:t>
            </a:r>
            <a:r>
              <a:rPr lang="ru-RU" sz="2800" dirty="0"/>
              <a:t>элемент нашего быта,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все дни обучения должны завершаться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обходом </a:t>
            </a:r>
            <a:r>
              <a:rPr lang="ru-RU" sz="2800" b="1" dirty="0"/>
              <a:t>территории </a:t>
            </a:r>
            <a:endParaRPr lang="ru-RU" sz="28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д</a:t>
            </a:r>
            <a:r>
              <a:rPr lang="ru-RU" sz="2800" dirty="0" smtClean="0"/>
              <a:t>ля выявления </a:t>
            </a:r>
            <a:r>
              <a:rPr lang="ru-RU" sz="2800" dirty="0"/>
              <a:t>потенциально опасных зон и </a:t>
            </a:r>
            <a:r>
              <a:rPr lang="ru-RU" sz="2800" dirty="0" smtClean="0"/>
              <a:t>предметов</a:t>
            </a: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Вышедшее </a:t>
            </a:r>
            <a:r>
              <a:rPr lang="ru-RU" sz="2800" dirty="0"/>
              <a:t>из строя оборудование (или его часть) должно быть </a:t>
            </a:r>
            <a:r>
              <a:rPr lang="ru-RU" sz="2800" dirty="0" smtClean="0"/>
              <a:t>заменено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79684"/>
            <a:ext cx="7886700" cy="6531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Поражающий агент (2)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Picture 2" descr="I:\Рязанкина\Белые ночи 2016\031495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369" y="2069856"/>
            <a:ext cx="1233200" cy="2516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8309"/>
            <a:ext cx="9144000" cy="583969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Роль </a:t>
            </a:r>
            <a:r>
              <a:rPr lang="ru-RU" sz="3200" b="1" dirty="0">
                <a:solidFill>
                  <a:srgbClr val="FF0000"/>
                </a:solidFill>
              </a:rPr>
              <a:t>учеников!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Поведение учащихся не должно допускать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бросания </a:t>
            </a:r>
            <a:r>
              <a:rPr lang="ru-RU" sz="2800" dirty="0"/>
              <a:t>предметов, которые потенциально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могут </a:t>
            </a:r>
            <a:r>
              <a:rPr lang="ru-RU" sz="2800" dirty="0"/>
              <a:t>служить орудием </a:t>
            </a:r>
            <a:r>
              <a:rPr lang="ru-RU" sz="2800" dirty="0" smtClean="0"/>
              <a:t>поражения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Запрещается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на переменах</a:t>
            </a:r>
            <a:r>
              <a:rPr lang="ru-RU" sz="2800" dirty="0"/>
              <a:t> открывать окна и сидеть на подоконниках, опираться на перила лестниц,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создавать </a:t>
            </a:r>
            <a:r>
              <a:rPr lang="ru-RU" sz="2800" dirty="0"/>
              <a:t>любые травмоопасные </a:t>
            </a:r>
            <a:r>
              <a:rPr lang="ru-RU" sz="2800" dirty="0" smtClean="0"/>
              <a:t>ситуации</a:t>
            </a: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09262"/>
            <a:ext cx="7886700" cy="6531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Поражающий агент (3)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9126" y="3464302"/>
            <a:ext cx="1505748" cy="14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165" y="353686"/>
            <a:ext cx="8408372" cy="6145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696104" y="3324501"/>
            <a:ext cx="6420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Prehospital Trauma Life </a:t>
            </a:r>
            <a:r>
              <a:rPr lang="en-US" dirty="0" smtClean="0"/>
              <a:t>Support. </a:t>
            </a:r>
            <a:r>
              <a:rPr lang="en-US" dirty="0"/>
              <a:t>7-th Edition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National Association of Emergency Medical Technicians (</a:t>
            </a:r>
            <a:r>
              <a:rPr lang="en-US" dirty="0" smtClean="0"/>
              <a:t>NAEMT).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3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772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Если не смогли предотвратить…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04" y="1608463"/>
            <a:ext cx="8593156" cy="5089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sz="3000" b="1" dirty="0" smtClean="0"/>
              <a:t>«Всё </a:t>
            </a:r>
            <a:r>
              <a:rPr lang="ru-RU" sz="3000" b="1" dirty="0"/>
              <a:t>дело в мгновении. Оно определяет жизнь». </a:t>
            </a:r>
            <a:endParaRPr lang="ru-RU" sz="3000" b="1" dirty="0" smtClean="0"/>
          </a:p>
          <a:p>
            <a:pPr marL="0" indent="0" algn="r">
              <a:buNone/>
            </a:pPr>
            <a:r>
              <a:rPr lang="ru-RU" sz="2800" i="1" dirty="0" smtClean="0"/>
              <a:t>Франц Кафка</a:t>
            </a:r>
          </a:p>
          <a:p>
            <a:pPr marL="0" indent="0" algn="r">
              <a:buNone/>
            </a:pPr>
            <a:endParaRPr lang="ru-RU" sz="2800" dirty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800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Только </a:t>
            </a:r>
            <a:r>
              <a:rPr lang="ru-RU" sz="2800" dirty="0"/>
              <a:t>правильный алгоритм действий </a:t>
            </a:r>
            <a:endParaRPr lang="ru-RU" sz="2800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поможет </a:t>
            </a:r>
            <a:r>
              <a:rPr lang="ru-RU" sz="2800" dirty="0"/>
              <a:t>предотвратить последствия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2" descr="C:\Users\asus\Desktop\Стоматологам\talking_on_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37" y="3195274"/>
            <a:ext cx="1205058" cy="19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94" y="5307376"/>
            <a:ext cx="2225406" cy="1390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5224" y="2658363"/>
            <a:ext cx="1682511" cy="16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473" y="87226"/>
            <a:ext cx="7385920" cy="47215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Адреса детских травмпунктов СПб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481300"/>
              </p:ext>
            </p:extLst>
          </p:nvPr>
        </p:nvGraphicFramePr>
        <p:xfrm>
          <a:off x="162223" y="593672"/>
          <a:ext cx="888320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38"/>
                <a:gridCol w="1911468"/>
                <a:gridCol w="2049137"/>
                <a:gridCol w="2445745"/>
                <a:gridCol w="2049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ТРАВМПУНКТ (р-на)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БЛИЖАЙШЕЕ МЕТРО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ВАСИЛЕОСТРОВСКОГО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Приморская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Кораблестроителей, </a:t>
                      </a:r>
                      <a:endParaRPr lang="ru-RU" sz="1400" dirty="0" smtClean="0">
                        <a:solidFill>
                          <a:srgbClr val="242D1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 </a:t>
                      </a: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 корпус 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351-87-17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КАЛИНИСКОГО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Академическая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Академика Байкова, </a:t>
                      </a:r>
                      <a:endParaRPr lang="ru-RU" sz="1400" dirty="0" smtClean="0">
                        <a:solidFill>
                          <a:srgbClr val="242D1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 </a:t>
                      </a: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550-79-49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ВЫБОРГСКОГО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проспект Энгельса, дом 44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554-18-69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ВЫБОРГСКОГО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Площадь Ленина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Комсомола, дом 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542-64-30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КИРОВСКОГО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Нарвская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Косинова, дом 17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786-44-30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КИРОВСКОГО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проспект Ветеранов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Лёни Голикова, </a:t>
                      </a:r>
                      <a:endParaRPr lang="ru-RU" sz="1400" dirty="0" smtClean="0">
                        <a:solidFill>
                          <a:srgbClr val="242D1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 </a:t>
                      </a: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 корпус 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757-30-69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Московские ворота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Московский проспект, дом 87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388-45-96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ПЕТРОГРАДСКОГО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Петроградская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Малый проспект П.С., дом 15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235-65-02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НЕВСКОГО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проспект Большевиков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Искровский проспект, дом 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588-80-64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ФРУНЗЕНСКОГО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Купчино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Будапештская, </a:t>
                      </a:r>
                      <a:endParaRPr lang="ru-RU" sz="1400" dirty="0" smtClean="0">
                        <a:solidFill>
                          <a:srgbClr val="242D1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 </a:t>
                      </a: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 </a:t>
                      </a:r>
                      <a:r>
                        <a:rPr lang="ru-RU" sz="14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корпус </a:t>
                      </a: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772-08-36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ЦЕНТРАЛЬНОГО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площадь Восстания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улица Мытнинская, дом 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+7(812</a:t>
                      </a:r>
                      <a:r>
                        <a:rPr lang="ru-RU" sz="1800" dirty="0" smtClean="0">
                          <a:solidFill>
                            <a:srgbClr val="242D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274-43-84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80672"/>
            <a:ext cx="9248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ГЛАЗНОЙ</a:t>
            </a:r>
            <a:r>
              <a:rPr lang="ru-RU" dirty="0"/>
              <a:t> круглосуточный травмпункт (Санкт-Петербург и Лен.область) </a:t>
            </a:r>
            <a:r>
              <a:rPr lang="ru-RU" dirty="0" smtClean="0"/>
              <a:t>– м. </a:t>
            </a:r>
            <a:r>
              <a:rPr lang="ru-RU" dirty="0"/>
              <a:t>Чернышевская, </a:t>
            </a:r>
            <a:endParaRPr lang="ru-RU" dirty="0" smtClean="0"/>
          </a:p>
          <a:p>
            <a:r>
              <a:rPr lang="ru-RU" dirty="0" smtClean="0"/>
              <a:t>Литейный </a:t>
            </a:r>
            <a:r>
              <a:rPr lang="ru-RU" dirty="0"/>
              <a:t>проспект, дом 25, телефон 8(812)272-59-55</a:t>
            </a:r>
            <a:br>
              <a:rPr lang="ru-RU" dirty="0"/>
            </a:br>
            <a:r>
              <a:rPr lang="ru-RU" b="1" dirty="0"/>
              <a:t>КОЛПИНО</a:t>
            </a:r>
            <a:r>
              <a:rPr lang="ru-RU" dirty="0"/>
              <a:t> - Павловская улица, дом 10, телефон 8(812)461-60-08</a:t>
            </a:r>
            <a:br>
              <a:rPr lang="ru-RU" dirty="0"/>
            </a:br>
            <a:r>
              <a:rPr lang="ru-RU" b="1" dirty="0"/>
              <a:t>КРАСНОЕ СЕЛО</a:t>
            </a:r>
            <a:r>
              <a:rPr lang="ru-RU" dirty="0"/>
              <a:t> - поликлиника №93, улица Освобождения, дом 15, телефон 8(812)741-59-35</a:t>
            </a:r>
            <a:br>
              <a:rPr lang="ru-RU" dirty="0"/>
            </a:br>
            <a:r>
              <a:rPr lang="ru-RU" b="1" dirty="0"/>
              <a:t>ПУШКИН</a:t>
            </a:r>
            <a:r>
              <a:rPr lang="ru-RU" dirty="0"/>
              <a:t> - поликлиника № 60, улица Московская, дом 16, телефон 8(812)366-60-68</a:t>
            </a:r>
          </a:p>
        </p:txBody>
      </p:sp>
    </p:spTree>
    <p:extLst>
      <p:ext uri="{BB962C8B-B14F-4D97-AF65-F5344CB8AC3E}">
        <p14:creationId xmlns:p14="http://schemas.microsoft.com/office/powerpoint/2010/main" val="12133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79" y="365126"/>
            <a:ext cx="87271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Чего боятся учитель и администрация?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920" y="2380526"/>
            <a:ext cx="4046209" cy="4099135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6457950" y="1799578"/>
            <a:ext cx="2686050" cy="944118"/>
          </a:xfrm>
          <a:prstGeom prst="cloudCallout">
            <a:avLst>
              <a:gd name="adj1" fmla="val -63652"/>
              <a:gd name="adj2" fmla="val 677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Помочь!!!</a:t>
            </a:r>
            <a:endParaRPr lang="ru-RU" sz="2800" b="1" dirty="0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-1" y="1690689"/>
            <a:ext cx="3017520" cy="1161896"/>
          </a:xfrm>
          <a:prstGeom prst="cloudCallout">
            <a:avLst>
              <a:gd name="adj1" fmla="val -66849"/>
              <a:gd name="adj2" fmla="val 6179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Утаить проблему?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382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/>
              <a:t>Чего боимся?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40"/>
            <a:ext cx="8291264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Страх убивает полжизни…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/>
              <a:t>			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/>
              <a:t>			И не всегда нашей!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9"/>
            <a:ext cx="4392488" cy="37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2132859"/>
            <a:ext cx="4384081" cy="37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330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Модель </a:t>
            </a:r>
            <a:r>
              <a:rPr lang="en-US" b="1" dirty="0">
                <a:latin typeface="+mn-lt"/>
              </a:rPr>
              <a:t>James Reason</a:t>
            </a:r>
            <a:r>
              <a:rPr lang="ru-RU" b="1" dirty="0">
                <a:latin typeface="+mn-lt"/>
              </a:rPr>
              <a:t>’</a:t>
            </a:r>
            <a:r>
              <a:rPr lang="en-US" b="1" dirty="0" smtClean="0">
                <a:latin typeface="+mn-lt"/>
              </a:rPr>
              <a:t>s</a:t>
            </a:r>
            <a:r>
              <a:rPr lang="ru-RU" b="1" dirty="0" smtClean="0">
                <a:latin typeface="+mn-lt"/>
              </a:rPr>
              <a:t> </a:t>
            </a:r>
            <a:br>
              <a:rPr lang="ru-RU" b="1" dirty="0" smtClean="0">
                <a:latin typeface="+mn-lt"/>
              </a:rPr>
            </a:br>
            <a:r>
              <a:rPr lang="ru-RU" dirty="0" smtClean="0">
                <a:latin typeface="+mn-lt"/>
              </a:rPr>
              <a:t>Теория </a:t>
            </a:r>
            <a:r>
              <a:rPr lang="ru-RU" dirty="0">
                <a:latin typeface="+mn-lt"/>
              </a:rPr>
              <a:t>швейцарского сыра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 descr="F:\МИЛЛЕР перевод!\Рисунки к главе 6\рисунок 6-2. Модель развития инцидента Джеймса Ризона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6200000">
            <a:off x="5431845" y="3244333"/>
            <a:ext cx="685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Gaba</a:t>
            </a:r>
            <a:r>
              <a:rPr lang="en-US" dirty="0"/>
              <a:t> DM, Fish KJ, Howard SK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b="1" dirty="0" smtClean="0"/>
              <a:t>Crisis </a:t>
            </a:r>
            <a:r>
              <a:rPr lang="en-US" b="1" dirty="0"/>
              <a:t>management in Anesthesiology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FFFFD"/>
              </a:clrFrom>
              <a:clrTo>
                <a:srgbClr val="C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08720"/>
            <a:ext cx="2771800" cy="164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6703875" y="1602971"/>
            <a:ext cx="357527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James </a:t>
            </a:r>
            <a:r>
              <a:rPr lang="ru-RU" dirty="0"/>
              <a:t>Т. </a:t>
            </a:r>
            <a:r>
              <a:rPr lang="en-US" dirty="0" smtClean="0"/>
              <a:t>Reason</a:t>
            </a:r>
            <a:r>
              <a:rPr lang="ru-RU" dirty="0" smtClean="0"/>
              <a:t>. </a:t>
            </a:r>
            <a:r>
              <a:rPr lang="en-US" dirty="0" smtClean="0"/>
              <a:t>Human </a:t>
            </a:r>
            <a:r>
              <a:rPr lang="en-US" dirty="0"/>
              <a:t>Error, 1990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 l="7769" r="3884"/>
          <a:stretch>
            <a:fillRect/>
          </a:stretch>
        </p:blipFill>
        <p:spPr bwMode="auto">
          <a:xfrm>
            <a:off x="322707" y="1020711"/>
            <a:ext cx="2581432" cy="25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 cstate="print"/>
          <a:srcRect r="10383"/>
          <a:stretch>
            <a:fillRect/>
          </a:stretch>
        </p:blipFill>
        <p:spPr bwMode="auto">
          <a:xfrm>
            <a:off x="3484085" y="1034887"/>
            <a:ext cx="2312262" cy="26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4" cstate="print"/>
          <a:srcRect l="10298"/>
          <a:stretch>
            <a:fillRect/>
          </a:stretch>
        </p:blipFill>
        <p:spPr bwMode="auto">
          <a:xfrm>
            <a:off x="6344144" y="1086327"/>
            <a:ext cx="2562831" cy="25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 bwMode="auto">
          <a:xfrm>
            <a:off x="3009012" y="1970552"/>
            <a:ext cx="393404" cy="1006549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893978" y="1932748"/>
            <a:ext cx="393404" cy="1006549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64502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D2D8A">
                    <a:lumMod val="50000"/>
                  </a:srgbClr>
                </a:solidFill>
                <a:latin typeface="Calibri" pitchFamily="34" charset="0"/>
              </a:rPr>
              <a:t>Первая помощь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не позднее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5 минут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789040"/>
            <a:ext cx="260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D2D8A">
                    <a:lumMod val="50000"/>
                  </a:srgbClr>
                </a:solidFill>
                <a:latin typeface="Calibri" pitchFamily="34" charset="0"/>
              </a:rPr>
              <a:t>Скорая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D2D8A">
                    <a:lumMod val="50000"/>
                  </a:srgbClr>
                </a:solidFill>
                <a:latin typeface="Calibri" pitchFamily="34" charset="0"/>
              </a:rPr>
              <a:t>помощь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не позднее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20 минут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645024"/>
            <a:ext cx="2923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D2D8A">
                    <a:lumMod val="50000"/>
                  </a:srgbClr>
                </a:solidFill>
                <a:latin typeface="Calibri" pitchFamily="34" charset="0"/>
              </a:rPr>
              <a:t>Специалисты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не позднее</a:t>
            </a:r>
          </a:p>
          <a:p>
            <a:pPr algn="ctr" defTabSz="81273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60 минут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38" y="222807"/>
            <a:ext cx="8493642" cy="6711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7544" tIns="27544" rIns="27544" bIns="27544" spcCol="20658">
            <a:spAutoFit/>
          </a:bodyPr>
          <a:lstStyle/>
          <a:p>
            <a:pPr algn="ctr" defTabSz="49578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rgbClr val="333399">
                    <a:lumMod val="50000"/>
                  </a:srgbClr>
                </a:solidFill>
                <a:latin typeface="Calibri" pitchFamily="34" charset="0"/>
                <a:ea typeface="+mj-ea"/>
                <a:cs typeface="+mj-cs"/>
                <a:sym typeface="Helvetica"/>
              </a:rPr>
              <a:t>Этапы спасения пострадавших</a:t>
            </a:r>
            <a:endParaRPr lang="ru-RU" sz="4000" b="1" dirty="0">
              <a:solidFill>
                <a:srgbClr val="333399">
                  <a:lumMod val="50000"/>
                </a:srgbClr>
              </a:solidFill>
              <a:latin typeface="Calibri" pitchFamily="34" charset="0"/>
              <a:ea typeface="+mj-ea"/>
              <a:cs typeface="+mj-cs"/>
              <a:sym typeface="Helvetica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3530012" y="6039293"/>
            <a:ext cx="2445489" cy="467833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79512" y="3573016"/>
            <a:ext cx="2808312" cy="3132587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059832" y="6165304"/>
            <a:ext cx="72008" cy="216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 flipV="1">
            <a:off x="3203848" y="6165304"/>
            <a:ext cx="216024" cy="216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8064698" y="5632985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kern="0" dirty="0" smtClean="0">
                <a:solidFill>
                  <a:srgbClr val="002060"/>
                </a:solidFill>
                <a:ea typeface="Geometria Light" panose="020B0403020204020204" pitchFamily="34" charset="-52"/>
                <a:cs typeface="Arial" charset="0"/>
              </a:rPr>
              <a:t>А.И. </a:t>
            </a:r>
            <a:r>
              <a:rPr lang="ru-RU" sz="1600" i="1" kern="0" dirty="0" err="1" smtClean="0">
                <a:solidFill>
                  <a:srgbClr val="002060"/>
                </a:solidFill>
                <a:ea typeface="Geometria Light" panose="020B0403020204020204" pitchFamily="34" charset="-52"/>
                <a:cs typeface="Arial" charset="0"/>
              </a:rPr>
              <a:t>Махновский</a:t>
            </a:r>
            <a:endParaRPr lang="ru-RU" sz="1600" i="1" dirty="0"/>
          </a:p>
        </p:txBody>
      </p:sp>
      <p:pic>
        <p:nvPicPr>
          <p:cNvPr id="115714" name="Picture 2" descr="F:\ПЕРВАЯ ПОМОЩЬ\Презентации\ce953edff6d85191d0687abc9fe7be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5013176"/>
            <a:ext cx="2286393" cy="1440160"/>
          </a:xfrm>
          <a:prstGeom prst="rect">
            <a:avLst/>
          </a:prstGeom>
          <a:noFill/>
        </p:spPr>
      </p:pic>
      <p:pic>
        <p:nvPicPr>
          <p:cNvPr id="115715" name="Picture 3" descr="F:\ПЕРВАЯ ПОМОЩЬ\Презентации\bankovskaya-zolotaya-karta-preimuschestva-i-nedostatki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013176"/>
            <a:ext cx="2987824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+mn-lt"/>
              </a:rPr>
              <a:t>Травма – это всегда серьёзно!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2976"/>
            <a:ext cx="8830816" cy="5146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Т</a:t>
            </a:r>
            <a:r>
              <a:rPr lang="ru-RU" sz="2800" dirty="0" smtClean="0"/>
              <a:t> –  Теория отличается от практики!</a:t>
            </a:r>
          </a:p>
          <a:p>
            <a:pPr>
              <a:buNone/>
            </a:pPr>
            <a:r>
              <a:rPr lang="ru-RU" sz="2800" b="1" dirty="0" smtClean="0"/>
              <a:t>Р</a:t>
            </a:r>
            <a:r>
              <a:rPr lang="ru-RU" sz="2800" dirty="0" smtClean="0"/>
              <a:t> –  Реакция всего организма</a:t>
            </a:r>
          </a:p>
          <a:p>
            <a:pPr>
              <a:buNone/>
            </a:pPr>
            <a:r>
              <a:rPr lang="ru-RU" sz="2800" b="1" dirty="0" smtClean="0"/>
              <a:t>А</a:t>
            </a:r>
            <a:r>
              <a:rPr lang="ru-RU" sz="2800" dirty="0" smtClean="0"/>
              <a:t> –  Активация / Торможение </a:t>
            </a:r>
          </a:p>
          <a:p>
            <a:pPr>
              <a:buNone/>
            </a:pPr>
            <a:r>
              <a:rPr lang="ru-RU" sz="2800" b="1" dirty="0" smtClean="0"/>
              <a:t>В</a:t>
            </a:r>
            <a:r>
              <a:rPr lang="ru-RU" sz="2800" dirty="0" smtClean="0"/>
              <a:t>  – Внешние признаки могут быть обманчивы</a:t>
            </a:r>
          </a:p>
          <a:p>
            <a:pPr>
              <a:buNone/>
            </a:pPr>
            <a:r>
              <a:rPr lang="ru-RU" sz="2800" b="1" dirty="0" smtClean="0"/>
              <a:t>М</a:t>
            </a:r>
            <a:r>
              <a:rPr lang="ru-RU" sz="2800" dirty="0" smtClean="0"/>
              <a:t> – Механизм травмы важен</a:t>
            </a:r>
          </a:p>
          <a:p>
            <a:pPr>
              <a:buNone/>
            </a:pPr>
            <a:r>
              <a:rPr lang="ru-RU" sz="2800" b="1" dirty="0" smtClean="0"/>
              <a:t>А</a:t>
            </a:r>
            <a:r>
              <a:rPr lang="ru-RU" sz="2800" dirty="0" smtClean="0"/>
              <a:t> –  Артериальное / Венозное кровотечение?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965750" cy="233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211960" cy="219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7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4" y="12425"/>
            <a:ext cx="904233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Преемственность в оказании помощи!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9831" y="901560"/>
            <a:ext cx="9500445" cy="4127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2198" y="2533093"/>
            <a:ext cx="2311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Скорая </a:t>
            </a:r>
          </a:p>
          <a:p>
            <a:pPr algn="ctr"/>
            <a:r>
              <a:rPr lang="ru-RU" sz="2800" dirty="0" smtClean="0"/>
              <a:t>медицинская </a:t>
            </a:r>
          </a:p>
          <a:p>
            <a:pPr algn="ctr"/>
            <a:r>
              <a:rPr lang="ru-RU" sz="2800" dirty="0" smtClean="0"/>
              <a:t>помощь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06066" y="1995498"/>
            <a:ext cx="21882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Единый</a:t>
            </a:r>
          </a:p>
          <a:p>
            <a:pPr algn="ctr"/>
            <a:r>
              <a:rPr lang="ru-RU" sz="2800" dirty="0" smtClean="0"/>
              <a:t> протокол</a:t>
            </a:r>
          </a:p>
          <a:p>
            <a:pPr algn="ctr"/>
            <a:r>
              <a:rPr lang="ru-RU" sz="2800" dirty="0" smtClean="0"/>
              <a:t>действий</a:t>
            </a:r>
          </a:p>
          <a:p>
            <a:pPr algn="ctr"/>
            <a:r>
              <a:rPr lang="ru-RU" sz="2800" dirty="0" smtClean="0"/>
              <a:t>для всех </a:t>
            </a:r>
          </a:p>
          <a:p>
            <a:pPr algn="ctr"/>
            <a:r>
              <a:rPr lang="ru-RU" sz="2800" dirty="0" smtClean="0"/>
              <a:t>сотрудников</a:t>
            </a:r>
            <a:r>
              <a:rPr lang="ru-RU" sz="2800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7093" y="2825008"/>
            <a:ext cx="2546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Предотвратить </a:t>
            </a:r>
          </a:p>
          <a:p>
            <a:pPr algn="ctr"/>
            <a:r>
              <a:rPr lang="ru-RU" sz="2800" dirty="0" smtClean="0"/>
              <a:t>травматизм!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55142"/>
            <a:ext cx="25195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Организационная </a:t>
            </a:r>
          </a:p>
          <a:p>
            <a:pPr algn="ctr"/>
            <a:r>
              <a:rPr lang="ru-RU" sz="2400" dirty="0" smtClean="0"/>
              <a:t>безопасность </a:t>
            </a:r>
          </a:p>
          <a:p>
            <a:pPr algn="ctr"/>
            <a:r>
              <a:rPr lang="ru-RU" sz="2400" dirty="0" smtClean="0"/>
              <a:t>на всех уровнях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 flipV="1">
            <a:off x="1003888" y="4698078"/>
            <a:ext cx="484632" cy="869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1666" y="5185811"/>
            <a:ext cx="236475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Обучение </a:t>
            </a:r>
          </a:p>
          <a:p>
            <a:pPr algn="ctr"/>
            <a:r>
              <a:rPr lang="ru-RU" sz="2400" dirty="0" smtClean="0"/>
              <a:t>оказанию </a:t>
            </a:r>
          </a:p>
          <a:p>
            <a:pPr algn="ctr"/>
            <a:r>
              <a:rPr lang="ru-RU" sz="2400" dirty="0" smtClean="0"/>
              <a:t>первой помощи </a:t>
            </a:r>
          </a:p>
          <a:p>
            <a:pPr algn="ctr"/>
            <a:r>
              <a:rPr lang="ru-RU" sz="2400" dirty="0" smtClean="0"/>
              <a:t>на всех уровнях</a:t>
            </a:r>
            <a:endParaRPr lang="ru-RU" sz="2400" dirty="0"/>
          </a:p>
        </p:txBody>
      </p:sp>
      <p:sp>
        <p:nvSpPr>
          <p:cNvPr id="13" name="Стрелка вниз 12"/>
          <p:cNvSpPr/>
          <p:nvPr/>
        </p:nvSpPr>
        <p:spPr>
          <a:xfrm flipV="1">
            <a:off x="3469376" y="4698077"/>
            <a:ext cx="484632" cy="487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44558" y="1876394"/>
            <a:ext cx="19790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Вовремя </a:t>
            </a:r>
          </a:p>
          <a:p>
            <a:pPr algn="ctr"/>
            <a:r>
              <a:rPr lang="ru-RU" sz="2800" dirty="0" smtClean="0"/>
              <a:t>распознать </a:t>
            </a:r>
          </a:p>
          <a:p>
            <a:pPr algn="ctr"/>
            <a:r>
              <a:rPr lang="ru-RU" sz="2800" dirty="0" smtClean="0"/>
              <a:t>и </a:t>
            </a:r>
          </a:p>
          <a:p>
            <a:pPr algn="ctr"/>
            <a:r>
              <a:rPr lang="ru-RU" sz="2800" b="1" dirty="0" smtClean="0"/>
              <a:t>оказать</a:t>
            </a:r>
          </a:p>
          <a:p>
            <a:pPr algn="ctr"/>
            <a:r>
              <a:rPr lang="ru-RU" sz="2800" b="1" dirty="0" smtClean="0"/>
              <a:t> первую </a:t>
            </a:r>
          </a:p>
          <a:p>
            <a:pPr algn="ctr"/>
            <a:r>
              <a:rPr lang="ru-RU" sz="2800" b="1" dirty="0" smtClean="0"/>
              <a:t>помощь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46322" y="5545493"/>
            <a:ext cx="19936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Локальные </a:t>
            </a:r>
          </a:p>
          <a:p>
            <a:pPr algn="ctr"/>
            <a:r>
              <a:rPr lang="ru-RU" sz="2400" dirty="0" smtClean="0"/>
              <a:t>нормативные </a:t>
            </a:r>
          </a:p>
          <a:p>
            <a:pPr algn="ctr"/>
            <a:r>
              <a:rPr lang="ru-RU" sz="2400" dirty="0" smtClean="0"/>
              <a:t>акты </a:t>
            </a:r>
          </a:p>
        </p:txBody>
      </p:sp>
      <p:sp>
        <p:nvSpPr>
          <p:cNvPr id="16" name="Стрелка вниз 15"/>
          <p:cNvSpPr/>
          <p:nvPr/>
        </p:nvSpPr>
        <p:spPr>
          <a:xfrm flipV="1">
            <a:off x="5642810" y="4683808"/>
            <a:ext cx="484632" cy="847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7760593" y="4645070"/>
            <a:ext cx="484632" cy="540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29850" y="5185809"/>
            <a:ext cx="199362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Уведомление родителей согласно документам</a:t>
            </a:r>
          </a:p>
        </p:txBody>
      </p:sp>
    </p:spTree>
    <p:extLst>
      <p:ext uri="{BB962C8B-B14F-4D97-AF65-F5344CB8AC3E}">
        <p14:creationId xmlns:p14="http://schemas.microsoft.com/office/powerpoint/2010/main" val="17302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Что у меня с собой всегда?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24744"/>
            <a:ext cx="8796264" cy="554461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Глаз</a:t>
            </a:r>
            <a:r>
              <a:rPr lang="ru-RU" dirty="0" smtClean="0"/>
              <a:t> – вижу …</a:t>
            </a:r>
          </a:p>
          <a:p>
            <a:pPr>
              <a:buFontTx/>
              <a:buChar char="-"/>
            </a:pPr>
            <a:r>
              <a:rPr lang="ru-RU" b="1" dirty="0" smtClean="0"/>
              <a:t>Ухо</a:t>
            </a:r>
            <a:r>
              <a:rPr lang="ru-RU" dirty="0" smtClean="0"/>
              <a:t> – слышу …</a:t>
            </a:r>
          </a:p>
          <a:p>
            <a:pPr>
              <a:buFontTx/>
              <a:buChar char="-"/>
            </a:pPr>
            <a:r>
              <a:rPr lang="ru-RU" b="1" dirty="0" smtClean="0"/>
              <a:t>Палец</a:t>
            </a:r>
            <a:r>
              <a:rPr lang="ru-RU" dirty="0" smtClean="0"/>
              <a:t> – ощущаю…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Мозг…</a:t>
            </a:r>
          </a:p>
          <a:p>
            <a:pPr>
              <a:buFontTx/>
              <a:buChar char="-"/>
            </a:pPr>
            <a:r>
              <a:rPr lang="ru-RU" dirty="0" smtClean="0"/>
              <a:t>Сердце…</a:t>
            </a:r>
          </a:p>
          <a:p>
            <a:pPr>
              <a:buFontTx/>
              <a:buChar char="-"/>
            </a:pPr>
            <a:r>
              <a:rPr lang="ru-RU" dirty="0" smtClean="0"/>
              <a:t>Ноги…</a:t>
            </a: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3779912" y="1340768"/>
            <a:ext cx="4824536" cy="10801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3"/>
            <a:r>
              <a:rPr lang="ru-RU" sz="2800" b="1" dirty="0" smtClean="0">
                <a:solidFill>
                  <a:prstClr val="black"/>
                </a:solidFill>
              </a:rPr>
              <a:t>Оценка ситуации!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2771800" y="5517232"/>
            <a:ext cx="5868144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3"/>
            <a:r>
              <a:rPr lang="ru-RU" sz="2800" b="1" dirty="0" smtClean="0">
                <a:solidFill>
                  <a:prstClr val="black"/>
                </a:solidFill>
              </a:rPr>
              <a:t>Принятие решения!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172400" y="2348880"/>
            <a:ext cx="340616" cy="3312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9876" name="Picture 4" descr="F:\ИДЕИ\oKKeyxThL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115320" cy="233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0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13" y="109502"/>
            <a:ext cx="8229600" cy="696721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Если случилась травма?</a:t>
            </a:r>
            <a:endParaRPr lang="ru-RU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160" y="3060492"/>
            <a:ext cx="578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Окажите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первую </a:t>
            </a:r>
            <a:r>
              <a:rPr lang="ru-RU" sz="2400" b="1" dirty="0" smtClean="0">
                <a:solidFill>
                  <a:srgbClr val="FF0000"/>
                </a:solidFill>
              </a:rPr>
              <a:t>помощь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 психологическую поддержку!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Постоянно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оценивайте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состояние! </a:t>
            </a:r>
          </a:p>
        </p:txBody>
      </p:sp>
      <p:grpSp>
        <p:nvGrpSpPr>
          <p:cNvPr id="3" name="Группа 5"/>
          <p:cNvGrpSpPr/>
          <p:nvPr/>
        </p:nvGrpSpPr>
        <p:grpSpPr>
          <a:xfrm>
            <a:off x="-53437" y="1271065"/>
            <a:ext cx="9244144" cy="5512022"/>
            <a:chOff x="1652969" y="1271065"/>
            <a:chExt cx="5726389" cy="551202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3449865" y="1271065"/>
              <a:ext cx="1894595" cy="1652425"/>
            </a:xfrm>
            <a:custGeom>
              <a:avLst/>
              <a:gdLst>
                <a:gd name="connsiteX0" fmla="*/ 0 w 1652425"/>
                <a:gd name="connsiteY0" fmla="*/ 826213 h 1652425"/>
                <a:gd name="connsiteX1" fmla="*/ 241993 w 1652425"/>
                <a:gd name="connsiteY1" fmla="*/ 241992 h 1652425"/>
                <a:gd name="connsiteX2" fmla="*/ 826214 w 1652425"/>
                <a:gd name="connsiteY2" fmla="*/ 1 h 1652425"/>
                <a:gd name="connsiteX3" fmla="*/ 1410435 w 1652425"/>
                <a:gd name="connsiteY3" fmla="*/ 241994 h 1652425"/>
                <a:gd name="connsiteX4" fmla="*/ 1652426 w 1652425"/>
                <a:gd name="connsiteY4" fmla="*/ 826215 h 1652425"/>
                <a:gd name="connsiteX5" fmla="*/ 1410434 w 1652425"/>
                <a:gd name="connsiteY5" fmla="*/ 1410436 h 1652425"/>
                <a:gd name="connsiteX6" fmla="*/ 826213 w 1652425"/>
                <a:gd name="connsiteY6" fmla="*/ 1652428 h 1652425"/>
                <a:gd name="connsiteX7" fmla="*/ 241992 w 1652425"/>
                <a:gd name="connsiteY7" fmla="*/ 1410435 h 1652425"/>
                <a:gd name="connsiteX8" fmla="*/ 0 w 1652425"/>
                <a:gd name="connsiteY8" fmla="*/ 826214 h 1652425"/>
                <a:gd name="connsiteX9" fmla="*/ 0 w 1652425"/>
                <a:gd name="connsiteY9" fmla="*/ 826213 h 16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425" h="1652425">
                  <a:moveTo>
                    <a:pt x="0" y="826213"/>
                  </a:moveTo>
                  <a:cubicBezTo>
                    <a:pt x="0" y="607088"/>
                    <a:pt x="87048" y="396937"/>
                    <a:pt x="241993" y="241992"/>
                  </a:cubicBezTo>
                  <a:cubicBezTo>
                    <a:pt x="396938" y="87047"/>
                    <a:pt x="607089" y="0"/>
                    <a:pt x="826214" y="1"/>
                  </a:cubicBezTo>
                  <a:cubicBezTo>
                    <a:pt x="1045339" y="1"/>
                    <a:pt x="1255490" y="87049"/>
                    <a:pt x="1410435" y="241994"/>
                  </a:cubicBezTo>
                  <a:cubicBezTo>
                    <a:pt x="1565380" y="396939"/>
                    <a:pt x="1652427" y="607090"/>
                    <a:pt x="1652426" y="826215"/>
                  </a:cubicBezTo>
                  <a:cubicBezTo>
                    <a:pt x="1652426" y="1045340"/>
                    <a:pt x="1565379" y="1255491"/>
                    <a:pt x="1410434" y="1410436"/>
                  </a:cubicBezTo>
                  <a:cubicBezTo>
                    <a:pt x="1255489" y="1565381"/>
                    <a:pt x="1045338" y="1652428"/>
                    <a:pt x="826213" y="1652428"/>
                  </a:cubicBezTo>
                  <a:cubicBezTo>
                    <a:pt x="607088" y="1652428"/>
                    <a:pt x="396937" y="1565380"/>
                    <a:pt x="241992" y="1410435"/>
                  </a:cubicBezTo>
                  <a:cubicBezTo>
                    <a:pt x="87047" y="1255490"/>
                    <a:pt x="0" y="1045339"/>
                    <a:pt x="0" y="826214"/>
                  </a:cubicBezTo>
                  <a:lnTo>
                    <a:pt x="0" y="826213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312" tIns="262312" rIns="262312" bIns="26231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Оцените состояние:</a:t>
              </a:r>
              <a:r>
                <a:rPr lang="ru-RU" sz="2000" dirty="0" smtClean="0">
                  <a:solidFill>
                    <a:schemeClr val="tx1"/>
                  </a:solidFill>
                </a:rPr>
                <a:t> сознание, дыхание, кровообращение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2160000">
              <a:off x="5404132" y="2297181"/>
              <a:ext cx="438353" cy="557693"/>
            </a:xfrm>
            <a:custGeom>
              <a:avLst/>
              <a:gdLst>
                <a:gd name="connsiteX0" fmla="*/ 0 w 438353"/>
                <a:gd name="connsiteY0" fmla="*/ 111539 h 557693"/>
                <a:gd name="connsiteX1" fmla="*/ 219177 w 438353"/>
                <a:gd name="connsiteY1" fmla="*/ 111539 h 557693"/>
                <a:gd name="connsiteX2" fmla="*/ 219177 w 438353"/>
                <a:gd name="connsiteY2" fmla="*/ 0 h 557693"/>
                <a:gd name="connsiteX3" fmla="*/ 438353 w 438353"/>
                <a:gd name="connsiteY3" fmla="*/ 278847 h 557693"/>
                <a:gd name="connsiteX4" fmla="*/ 219177 w 438353"/>
                <a:gd name="connsiteY4" fmla="*/ 557693 h 557693"/>
                <a:gd name="connsiteX5" fmla="*/ 219177 w 438353"/>
                <a:gd name="connsiteY5" fmla="*/ 446154 h 557693"/>
                <a:gd name="connsiteX6" fmla="*/ 0 w 438353"/>
                <a:gd name="connsiteY6" fmla="*/ 446154 h 557693"/>
                <a:gd name="connsiteX7" fmla="*/ 0 w 438353"/>
                <a:gd name="connsiteY7" fmla="*/ 111539 h 5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53" h="557693">
                  <a:moveTo>
                    <a:pt x="0" y="111539"/>
                  </a:moveTo>
                  <a:lnTo>
                    <a:pt x="219177" y="111539"/>
                  </a:lnTo>
                  <a:lnTo>
                    <a:pt x="219177" y="0"/>
                  </a:lnTo>
                  <a:lnTo>
                    <a:pt x="438353" y="278847"/>
                  </a:lnTo>
                  <a:lnTo>
                    <a:pt x="219177" y="557693"/>
                  </a:lnTo>
                  <a:lnTo>
                    <a:pt x="219177" y="446154"/>
                  </a:lnTo>
                  <a:lnTo>
                    <a:pt x="0" y="446154"/>
                  </a:lnTo>
                  <a:lnTo>
                    <a:pt x="0" y="111539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1538" rIns="131505" bIns="11153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662336" y="2553132"/>
              <a:ext cx="1717022" cy="1793982"/>
            </a:xfrm>
            <a:custGeom>
              <a:avLst/>
              <a:gdLst>
                <a:gd name="connsiteX0" fmla="*/ 0 w 1652425"/>
                <a:gd name="connsiteY0" fmla="*/ 826213 h 1652425"/>
                <a:gd name="connsiteX1" fmla="*/ 241993 w 1652425"/>
                <a:gd name="connsiteY1" fmla="*/ 241992 h 1652425"/>
                <a:gd name="connsiteX2" fmla="*/ 826214 w 1652425"/>
                <a:gd name="connsiteY2" fmla="*/ 1 h 1652425"/>
                <a:gd name="connsiteX3" fmla="*/ 1410435 w 1652425"/>
                <a:gd name="connsiteY3" fmla="*/ 241994 h 1652425"/>
                <a:gd name="connsiteX4" fmla="*/ 1652426 w 1652425"/>
                <a:gd name="connsiteY4" fmla="*/ 826215 h 1652425"/>
                <a:gd name="connsiteX5" fmla="*/ 1410434 w 1652425"/>
                <a:gd name="connsiteY5" fmla="*/ 1410436 h 1652425"/>
                <a:gd name="connsiteX6" fmla="*/ 826213 w 1652425"/>
                <a:gd name="connsiteY6" fmla="*/ 1652428 h 1652425"/>
                <a:gd name="connsiteX7" fmla="*/ 241992 w 1652425"/>
                <a:gd name="connsiteY7" fmla="*/ 1410435 h 1652425"/>
                <a:gd name="connsiteX8" fmla="*/ 0 w 1652425"/>
                <a:gd name="connsiteY8" fmla="*/ 826214 h 1652425"/>
                <a:gd name="connsiteX9" fmla="*/ 0 w 1652425"/>
                <a:gd name="connsiteY9" fmla="*/ 826213 h 16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425" h="1652425">
                  <a:moveTo>
                    <a:pt x="0" y="826213"/>
                  </a:moveTo>
                  <a:cubicBezTo>
                    <a:pt x="0" y="607088"/>
                    <a:pt x="87048" y="396937"/>
                    <a:pt x="241993" y="241992"/>
                  </a:cubicBezTo>
                  <a:cubicBezTo>
                    <a:pt x="396938" y="87047"/>
                    <a:pt x="607089" y="0"/>
                    <a:pt x="826214" y="1"/>
                  </a:cubicBezTo>
                  <a:cubicBezTo>
                    <a:pt x="1045339" y="1"/>
                    <a:pt x="1255490" y="87049"/>
                    <a:pt x="1410435" y="241994"/>
                  </a:cubicBezTo>
                  <a:cubicBezTo>
                    <a:pt x="1565380" y="396939"/>
                    <a:pt x="1652427" y="607090"/>
                    <a:pt x="1652426" y="826215"/>
                  </a:cubicBezTo>
                  <a:cubicBezTo>
                    <a:pt x="1652426" y="1045340"/>
                    <a:pt x="1565379" y="1255491"/>
                    <a:pt x="1410434" y="1410436"/>
                  </a:cubicBezTo>
                  <a:cubicBezTo>
                    <a:pt x="1255489" y="1565381"/>
                    <a:pt x="1045338" y="1652428"/>
                    <a:pt x="826213" y="1652428"/>
                  </a:cubicBezTo>
                  <a:cubicBezTo>
                    <a:pt x="607088" y="1652428"/>
                    <a:pt x="396937" y="1565380"/>
                    <a:pt x="241992" y="1410435"/>
                  </a:cubicBezTo>
                  <a:cubicBezTo>
                    <a:pt x="87047" y="1255490"/>
                    <a:pt x="0" y="1045339"/>
                    <a:pt x="0" y="826214"/>
                  </a:cubicBezTo>
                  <a:lnTo>
                    <a:pt x="0" y="826213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312" tIns="262312" rIns="262312" bIns="26231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2000" dirty="0" smtClean="0">
                  <a:solidFill>
                    <a:schemeClr val="tx1"/>
                  </a:solidFill>
                </a:rPr>
                <a:t>При наличии любого сомнения – вызывайте скорую медицинскую помощь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7280000">
              <a:off x="6016558" y="4493585"/>
              <a:ext cx="438353" cy="450493"/>
            </a:xfrm>
            <a:custGeom>
              <a:avLst/>
              <a:gdLst>
                <a:gd name="connsiteX0" fmla="*/ 0 w 438353"/>
                <a:gd name="connsiteY0" fmla="*/ 111539 h 557693"/>
                <a:gd name="connsiteX1" fmla="*/ 219177 w 438353"/>
                <a:gd name="connsiteY1" fmla="*/ 111539 h 557693"/>
                <a:gd name="connsiteX2" fmla="*/ 219177 w 438353"/>
                <a:gd name="connsiteY2" fmla="*/ 0 h 557693"/>
                <a:gd name="connsiteX3" fmla="*/ 438353 w 438353"/>
                <a:gd name="connsiteY3" fmla="*/ 278847 h 557693"/>
                <a:gd name="connsiteX4" fmla="*/ 219177 w 438353"/>
                <a:gd name="connsiteY4" fmla="*/ 557693 h 557693"/>
                <a:gd name="connsiteX5" fmla="*/ 219177 w 438353"/>
                <a:gd name="connsiteY5" fmla="*/ 446154 h 557693"/>
                <a:gd name="connsiteX6" fmla="*/ 0 w 438353"/>
                <a:gd name="connsiteY6" fmla="*/ 446154 h 557693"/>
                <a:gd name="connsiteX7" fmla="*/ 0 w 438353"/>
                <a:gd name="connsiteY7" fmla="*/ 111539 h 5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53" h="557693">
                  <a:moveTo>
                    <a:pt x="438353" y="446154"/>
                  </a:moveTo>
                  <a:lnTo>
                    <a:pt x="219176" y="446154"/>
                  </a:lnTo>
                  <a:lnTo>
                    <a:pt x="219176" y="557693"/>
                  </a:lnTo>
                  <a:lnTo>
                    <a:pt x="0" y="278846"/>
                  </a:lnTo>
                  <a:lnTo>
                    <a:pt x="219176" y="0"/>
                  </a:lnTo>
                  <a:lnTo>
                    <a:pt x="219176" y="111539"/>
                  </a:lnTo>
                  <a:lnTo>
                    <a:pt x="438353" y="111539"/>
                  </a:lnTo>
                  <a:lnTo>
                    <a:pt x="438353" y="446154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505" tIns="111539" rIns="0" bIns="111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641771" y="5130662"/>
              <a:ext cx="1448043" cy="1652425"/>
            </a:xfrm>
            <a:custGeom>
              <a:avLst/>
              <a:gdLst>
                <a:gd name="connsiteX0" fmla="*/ 0 w 1652425"/>
                <a:gd name="connsiteY0" fmla="*/ 826213 h 1652425"/>
                <a:gd name="connsiteX1" fmla="*/ 241993 w 1652425"/>
                <a:gd name="connsiteY1" fmla="*/ 241992 h 1652425"/>
                <a:gd name="connsiteX2" fmla="*/ 826214 w 1652425"/>
                <a:gd name="connsiteY2" fmla="*/ 1 h 1652425"/>
                <a:gd name="connsiteX3" fmla="*/ 1410435 w 1652425"/>
                <a:gd name="connsiteY3" fmla="*/ 241994 h 1652425"/>
                <a:gd name="connsiteX4" fmla="*/ 1652426 w 1652425"/>
                <a:gd name="connsiteY4" fmla="*/ 826215 h 1652425"/>
                <a:gd name="connsiteX5" fmla="*/ 1410434 w 1652425"/>
                <a:gd name="connsiteY5" fmla="*/ 1410436 h 1652425"/>
                <a:gd name="connsiteX6" fmla="*/ 826213 w 1652425"/>
                <a:gd name="connsiteY6" fmla="*/ 1652428 h 1652425"/>
                <a:gd name="connsiteX7" fmla="*/ 241992 w 1652425"/>
                <a:gd name="connsiteY7" fmla="*/ 1410435 h 1652425"/>
                <a:gd name="connsiteX8" fmla="*/ 0 w 1652425"/>
                <a:gd name="connsiteY8" fmla="*/ 826214 h 1652425"/>
                <a:gd name="connsiteX9" fmla="*/ 0 w 1652425"/>
                <a:gd name="connsiteY9" fmla="*/ 826213 h 16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425" h="1652425">
                  <a:moveTo>
                    <a:pt x="0" y="826213"/>
                  </a:moveTo>
                  <a:cubicBezTo>
                    <a:pt x="0" y="607088"/>
                    <a:pt x="87048" y="396937"/>
                    <a:pt x="241993" y="241992"/>
                  </a:cubicBezTo>
                  <a:cubicBezTo>
                    <a:pt x="396938" y="87047"/>
                    <a:pt x="607089" y="0"/>
                    <a:pt x="826214" y="1"/>
                  </a:cubicBezTo>
                  <a:cubicBezTo>
                    <a:pt x="1045339" y="1"/>
                    <a:pt x="1255490" y="87049"/>
                    <a:pt x="1410435" y="241994"/>
                  </a:cubicBezTo>
                  <a:cubicBezTo>
                    <a:pt x="1565380" y="396939"/>
                    <a:pt x="1652427" y="607090"/>
                    <a:pt x="1652426" y="826215"/>
                  </a:cubicBezTo>
                  <a:cubicBezTo>
                    <a:pt x="1652426" y="1045340"/>
                    <a:pt x="1565379" y="1255491"/>
                    <a:pt x="1410434" y="1410436"/>
                  </a:cubicBezTo>
                  <a:cubicBezTo>
                    <a:pt x="1255489" y="1565381"/>
                    <a:pt x="1045338" y="1652428"/>
                    <a:pt x="826213" y="1652428"/>
                  </a:cubicBezTo>
                  <a:cubicBezTo>
                    <a:pt x="607088" y="1652428"/>
                    <a:pt x="396937" y="1565380"/>
                    <a:pt x="241992" y="1410435"/>
                  </a:cubicBezTo>
                  <a:cubicBezTo>
                    <a:pt x="87047" y="1255490"/>
                    <a:pt x="0" y="1045339"/>
                    <a:pt x="0" y="826214"/>
                  </a:cubicBezTo>
                  <a:lnTo>
                    <a:pt x="0" y="826213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312" tIns="262312" rIns="262312" bIns="26231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Если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видите кровотечение – остановите его!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139293" y="5646775"/>
              <a:ext cx="438354" cy="557694"/>
            </a:xfrm>
            <a:custGeom>
              <a:avLst/>
              <a:gdLst>
                <a:gd name="connsiteX0" fmla="*/ 0 w 438353"/>
                <a:gd name="connsiteY0" fmla="*/ 111539 h 557693"/>
                <a:gd name="connsiteX1" fmla="*/ 219177 w 438353"/>
                <a:gd name="connsiteY1" fmla="*/ 111539 h 557693"/>
                <a:gd name="connsiteX2" fmla="*/ 219177 w 438353"/>
                <a:gd name="connsiteY2" fmla="*/ 0 h 557693"/>
                <a:gd name="connsiteX3" fmla="*/ 438353 w 438353"/>
                <a:gd name="connsiteY3" fmla="*/ 278847 h 557693"/>
                <a:gd name="connsiteX4" fmla="*/ 219177 w 438353"/>
                <a:gd name="connsiteY4" fmla="*/ 557693 h 557693"/>
                <a:gd name="connsiteX5" fmla="*/ 219177 w 438353"/>
                <a:gd name="connsiteY5" fmla="*/ 446154 h 557693"/>
                <a:gd name="connsiteX6" fmla="*/ 0 w 438353"/>
                <a:gd name="connsiteY6" fmla="*/ 446154 h 557693"/>
                <a:gd name="connsiteX7" fmla="*/ 0 w 438353"/>
                <a:gd name="connsiteY7" fmla="*/ 111539 h 5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53" h="557693">
                  <a:moveTo>
                    <a:pt x="438353" y="446154"/>
                  </a:moveTo>
                  <a:lnTo>
                    <a:pt x="219176" y="446154"/>
                  </a:lnTo>
                  <a:lnTo>
                    <a:pt x="219176" y="557693"/>
                  </a:lnTo>
                  <a:lnTo>
                    <a:pt x="0" y="278846"/>
                  </a:lnTo>
                  <a:lnTo>
                    <a:pt x="219176" y="0"/>
                  </a:lnTo>
                  <a:lnTo>
                    <a:pt x="219176" y="111539"/>
                  </a:lnTo>
                  <a:lnTo>
                    <a:pt x="438353" y="111539"/>
                  </a:lnTo>
                  <a:lnTo>
                    <a:pt x="438353" y="446154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506" tIns="111540" rIns="1" bIns="11153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340100" y="5056268"/>
              <a:ext cx="1789419" cy="1652425"/>
            </a:xfrm>
            <a:custGeom>
              <a:avLst/>
              <a:gdLst>
                <a:gd name="connsiteX0" fmla="*/ 0 w 1652425"/>
                <a:gd name="connsiteY0" fmla="*/ 826213 h 1652425"/>
                <a:gd name="connsiteX1" fmla="*/ 241993 w 1652425"/>
                <a:gd name="connsiteY1" fmla="*/ 241992 h 1652425"/>
                <a:gd name="connsiteX2" fmla="*/ 826214 w 1652425"/>
                <a:gd name="connsiteY2" fmla="*/ 1 h 1652425"/>
                <a:gd name="connsiteX3" fmla="*/ 1410435 w 1652425"/>
                <a:gd name="connsiteY3" fmla="*/ 241994 h 1652425"/>
                <a:gd name="connsiteX4" fmla="*/ 1652426 w 1652425"/>
                <a:gd name="connsiteY4" fmla="*/ 826215 h 1652425"/>
                <a:gd name="connsiteX5" fmla="*/ 1410434 w 1652425"/>
                <a:gd name="connsiteY5" fmla="*/ 1410436 h 1652425"/>
                <a:gd name="connsiteX6" fmla="*/ 826213 w 1652425"/>
                <a:gd name="connsiteY6" fmla="*/ 1652428 h 1652425"/>
                <a:gd name="connsiteX7" fmla="*/ 241992 w 1652425"/>
                <a:gd name="connsiteY7" fmla="*/ 1410435 h 1652425"/>
                <a:gd name="connsiteX8" fmla="*/ 0 w 1652425"/>
                <a:gd name="connsiteY8" fmla="*/ 826214 h 1652425"/>
                <a:gd name="connsiteX9" fmla="*/ 0 w 1652425"/>
                <a:gd name="connsiteY9" fmla="*/ 826213 h 16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425" h="1652425">
                  <a:moveTo>
                    <a:pt x="0" y="826213"/>
                  </a:moveTo>
                  <a:cubicBezTo>
                    <a:pt x="0" y="607088"/>
                    <a:pt x="87048" y="396937"/>
                    <a:pt x="241993" y="241992"/>
                  </a:cubicBezTo>
                  <a:cubicBezTo>
                    <a:pt x="396938" y="87047"/>
                    <a:pt x="607089" y="0"/>
                    <a:pt x="826214" y="1"/>
                  </a:cubicBezTo>
                  <a:cubicBezTo>
                    <a:pt x="1045339" y="1"/>
                    <a:pt x="1255490" y="87049"/>
                    <a:pt x="1410435" y="241994"/>
                  </a:cubicBezTo>
                  <a:cubicBezTo>
                    <a:pt x="1565380" y="396939"/>
                    <a:pt x="1652427" y="607090"/>
                    <a:pt x="1652426" y="826215"/>
                  </a:cubicBezTo>
                  <a:cubicBezTo>
                    <a:pt x="1652426" y="1045340"/>
                    <a:pt x="1565379" y="1255491"/>
                    <a:pt x="1410434" y="1410436"/>
                  </a:cubicBezTo>
                  <a:cubicBezTo>
                    <a:pt x="1255489" y="1565381"/>
                    <a:pt x="1045338" y="1652428"/>
                    <a:pt x="826213" y="1652428"/>
                  </a:cubicBezTo>
                  <a:cubicBezTo>
                    <a:pt x="607088" y="1652428"/>
                    <a:pt x="396937" y="1565380"/>
                    <a:pt x="241992" y="1410435"/>
                  </a:cubicBezTo>
                  <a:cubicBezTo>
                    <a:pt x="87047" y="1255490"/>
                    <a:pt x="0" y="1045339"/>
                    <a:pt x="0" y="826214"/>
                  </a:cubicBezTo>
                  <a:lnTo>
                    <a:pt x="0" y="826213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312" tIns="262312" rIns="262312" bIns="26231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Обездвижьте поврежденную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часть тела –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это облегчит боль!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652969" y="2482360"/>
              <a:ext cx="1652425" cy="1935527"/>
            </a:xfrm>
            <a:custGeom>
              <a:avLst/>
              <a:gdLst>
                <a:gd name="connsiteX0" fmla="*/ 0 w 1652425"/>
                <a:gd name="connsiteY0" fmla="*/ 826213 h 1652425"/>
                <a:gd name="connsiteX1" fmla="*/ 241993 w 1652425"/>
                <a:gd name="connsiteY1" fmla="*/ 241992 h 1652425"/>
                <a:gd name="connsiteX2" fmla="*/ 826214 w 1652425"/>
                <a:gd name="connsiteY2" fmla="*/ 1 h 1652425"/>
                <a:gd name="connsiteX3" fmla="*/ 1410435 w 1652425"/>
                <a:gd name="connsiteY3" fmla="*/ 241994 h 1652425"/>
                <a:gd name="connsiteX4" fmla="*/ 1652426 w 1652425"/>
                <a:gd name="connsiteY4" fmla="*/ 826215 h 1652425"/>
                <a:gd name="connsiteX5" fmla="*/ 1410434 w 1652425"/>
                <a:gd name="connsiteY5" fmla="*/ 1410436 h 1652425"/>
                <a:gd name="connsiteX6" fmla="*/ 826213 w 1652425"/>
                <a:gd name="connsiteY6" fmla="*/ 1652428 h 1652425"/>
                <a:gd name="connsiteX7" fmla="*/ 241992 w 1652425"/>
                <a:gd name="connsiteY7" fmla="*/ 1410435 h 1652425"/>
                <a:gd name="connsiteX8" fmla="*/ 0 w 1652425"/>
                <a:gd name="connsiteY8" fmla="*/ 826214 h 1652425"/>
                <a:gd name="connsiteX9" fmla="*/ 0 w 1652425"/>
                <a:gd name="connsiteY9" fmla="*/ 826213 h 16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425" h="1652425">
                  <a:moveTo>
                    <a:pt x="0" y="826213"/>
                  </a:moveTo>
                  <a:cubicBezTo>
                    <a:pt x="0" y="607088"/>
                    <a:pt x="87048" y="396937"/>
                    <a:pt x="241993" y="241992"/>
                  </a:cubicBezTo>
                  <a:cubicBezTo>
                    <a:pt x="396938" y="87047"/>
                    <a:pt x="607089" y="0"/>
                    <a:pt x="826214" y="1"/>
                  </a:cubicBezTo>
                  <a:cubicBezTo>
                    <a:pt x="1045339" y="1"/>
                    <a:pt x="1255490" y="87049"/>
                    <a:pt x="1410435" y="241994"/>
                  </a:cubicBezTo>
                  <a:cubicBezTo>
                    <a:pt x="1565380" y="396939"/>
                    <a:pt x="1652427" y="607090"/>
                    <a:pt x="1652426" y="826215"/>
                  </a:cubicBezTo>
                  <a:cubicBezTo>
                    <a:pt x="1652426" y="1045340"/>
                    <a:pt x="1565379" y="1255491"/>
                    <a:pt x="1410434" y="1410436"/>
                  </a:cubicBezTo>
                  <a:cubicBezTo>
                    <a:pt x="1255489" y="1565381"/>
                    <a:pt x="1045338" y="1652428"/>
                    <a:pt x="826213" y="1652428"/>
                  </a:cubicBezTo>
                  <a:cubicBezTo>
                    <a:pt x="607088" y="1652428"/>
                    <a:pt x="396937" y="1565380"/>
                    <a:pt x="241992" y="1410435"/>
                  </a:cubicBezTo>
                  <a:cubicBezTo>
                    <a:pt x="87047" y="1255490"/>
                    <a:pt x="0" y="1045339"/>
                    <a:pt x="0" y="826214"/>
                  </a:cubicBezTo>
                  <a:lnTo>
                    <a:pt x="0" y="826213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312" tIns="262312" rIns="262312" bIns="262312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Обеспечьте собственную безопасность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и безопасность окружающих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9440000">
              <a:off x="3015633" y="2133784"/>
              <a:ext cx="438353" cy="557693"/>
            </a:xfrm>
            <a:custGeom>
              <a:avLst/>
              <a:gdLst>
                <a:gd name="connsiteX0" fmla="*/ 0 w 438353"/>
                <a:gd name="connsiteY0" fmla="*/ 111539 h 557693"/>
                <a:gd name="connsiteX1" fmla="*/ 219177 w 438353"/>
                <a:gd name="connsiteY1" fmla="*/ 111539 h 557693"/>
                <a:gd name="connsiteX2" fmla="*/ 219177 w 438353"/>
                <a:gd name="connsiteY2" fmla="*/ 0 h 557693"/>
                <a:gd name="connsiteX3" fmla="*/ 438353 w 438353"/>
                <a:gd name="connsiteY3" fmla="*/ 278847 h 557693"/>
                <a:gd name="connsiteX4" fmla="*/ 219177 w 438353"/>
                <a:gd name="connsiteY4" fmla="*/ 557693 h 557693"/>
                <a:gd name="connsiteX5" fmla="*/ 219177 w 438353"/>
                <a:gd name="connsiteY5" fmla="*/ 446154 h 557693"/>
                <a:gd name="connsiteX6" fmla="*/ 0 w 438353"/>
                <a:gd name="connsiteY6" fmla="*/ 446154 h 557693"/>
                <a:gd name="connsiteX7" fmla="*/ 0 w 438353"/>
                <a:gd name="connsiteY7" fmla="*/ 111539 h 5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353" h="557693">
                  <a:moveTo>
                    <a:pt x="0" y="111539"/>
                  </a:moveTo>
                  <a:lnTo>
                    <a:pt x="219177" y="111539"/>
                  </a:lnTo>
                  <a:lnTo>
                    <a:pt x="219177" y="0"/>
                  </a:lnTo>
                  <a:lnTo>
                    <a:pt x="438353" y="278847"/>
                  </a:lnTo>
                  <a:lnTo>
                    <a:pt x="219177" y="557693"/>
                  </a:lnTo>
                  <a:lnTo>
                    <a:pt x="219177" y="446154"/>
                  </a:lnTo>
                  <a:lnTo>
                    <a:pt x="0" y="446154"/>
                  </a:lnTo>
                  <a:lnTo>
                    <a:pt x="0" y="111539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1539" rIns="131506" bIns="11153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>
                <a:solidFill>
                  <a:schemeClr val="tx1"/>
                </a:solidFill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1055803" y="2020783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036113" y="88172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457007" y="2080221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653042" y="4887617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380763" y="4712221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6909956" y="5130662"/>
            <a:ext cx="2292256" cy="1578031"/>
          </a:xfrm>
          <a:custGeom>
            <a:avLst/>
            <a:gdLst>
              <a:gd name="connsiteX0" fmla="*/ 0 w 1652425"/>
              <a:gd name="connsiteY0" fmla="*/ 826213 h 1652425"/>
              <a:gd name="connsiteX1" fmla="*/ 241993 w 1652425"/>
              <a:gd name="connsiteY1" fmla="*/ 241992 h 1652425"/>
              <a:gd name="connsiteX2" fmla="*/ 826214 w 1652425"/>
              <a:gd name="connsiteY2" fmla="*/ 1 h 1652425"/>
              <a:gd name="connsiteX3" fmla="*/ 1410435 w 1652425"/>
              <a:gd name="connsiteY3" fmla="*/ 241994 h 1652425"/>
              <a:gd name="connsiteX4" fmla="*/ 1652426 w 1652425"/>
              <a:gd name="connsiteY4" fmla="*/ 826215 h 1652425"/>
              <a:gd name="connsiteX5" fmla="*/ 1410434 w 1652425"/>
              <a:gd name="connsiteY5" fmla="*/ 1410436 h 1652425"/>
              <a:gd name="connsiteX6" fmla="*/ 826213 w 1652425"/>
              <a:gd name="connsiteY6" fmla="*/ 1652428 h 1652425"/>
              <a:gd name="connsiteX7" fmla="*/ 241992 w 1652425"/>
              <a:gd name="connsiteY7" fmla="*/ 1410435 h 1652425"/>
              <a:gd name="connsiteX8" fmla="*/ 0 w 1652425"/>
              <a:gd name="connsiteY8" fmla="*/ 826214 h 1652425"/>
              <a:gd name="connsiteX9" fmla="*/ 0 w 1652425"/>
              <a:gd name="connsiteY9" fmla="*/ 826213 h 16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2425" h="1652425">
                <a:moveTo>
                  <a:pt x="0" y="826213"/>
                </a:moveTo>
                <a:cubicBezTo>
                  <a:pt x="0" y="607088"/>
                  <a:pt x="87048" y="396937"/>
                  <a:pt x="241993" y="241992"/>
                </a:cubicBezTo>
                <a:cubicBezTo>
                  <a:pt x="396938" y="87047"/>
                  <a:pt x="607089" y="0"/>
                  <a:pt x="826214" y="1"/>
                </a:cubicBezTo>
                <a:cubicBezTo>
                  <a:pt x="1045339" y="1"/>
                  <a:pt x="1255490" y="87049"/>
                  <a:pt x="1410435" y="241994"/>
                </a:cubicBezTo>
                <a:cubicBezTo>
                  <a:pt x="1565380" y="396939"/>
                  <a:pt x="1652427" y="607090"/>
                  <a:pt x="1652426" y="826215"/>
                </a:cubicBezTo>
                <a:cubicBezTo>
                  <a:pt x="1652426" y="1045340"/>
                  <a:pt x="1565379" y="1255491"/>
                  <a:pt x="1410434" y="1410436"/>
                </a:cubicBezTo>
                <a:cubicBezTo>
                  <a:pt x="1255489" y="1565381"/>
                  <a:pt x="1045338" y="1652428"/>
                  <a:pt x="826213" y="1652428"/>
                </a:cubicBezTo>
                <a:cubicBezTo>
                  <a:pt x="607088" y="1652428"/>
                  <a:pt x="396937" y="1565380"/>
                  <a:pt x="241992" y="1410435"/>
                </a:cubicBezTo>
                <a:cubicBezTo>
                  <a:pt x="87047" y="1255490"/>
                  <a:pt x="0" y="1045339"/>
                  <a:pt x="0" y="826214"/>
                </a:cubicBezTo>
                <a:lnTo>
                  <a:pt x="0" y="82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312" tIns="262312" rIns="262312" bIns="2623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Если ситуация требует реанимации – проводите её!</a:t>
            </a:r>
            <a:endParaRPr lang="ru-RU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621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5755" y="1548246"/>
            <a:ext cx="1439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/>
              <a:t>Разбор </a:t>
            </a:r>
            <a:endParaRPr lang="ru-RU" sz="2800" b="1" dirty="0" smtClean="0"/>
          </a:p>
          <a:p>
            <a:pPr lvl="0" algn="ctr"/>
            <a:r>
              <a:rPr lang="ru-RU" sz="2800" b="1" dirty="0" smtClean="0"/>
              <a:t>полетов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209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Алгоритм действий при травме</a:t>
            </a:r>
            <a:endParaRPr lang="ru-RU" sz="3200" b="1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177083" y="764704"/>
            <a:ext cx="8908190" cy="6093295"/>
            <a:chOff x="177083" y="984438"/>
            <a:chExt cx="8908190" cy="5873561"/>
          </a:xfrm>
        </p:grpSpPr>
        <p:sp>
          <p:nvSpPr>
            <p:cNvPr id="11" name="Полилиния 10"/>
            <p:cNvSpPr/>
            <p:nvPr/>
          </p:nvSpPr>
          <p:spPr>
            <a:xfrm>
              <a:off x="177083" y="984438"/>
              <a:ext cx="6506381" cy="788379"/>
            </a:xfrm>
            <a:custGeom>
              <a:avLst/>
              <a:gdLst>
                <a:gd name="connsiteX0" fmla="*/ 0 w 6506381"/>
                <a:gd name="connsiteY0" fmla="*/ 78838 h 788379"/>
                <a:gd name="connsiteX1" fmla="*/ 23091 w 6506381"/>
                <a:gd name="connsiteY1" fmla="*/ 23091 h 788379"/>
                <a:gd name="connsiteX2" fmla="*/ 78838 w 6506381"/>
                <a:gd name="connsiteY2" fmla="*/ 0 h 788379"/>
                <a:gd name="connsiteX3" fmla="*/ 6427543 w 6506381"/>
                <a:gd name="connsiteY3" fmla="*/ 0 h 788379"/>
                <a:gd name="connsiteX4" fmla="*/ 6483290 w 6506381"/>
                <a:gd name="connsiteY4" fmla="*/ 23091 h 788379"/>
                <a:gd name="connsiteX5" fmla="*/ 6506381 w 6506381"/>
                <a:gd name="connsiteY5" fmla="*/ 78838 h 788379"/>
                <a:gd name="connsiteX6" fmla="*/ 6506381 w 6506381"/>
                <a:gd name="connsiteY6" fmla="*/ 709541 h 788379"/>
                <a:gd name="connsiteX7" fmla="*/ 6483290 w 6506381"/>
                <a:gd name="connsiteY7" fmla="*/ 765288 h 788379"/>
                <a:gd name="connsiteX8" fmla="*/ 6427543 w 6506381"/>
                <a:gd name="connsiteY8" fmla="*/ 788379 h 788379"/>
                <a:gd name="connsiteX9" fmla="*/ 78838 w 6506381"/>
                <a:gd name="connsiteY9" fmla="*/ 788379 h 788379"/>
                <a:gd name="connsiteX10" fmla="*/ 23091 w 6506381"/>
                <a:gd name="connsiteY10" fmla="*/ 765288 h 788379"/>
                <a:gd name="connsiteX11" fmla="*/ 0 w 6506381"/>
                <a:gd name="connsiteY11" fmla="*/ 709541 h 788379"/>
                <a:gd name="connsiteX12" fmla="*/ 0 w 6506381"/>
                <a:gd name="connsiteY12" fmla="*/ 78838 h 78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6381" h="788379">
                  <a:moveTo>
                    <a:pt x="0" y="78838"/>
                  </a:moveTo>
                  <a:cubicBezTo>
                    <a:pt x="0" y="57929"/>
                    <a:pt x="8306" y="37876"/>
                    <a:pt x="23091" y="23091"/>
                  </a:cubicBezTo>
                  <a:cubicBezTo>
                    <a:pt x="37876" y="8306"/>
                    <a:pt x="57929" y="0"/>
                    <a:pt x="78838" y="0"/>
                  </a:cubicBezTo>
                  <a:lnTo>
                    <a:pt x="6427543" y="0"/>
                  </a:lnTo>
                  <a:cubicBezTo>
                    <a:pt x="6448452" y="0"/>
                    <a:pt x="6468505" y="8306"/>
                    <a:pt x="6483290" y="23091"/>
                  </a:cubicBezTo>
                  <a:cubicBezTo>
                    <a:pt x="6498075" y="37876"/>
                    <a:pt x="6506381" y="57929"/>
                    <a:pt x="6506381" y="78838"/>
                  </a:cubicBezTo>
                  <a:lnTo>
                    <a:pt x="6506381" y="709541"/>
                  </a:lnTo>
                  <a:cubicBezTo>
                    <a:pt x="6506381" y="730450"/>
                    <a:pt x="6498075" y="750503"/>
                    <a:pt x="6483290" y="765288"/>
                  </a:cubicBezTo>
                  <a:cubicBezTo>
                    <a:pt x="6468505" y="780073"/>
                    <a:pt x="6448452" y="788379"/>
                    <a:pt x="6427543" y="788379"/>
                  </a:cubicBezTo>
                  <a:lnTo>
                    <a:pt x="78838" y="788379"/>
                  </a:lnTo>
                  <a:cubicBezTo>
                    <a:pt x="57929" y="788379"/>
                    <a:pt x="37876" y="780073"/>
                    <a:pt x="23091" y="765288"/>
                  </a:cubicBezTo>
                  <a:cubicBezTo>
                    <a:pt x="8306" y="750503"/>
                    <a:pt x="0" y="730450"/>
                    <a:pt x="0" y="709541"/>
                  </a:cubicBezTo>
                  <a:lnTo>
                    <a:pt x="0" y="7883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531" tIns="114531" rIns="1267352" bIns="114531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prstClr val="black"/>
                  </a:solidFill>
                </a:rPr>
                <a:t>Безопасно для тебя и для него?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06806" y="1886785"/>
              <a:ext cx="6961538" cy="1110167"/>
            </a:xfrm>
            <a:custGeom>
              <a:avLst/>
              <a:gdLst>
                <a:gd name="connsiteX0" fmla="*/ 0 w 6475279"/>
                <a:gd name="connsiteY0" fmla="*/ 62391 h 623907"/>
                <a:gd name="connsiteX1" fmla="*/ 18274 w 6475279"/>
                <a:gd name="connsiteY1" fmla="*/ 18274 h 623907"/>
                <a:gd name="connsiteX2" fmla="*/ 62391 w 6475279"/>
                <a:gd name="connsiteY2" fmla="*/ 0 h 623907"/>
                <a:gd name="connsiteX3" fmla="*/ 6412888 w 6475279"/>
                <a:gd name="connsiteY3" fmla="*/ 0 h 623907"/>
                <a:gd name="connsiteX4" fmla="*/ 6457005 w 6475279"/>
                <a:gd name="connsiteY4" fmla="*/ 18274 h 623907"/>
                <a:gd name="connsiteX5" fmla="*/ 6475279 w 6475279"/>
                <a:gd name="connsiteY5" fmla="*/ 62391 h 623907"/>
                <a:gd name="connsiteX6" fmla="*/ 6475279 w 6475279"/>
                <a:gd name="connsiteY6" fmla="*/ 561516 h 623907"/>
                <a:gd name="connsiteX7" fmla="*/ 6457005 w 6475279"/>
                <a:gd name="connsiteY7" fmla="*/ 605633 h 623907"/>
                <a:gd name="connsiteX8" fmla="*/ 6412888 w 6475279"/>
                <a:gd name="connsiteY8" fmla="*/ 623907 h 623907"/>
                <a:gd name="connsiteX9" fmla="*/ 62391 w 6475279"/>
                <a:gd name="connsiteY9" fmla="*/ 623907 h 623907"/>
                <a:gd name="connsiteX10" fmla="*/ 18274 w 6475279"/>
                <a:gd name="connsiteY10" fmla="*/ 605633 h 623907"/>
                <a:gd name="connsiteX11" fmla="*/ 0 w 6475279"/>
                <a:gd name="connsiteY11" fmla="*/ 561516 h 623907"/>
                <a:gd name="connsiteX12" fmla="*/ 0 w 6475279"/>
                <a:gd name="connsiteY12" fmla="*/ 62391 h 6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5279" h="623907">
                  <a:moveTo>
                    <a:pt x="0" y="62391"/>
                  </a:moveTo>
                  <a:cubicBezTo>
                    <a:pt x="0" y="45844"/>
                    <a:pt x="6573" y="29974"/>
                    <a:pt x="18274" y="18274"/>
                  </a:cubicBezTo>
                  <a:cubicBezTo>
                    <a:pt x="29975" y="6573"/>
                    <a:pt x="45844" y="0"/>
                    <a:pt x="62391" y="0"/>
                  </a:cubicBezTo>
                  <a:lnTo>
                    <a:pt x="6412888" y="0"/>
                  </a:lnTo>
                  <a:cubicBezTo>
                    <a:pt x="6429435" y="0"/>
                    <a:pt x="6445305" y="6573"/>
                    <a:pt x="6457005" y="18274"/>
                  </a:cubicBezTo>
                  <a:cubicBezTo>
                    <a:pt x="6468706" y="29975"/>
                    <a:pt x="6475279" y="45844"/>
                    <a:pt x="6475279" y="62391"/>
                  </a:cubicBezTo>
                  <a:lnTo>
                    <a:pt x="6475279" y="561516"/>
                  </a:lnTo>
                  <a:cubicBezTo>
                    <a:pt x="6475279" y="578063"/>
                    <a:pt x="6468706" y="593933"/>
                    <a:pt x="6457005" y="605633"/>
                  </a:cubicBezTo>
                  <a:cubicBezTo>
                    <a:pt x="6445304" y="617334"/>
                    <a:pt x="6429435" y="623907"/>
                    <a:pt x="6412888" y="623907"/>
                  </a:cubicBezTo>
                  <a:lnTo>
                    <a:pt x="62391" y="623907"/>
                  </a:lnTo>
                  <a:cubicBezTo>
                    <a:pt x="45844" y="623907"/>
                    <a:pt x="29974" y="617334"/>
                    <a:pt x="18274" y="605633"/>
                  </a:cubicBezTo>
                  <a:cubicBezTo>
                    <a:pt x="6573" y="593932"/>
                    <a:pt x="0" y="578063"/>
                    <a:pt x="0" y="561516"/>
                  </a:cubicBezTo>
                  <a:lnTo>
                    <a:pt x="0" y="6239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714" tIns="109714" rIns="1248864" bIns="109714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endParaRPr lang="ru-RU" sz="2400" dirty="0" smtClean="0">
                <a:solidFill>
                  <a:prstClr val="black"/>
                </a:solidFill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2400" dirty="0" smtClean="0">
                  <a:solidFill>
                    <a:prstClr val="black"/>
                  </a:solidFill>
                </a:rPr>
                <a:t>Если нет «сознания-дыхания»,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2400" dirty="0" smtClean="0">
                  <a:solidFill>
                    <a:prstClr val="black"/>
                  </a:solidFill>
                </a:rPr>
                <a:t>не впадай в прострацию,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2400" dirty="0" smtClean="0">
                  <a:solidFill>
                    <a:prstClr val="black"/>
                  </a:solidFill>
                </a:rPr>
                <a:t>помощь вызывай и  начинай реанимацию!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2400" dirty="0" smtClean="0">
                  <a:solidFill>
                    <a:prstClr val="black"/>
                  </a:solidFill>
                </a:rPr>
                <a:t>           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22857" y="3068958"/>
              <a:ext cx="6958101" cy="1083831"/>
            </a:xfrm>
            <a:custGeom>
              <a:avLst/>
              <a:gdLst>
                <a:gd name="connsiteX0" fmla="*/ 0 w 6958101"/>
                <a:gd name="connsiteY0" fmla="*/ 108383 h 1083831"/>
                <a:gd name="connsiteX1" fmla="*/ 31745 w 6958101"/>
                <a:gd name="connsiteY1" fmla="*/ 31745 h 1083831"/>
                <a:gd name="connsiteX2" fmla="*/ 108383 w 6958101"/>
                <a:gd name="connsiteY2" fmla="*/ 0 h 1083831"/>
                <a:gd name="connsiteX3" fmla="*/ 6849718 w 6958101"/>
                <a:gd name="connsiteY3" fmla="*/ 0 h 1083831"/>
                <a:gd name="connsiteX4" fmla="*/ 6926356 w 6958101"/>
                <a:gd name="connsiteY4" fmla="*/ 31745 h 1083831"/>
                <a:gd name="connsiteX5" fmla="*/ 6958101 w 6958101"/>
                <a:gd name="connsiteY5" fmla="*/ 108383 h 1083831"/>
                <a:gd name="connsiteX6" fmla="*/ 6958101 w 6958101"/>
                <a:gd name="connsiteY6" fmla="*/ 975448 h 1083831"/>
                <a:gd name="connsiteX7" fmla="*/ 6926356 w 6958101"/>
                <a:gd name="connsiteY7" fmla="*/ 1052086 h 1083831"/>
                <a:gd name="connsiteX8" fmla="*/ 6849718 w 6958101"/>
                <a:gd name="connsiteY8" fmla="*/ 1083831 h 1083831"/>
                <a:gd name="connsiteX9" fmla="*/ 108383 w 6958101"/>
                <a:gd name="connsiteY9" fmla="*/ 1083831 h 1083831"/>
                <a:gd name="connsiteX10" fmla="*/ 31745 w 6958101"/>
                <a:gd name="connsiteY10" fmla="*/ 1052086 h 1083831"/>
                <a:gd name="connsiteX11" fmla="*/ 0 w 6958101"/>
                <a:gd name="connsiteY11" fmla="*/ 975448 h 1083831"/>
                <a:gd name="connsiteX12" fmla="*/ 0 w 6958101"/>
                <a:gd name="connsiteY12" fmla="*/ 108383 h 10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101" h="1083831">
                  <a:moveTo>
                    <a:pt x="0" y="108383"/>
                  </a:moveTo>
                  <a:cubicBezTo>
                    <a:pt x="0" y="79638"/>
                    <a:pt x="11419" y="52070"/>
                    <a:pt x="31745" y="31745"/>
                  </a:cubicBezTo>
                  <a:cubicBezTo>
                    <a:pt x="52071" y="11419"/>
                    <a:pt x="79638" y="0"/>
                    <a:pt x="108383" y="0"/>
                  </a:cubicBezTo>
                  <a:lnTo>
                    <a:pt x="6849718" y="0"/>
                  </a:lnTo>
                  <a:cubicBezTo>
                    <a:pt x="6878463" y="0"/>
                    <a:pt x="6906031" y="11419"/>
                    <a:pt x="6926356" y="31745"/>
                  </a:cubicBezTo>
                  <a:cubicBezTo>
                    <a:pt x="6946682" y="52071"/>
                    <a:pt x="6958101" y="79638"/>
                    <a:pt x="6958101" y="108383"/>
                  </a:cubicBezTo>
                  <a:lnTo>
                    <a:pt x="6958101" y="975448"/>
                  </a:lnTo>
                  <a:cubicBezTo>
                    <a:pt x="6958101" y="1004193"/>
                    <a:pt x="6946682" y="1031761"/>
                    <a:pt x="6926356" y="1052086"/>
                  </a:cubicBezTo>
                  <a:cubicBezTo>
                    <a:pt x="6906030" y="1072412"/>
                    <a:pt x="6878463" y="1083831"/>
                    <a:pt x="6849718" y="1083831"/>
                  </a:cubicBezTo>
                  <a:lnTo>
                    <a:pt x="108383" y="1083831"/>
                  </a:lnTo>
                  <a:cubicBezTo>
                    <a:pt x="79638" y="1083831"/>
                    <a:pt x="52070" y="1072412"/>
                    <a:pt x="31745" y="1052086"/>
                  </a:cubicBezTo>
                  <a:cubicBezTo>
                    <a:pt x="11419" y="1031760"/>
                    <a:pt x="0" y="1004193"/>
                    <a:pt x="0" y="975448"/>
                  </a:cubicBezTo>
                  <a:lnTo>
                    <a:pt x="0" y="108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3184" tIns="123184" rIns="1347273" bIns="123184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prstClr val="black"/>
                  </a:solidFill>
                </a:rPr>
                <a:t>Если дышит,… время засекай, думай, варианты подбирай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327542" y="4437111"/>
              <a:ext cx="7757731" cy="1083831"/>
            </a:xfrm>
            <a:custGeom>
              <a:avLst/>
              <a:gdLst>
                <a:gd name="connsiteX0" fmla="*/ 0 w 7751882"/>
                <a:gd name="connsiteY0" fmla="*/ 108383 h 1083831"/>
                <a:gd name="connsiteX1" fmla="*/ 31745 w 7751882"/>
                <a:gd name="connsiteY1" fmla="*/ 31745 h 1083831"/>
                <a:gd name="connsiteX2" fmla="*/ 108383 w 7751882"/>
                <a:gd name="connsiteY2" fmla="*/ 0 h 1083831"/>
                <a:gd name="connsiteX3" fmla="*/ 7643499 w 7751882"/>
                <a:gd name="connsiteY3" fmla="*/ 0 h 1083831"/>
                <a:gd name="connsiteX4" fmla="*/ 7720137 w 7751882"/>
                <a:gd name="connsiteY4" fmla="*/ 31745 h 1083831"/>
                <a:gd name="connsiteX5" fmla="*/ 7751882 w 7751882"/>
                <a:gd name="connsiteY5" fmla="*/ 108383 h 1083831"/>
                <a:gd name="connsiteX6" fmla="*/ 7751882 w 7751882"/>
                <a:gd name="connsiteY6" fmla="*/ 975448 h 1083831"/>
                <a:gd name="connsiteX7" fmla="*/ 7720137 w 7751882"/>
                <a:gd name="connsiteY7" fmla="*/ 1052086 h 1083831"/>
                <a:gd name="connsiteX8" fmla="*/ 7643499 w 7751882"/>
                <a:gd name="connsiteY8" fmla="*/ 1083831 h 1083831"/>
                <a:gd name="connsiteX9" fmla="*/ 108383 w 7751882"/>
                <a:gd name="connsiteY9" fmla="*/ 1083831 h 1083831"/>
                <a:gd name="connsiteX10" fmla="*/ 31745 w 7751882"/>
                <a:gd name="connsiteY10" fmla="*/ 1052086 h 1083831"/>
                <a:gd name="connsiteX11" fmla="*/ 0 w 7751882"/>
                <a:gd name="connsiteY11" fmla="*/ 975448 h 1083831"/>
                <a:gd name="connsiteX12" fmla="*/ 0 w 7751882"/>
                <a:gd name="connsiteY12" fmla="*/ 108383 h 10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1882" h="1083831">
                  <a:moveTo>
                    <a:pt x="0" y="108383"/>
                  </a:moveTo>
                  <a:cubicBezTo>
                    <a:pt x="0" y="79638"/>
                    <a:pt x="11419" y="52070"/>
                    <a:pt x="31745" y="31745"/>
                  </a:cubicBezTo>
                  <a:cubicBezTo>
                    <a:pt x="52071" y="11419"/>
                    <a:pt x="79638" y="0"/>
                    <a:pt x="108383" y="0"/>
                  </a:cubicBezTo>
                  <a:lnTo>
                    <a:pt x="7643499" y="0"/>
                  </a:lnTo>
                  <a:cubicBezTo>
                    <a:pt x="7672244" y="0"/>
                    <a:pt x="7699812" y="11419"/>
                    <a:pt x="7720137" y="31745"/>
                  </a:cubicBezTo>
                  <a:cubicBezTo>
                    <a:pt x="7740463" y="52071"/>
                    <a:pt x="7751882" y="79638"/>
                    <a:pt x="7751882" y="108383"/>
                  </a:cubicBezTo>
                  <a:lnTo>
                    <a:pt x="7751882" y="975448"/>
                  </a:lnTo>
                  <a:cubicBezTo>
                    <a:pt x="7751882" y="1004193"/>
                    <a:pt x="7740463" y="1031761"/>
                    <a:pt x="7720137" y="1052086"/>
                  </a:cubicBezTo>
                  <a:cubicBezTo>
                    <a:pt x="7699811" y="1072412"/>
                    <a:pt x="7672244" y="1083831"/>
                    <a:pt x="7643499" y="1083831"/>
                  </a:cubicBezTo>
                  <a:lnTo>
                    <a:pt x="108383" y="1083831"/>
                  </a:lnTo>
                  <a:cubicBezTo>
                    <a:pt x="79638" y="1083831"/>
                    <a:pt x="52070" y="1072412"/>
                    <a:pt x="31745" y="1052086"/>
                  </a:cubicBezTo>
                  <a:cubicBezTo>
                    <a:pt x="11419" y="1031760"/>
                    <a:pt x="0" y="1004193"/>
                    <a:pt x="0" y="975448"/>
                  </a:cubicBezTo>
                  <a:lnTo>
                    <a:pt x="0" y="108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3184" tIns="123184" rIns="1486918" bIns="123184" numCol="1" spcCol="1270" anchor="ctr" anchorCtr="0">
              <a:noAutofit/>
            </a:bodyPr>
            <a:lstStyle/>
            <a:p>
              <a:pPr defTabSz="1066800">
                <a:spcBef>
                  <a:spcPct val="0"/>
                </a:spcBef>
              </a:pPr>
              <a:r>
                <a:rPr lang="ru-RU" sz="2400" b="1" dirty="0" smtClean="0">
                  <a:solidFill>
                    <a:prstClr val="black"/>
                  </a:solidFill>
                </a:rPr>
                <a:t>Если есть кровотечение, останови его скорей!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87624" y="5774168"/>
              <a:ext cx="7897649" cy="1083831"/>
            </a:xfrm>
            <a:custGeom>
              <a:avLst/>
              <a:gdLst>
                <a:gd name="connsiteX0" fmla="*/ 0 w 7153207"/>
                <a:gd name="connsiteY0" fmla="*/ 108383 h 1083831"/>
                <a:gd name="connsiteX1" fmla="*/ 31745 w 7153207"/>
                <a:gd name="connsiteY1" fmla="*/ 31745 h 1083831"/>
                <a:gd name="connsiteX2" fmla="*/ 108383 w 7153207"/>
                <a:gd name="connsiteY2" fmla="*/ 0 h 1083831"/>
                <a:gd name="connsiteX3" fmla="*/ 7044824 w 7153207"/>
                <a:gd name="connsiteY3" fmla="*/ 0 h 1083831"/>
                <a:gd name="connsiteX4" fmla="*/ 7121462 w 7153207"/>
                <a:gd name="connsiteY4" fmla="*/ 31745 h 1083831"/>
                <a:gd name="connsiteX5" fmla="*/ 7153207 w 7153207"/>
                <a:gd name="connsiteY5" fmla="*/ 108383 h 1083831"/>
                <a:gd name="connsiteX6" fmla="*/ 7153207 w 7153207"/>
                <a:gd name="connsiteY6" fmla="*/ 975448 h 1083831"/>
                <a:gd name="connsiteX7" fmla="*/ 7121462 w 7153207"/>
                <a:gd name="connsiteY7" fmla="*/ 1052086 h 1083831"/>
                <a:gd name="connsiteX8" fmla="*/ 7044824 w 7153207"/>
                <a:gd name="connsiteY8" fmla="*/ 1083831 h 1083831"/>
                <a:gd name="connsiteX9" fmla="*/ 108383 w 7153207"/>
                <a:gd name="connsiteY9" fmla="*/ 1083831 h 1083831"/>
                <a:gd name="connsiteX10" fmla="*/ 31745 w 7153207"/>
                <a:gd name="connsiteY10" fmla="*/ 1052086 h 1083831"/>
                <a:gd name="connsiteX11" fmla="*/ 0 w 7153207"/>
                <a:gd name="connsiteY11" fmla="*/ 975448 h 1083831"/>
                <a:gd name="connsiteX12" fmla="*/ 0 w 7153207"/>
                <a:gd name="connsiteY12" fmla="*/ 108383 h 10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3207" h="1083831">
                  <a:moveTo>
                    <a:pt x="0" y="108383"/>
                  </a:moveTo>
                  <a:cubicBezTo>
                    <a:pt x="0" y="79638"/>
                    <a:pt x="11419" y="52070"/>
                    <a:pt x="31745" y="31745"/>
                  </a:cubicBezTo>
                  <a:cubicBezTo>
                    <a:pt x="52071" y="11419"/>
                    <a:pt x="79638" y="0"/>
                    <a:pt x="108383" y="0"/>
                  </a:cubicBezTo>
                  <a:lnTo>
                    <a:pt x="7044824" y="0"/>
                  </a:lnTo>
                  <a:cubicBezTo>
                    <a:pt x="7073569" y="0"/>
                    <a:pt x="7101137" y="11419"/>
                    <a:pt x="7121462" y="31745"/>
                  </a:cubicBezTo>
                  <a:cubicBezTo>
                    <a:pt x="7141788" y="52071"/>
                    <a:pt x="7153207" y="79638"/>
                    <a:pt x="7153207" y="108383"/>
                  </a:cubicBezTo>
                  <a:lnTo>
                    <a:pt x="7153207" y="975448"/>
                  </a:lnTo>
                  <a:cubicBezTo>
                    <a:pt x="7153207" y="1004193"/>
                    <a:pt x="7141788" y="1031761"/>
                    <a:pt x="7121462" y="1052086"/>
                  </a:cubicBezTo>
                  <a:cubicBezTo>
                    <a:pt x="7101136" y="1072412"/>
                    <a:pt x="7073569" y="1083831"/>
                    <a:pt x="7044824" y="1083831"/>
                  </a:cubicBezTo>
                  <a:lnTo>
                    <a:pt x="108383" y="1083831"/>
                  </a:lnTo>
                  <a:cubicBezTo>
                    <a:pt x="79638" y="1083831"/>
                    <a:pt x="52070" y="1072412"/>
                    <a:pt x="31745" y="1052086"/>
                  </a:cubicBezTo>
                  <a:cubicBezTo>
                    <a:pt x="11419" y="1031760"/>
                    <a:pt x="0" y="1004193"/>
                    <a:pt x="0" y="975448"/>
                  </a:cubicBezTo>
                  <a:lnTo>
                    <a:pt x="0" y="108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3184" tIns="123184" rIns="1381597" bIns="123184" numCol="1" spcCol="1270" anchor="ctr" anchorCtr="0">
              <a:noAutofit/>
            </a:bodyPr>
            <a:lstStyle/>
            <a:p>
              <a:pPr defTabSz="1066800">
                <a:spcBef>
                  <a:spcPct val="0"/>
                </a:spcBef>
              </a:pPr>
              <a:r>
                <a:rPr lang="ru-RU" sz="2400" dirty="0" smtClean="0">
                  <a:solidFill>
                    <a:prstClr val="black"/>
                  </a:solidFill>
                </a:rPr>
                <a:t>Обездвижь всё то, что может боли причинять!</a:t>
              </a:r>
            </a:p>
            <a:p>
              <a:pPr defTabSz="1066800">
                <a:spcBef>
                  <a:spcPct val="0"/>
                </a:spcBef>
              </a:pPr>
              <a:r>
                <a:rPr lang="ru-RU" sz="2400" dirty="0" smtClean="0">
                  <a:solidFill>
                    <a:prstClr val="black"/>
                  </a:solidFill>
                </a:rPr>
                <a:t>Закрой всё то, что можешь «раной» ты назвать!</a:t>
              </a:r>
            </a:p>
            <a:p>
              <a:pPr defTabSz="1066800">
                <a:spcBef>
                  <a:spcPct val="0"/>
                </a:spcBef>
              </a:pP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204834" y="1628511"/>
              <a:ext cx="704490" cy="704490"/>
            </a:xfrm>
            <a:custGeom>
              <a:avLst/>
              <a:gdLst>
                <a:gd name="connsiteX0" fmla="*/ 0 w 704490"/>
                <a:gd name="connsiteY0" fmla="*/ 387469 h 704490"/>
                <a:gd name="connsiteX1" fmla="*/ 158510 w 704490"/>
                <a:gd name="connsiteY1" fmla="*/ 387469 h 704490"/>
                <a:gd name="connsiteX2" fmla="*/ 158510 w 704490"/>
                <a:gd name="connsiteY2" fmla="*/ 0 h 704490"/>
                <a:gd name="connsiteX3" fmla="*/ 545980 w 704490"/>
                <a:gd name="connsiteY3" fmla="*/ 0 h 704490"/>
                <a:gd name="connsiteX4" fmla="*/ 545980 w 704490"/>
                <a:gd name="connsiteY4" fmla="*/ 387469 h 704490"/>
                <a:gd name="connsiteX5" fmla="*/ 704490 w 704490"/>
                <a:gd name="connsiteY5" fmla="*/ 387469 h 704490"/>
                <a:gd name="connsiteX6" fmla="*/ 352245 w 704490"/>
                <a:gd name="connsiteY6" fmla="*/ 704490 h 704490"/>
                <a:gd name="connsiteX7" fmla="*/ 0 w 704490"/>
                <a:gd name="connsiteY7" fmla="*/ 387469 h 7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490" h="704490">
                  <a:moveTo>
                    <a:pt x="0" y="387469"/>
                  </a:moveTo>
                  <a:lnTo>
                    <a:pt x="158510" y="387469"/>
                  </a:lnTo>
                  <a:lnTo>
                    <a:pt x="158510" y="0"/>
                  </a:lnTo>
                  <a:lnTo>
                    <a:pt x="545980" y="0"/>
                  </a:lnTo>
                  <a:lnTo>
                    <a:pt x="545980" y="387469"/>
                  </a:lnTo>
                  <a:lnTo>
                    <a:pt x="704490" y="387469"/>
                  </a:lnTo>
                  <a:lnTo>
                    <a:pt x="352245" y="704490"/>
                  </a:lnTo>
                  <a:lnTo>
                    <a:pt x="0" y="387469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50" tIns="40640" rIns="199150" bIns="21500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724433" y="2862875"/>
              <a:ext cx="704490" cy="704490"/>
            </a:xfrm>
            <a:custGeom>
              <a:avLst/>
              <a:gdLst>
                <a:gd name="connsiteX0" fmla="*/ 0 w 704490"/>
                <a:gd name="connsiteY0" fmla="*/ 387469 h 704490"/>
                <a:gd name="connsiteX1" fmla="*/ 158510 w 704490"/>
                <a:gd name="connsiteY1" fmla="*/ 387469 h 704490"/>
                <a:gd name="connsiteX2" fmla="*/ 158510 w 704490"/>
                <a:gd name="connsiteY2" fmla="*/ 0 h 704490"/>
                <a:gd name="connsiteX3" fmla="*/ 545980 w 704490"/>
                <a:gd name="connsiteY3" fmla="*/ 0 h 704490"/>
                <a:gd name="connsiteX4" fmla="*/ 545980 w 704490"/>
                <a:gd name="connsiteY4" fmla="*/ 387469 h 704490"/>
                <a:gd name="connsiteX5" fmla="*/ 704490 w 704490"/>
                <a:gd name="connsiteY5" fmla="*/ 387469 h 704490"/>
                <a:gd name="connsiteX6" fmla="*/ 352245 w 704490"/>
                <a:gd name="connsiteY6" fmla="*/ 704490 h 704490"/>
                <a:gd name="connsiteX7" fmla="*/ 0 w 704490"/>
                <a:gd name="connsiteY7" fmla="*/ 387469 h 7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490" h="704490">
                  <a:moveTo>
                    <a:pt x="0" y="387469"/>
                  </a:moveTo>
                  <a:lnTo>
                    <a:pt x="158510" y="387469"/>
                  </a:lnTo>
                  <a:lnTo>
                    <a:pt x="158510" y="0"/>
                  </a:lnTo>
                  <a:lnTo>
                    <a:pt x="545980" y="0"/>
                  </a:lnTo>
                  <a:lnTo>
                    <a:pt x="545980" y="387469"/>
                  </a:lnTo>
                  <a:lnTo>
                    <a:pt x="704490" y="387469"/>
                  </a:lnTo>
                  <a:lnTo>
                    <a:pt x="352245" y="704490"/>
                  </a:lnTo>
                  <a:lnTo>
                    <a:pt x="0" y="387469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50" tIns="40640" rIns="199150" bIns="21500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44031" y="4079175"/>
              <a:ext cx="704490" cy="704490"/>
            </a:xfrm>
            <a:custGeom>
              <a:avLst/>
              <a:gdLst>
                <a:gd name="connsiteX0" fmla="*/ 0 w 704490"/>
                <a:gd name="connsiteY0" fmla="*/ 387469 h 704490"/>
                <a:gd name="connsiteX1" fmla="*/ 158510 w 704490"/>
                <a:gd name="connsiteY1" fmla="*/ 387469 h 704490"/>
                <a:gd name="connsiteX2" fmla="*/ 158510 w 704490"/>
                <a:gd name="connsiteY2" fmla="*/ 0 h 704490"/>
                <a:gd name="connsiteX3" fmla="*/ 545980 w 704490"/>
                <a:gd name="connsiteY3" fmla="*/ 0 h 704490"/>
                <a:gd name="connsiteX4" fmla="*/ 545980 w 704490"/>
                <a:gd name="connsiteY4" fmla="*/ 387469 h 704490"/>
                <a:gd name="connsiteX5" fmla="*/ 704490 w 704490"/>
                <a:gd name="connsiteY5" fmla="*/ 387469 h 704490"/>
                <a:gd name="connsiteX6" fmla="*/ 352245 w 704490"/>
                <a:gd name="connsiteY6" fmla="*/ 704490 h 704490"/>
                <a:gd name="connsiteX7" fmla="*/ 0 w 704490"/>
                <a:gd name="connsiteY7" fmla="*/ 387469 h 7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490" h="704490">
                  <a:moveTo>
                    <a:pt x="0" y="387469"/>
                  </a:moveTo>
                  <a:lnTo>
                    <a:pt x="158510" y="387469"/>
                  </a:lnTo>
                  <a:lnTo>
                    <a:pt x="158510" y="0"/>
                  </a:lnTo>
                  <a:lnTo>
                    <a:pt x="545980" y="0"/>
                  </a:lnTo>
                  <a:lnTo>
                    <a:pt x="545980" y="387469"/>
                  </a:lnTo>
                  <a:lnTo>
                    <a:pt x="704490" y="387469"/>
                  </a:lnTo>
                  <a:lnTo>
                    <a:pt x="352245" y="704490"/>
                  </a:lnTo>
                  <a:lnTo>
                    <a:pt x="0" y="387469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50" tIns="40640" rIns="199150" bIns="21500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763630" y="5325582"/>
              <a:ext cx="704490" cy="704490"/>
            </a:xfrm>
            <a:custGeom>
              <a:avLst/>
              <a:gdLst>
                <a:gd name="connsiteX0" fmla="*/ 0 w 704490"/>
                <a:gd name="connsiteY0" fmla="*/ 387469 h 704490"/>
                <a:gd name="connsiteX1" fmla="*/ 158510 w 704490"/>
                <a:gd name="connsiteY1" fmla="*/ 387469 h 704490"/>
                <a:gd name="connsiteX2" fmla="*/ 158510 w 704490"/>
                <a:gd name="connsiteY2" fmla="*/ 0 h 704490"/>
                <a:gd name="connsiteX3" fmla="*/ 545980 w 704490"/>
                <a:gd name="connsiteY3" fmla="*/ 0 h 704490"/>
                <a:gd name="connsiteX4" fmla="*/ 545980 w 704490"/>
                <a:gd name="connsiteY4" fmla="*/ 387469 h 704490"/>
                <a:gd name="connsiteX5" fmla="*/ 704490 w 704490"/>
                <a:gd name="connsiteY5" fmla="*/ 387469 h 704490"/>
                <a:gd name="connsiteX6" fmla="*/ 352245 w 704490"/>
                <a:gd name="connsiteY6" fmla="*/ 704490 h 704490"/>
                <a:gd name="connsiteX7" fmla="*/ 0 w 704490"/>
                <a:gd name="connsiteY7" fmla="*/ 387469 h 7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490" h="704490">
                  <a:moveTo>
                    <a:pt x="0" y="387469"/>
                  </a:moveTo>
                  <a:lnTo>
                    <a:pt x="158510" y="387469"/>
                  </a:lnTo>
                  <a:lnTo>
                    <a:pt x="158510" y="0"/>
                  </a:lnTo>
                  <a:lnTo>
                    <a:pt x="545980" y="0"/>
                  </a:lnTo>
                  <a:lnTo>
                    <a:pt x="545980" y="387469"/>
                  </a:lnTo>
                  <a:lnTo>
                    <a:pt x="704490" y="387469"/>
                  </a:lnTo>
                  <a:lnTo>
                    <a:pt x="352245" y="704490"/>
                  </a:lnTo>
                  <a:lnTo>
                    <a:pt x="0" y="387469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50" tIns="40640" rIns="199150" bIns="21500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909990" y="3109950"/>
            <a:ext cx="10768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Травма-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осмотр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836712"/>
            <a:ext cx="226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Условия наступления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травмы?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1772816"/>
            <a:ext cx="1226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Телефоны: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112, 103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340639"/>
            <a:ext cx="1327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Прямое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давление,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подручные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средства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1426" y="132683"/>
            <a:ext cx="4205267" cy="57888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Прямое давление на рану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916832"/>
            <a:ext cx="4719369" cy="57888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Наложение давящей повязки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3211214"/>
            <a:ext cx="6048672" cy="105560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Контроль давящей повязки, </a:t>
            </a: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другие доступные способы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655379"/>
            <a:ext cx="6048672" cy="105560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Наложение </a:t>
            </a:r>
            <a:endParaRPr lang="ru-RU" sz="2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кровоостанавливающего </a:t>
            </a:r>
            <a:r>
              <a:rPr lang="ru-RU" sz="2800" b="1" dirty="0">
                <a:cs typeface="Times New Roman" panose="02020603050405020304" pitchFamily="18" charset="0"/>
              </a:rPr>
              <a:t>жгута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443711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13"/>
            <a:r>
              <a:rPr lang="ru-RU" sz="2800" dirty="0"/>
              <a:t>Что-то </a:t>
            </a:r>
            <a:r>
              <a:rPr lang="ru-RU" sz="2800" dirty="0" smtClean="0"/>
              <a:t>«торчит»:</a:t>
            </a:r>
            <a:endParaRPr lang="ru-RU" sz="2800" dirty="0"/>
          </a:p>
          <a:p>
            <a:pPr marL="214313" indent="-81000"/>
            <a:r>
              <a:rPr lang="ru-RU" sz="2800" dirty="0" smtClean="0"/>
              <a:t>из раны/ в </a:t>
            </a:r>
            <a:r>
              <a:rPr lang="ru-RU" sz="2800" dirty="0"/>
              <a:t>ране</a:t>
            </a:r>
          </a:p>
        </p:txBody>
      </p: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flipH="1">
            <a:off x="5563533" y="711565"/>
            <a:ext cx="527" cy="120526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8" idx="0"/>
          </p:cNvCxnSpPr>
          <p:nvPr/>
        </p:nvCxnSpPr>
        <p:spPr>
          <a:xfrm>
            <a:off x="5563533" y="2495714"/>
            <a:ext cx="16579" cy="7155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9" idx="0"/>
          </p:cNvCxnSpPr>
          <p:nvPr/>
        </p:nvCxnSpPr>
        <p:spPr>
          <a:xfrm>
            <a:off x="5580112" y="4266822"/>
            <a:ext cx="0" cy="13885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15176" y="2636912"/>
            <a:ext cx="352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" indent="-81000"/>
            <a:r>
              <a:rPr lang="ru-RU" sz="2400" b="1" dirty="0" smtClean="0"/>
              <a:t> Неэффективность?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52990"/>
            <a:ext cx="3179914" cy="17366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Обеспечить безопасные условия для оказания помощи</a:t>
            </a:r>
          </a:p>
        </p:txBody>
      </p:sp>
      <p:cxnSp>
        <p:nvCxnSpPr>
          <p:cNvPr id="18" name="Прямая со стрелкой 17"/>
          <p:cNvCxnSpPr>
            <a:endCxn id="6" idx="1"/>
          </p:cNvCxnSpPr>
          <p:nvPr/>
        </p:nvCxnSpPr>
        <p:spPr>
          <a:xfrm flipV="1">
            <a:off x="2843808" y="422124"/>
            <a:ext cx="617618" cy="12655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azbukasklada.ru/tov/170814153325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2322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652120" y="76470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" indent="-81000"/>
            <a:r>
              <a:rPr lang="ru-RU" sz="2400" dirty="0" smtClean="0"/>
              <a:t>Усталость? </a:t>
            </a:r>
          </a:p>
          <a:p>
            <a:pPr marL="27000" indent="-81000"/>
            <a:r>
              <a:rPr lang="ru-RU" sz="2400" dirty="0" smtClean="0"/>
              <a:t>Неэффективность? Освободить руки? 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4725144"/>
            <a:ext cx="352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" indent="-81000" algn="ctr"/>
            <a:r>
              <a:rPr lang="ru-RU" sz="2400" b="1" dirty="0" smtClean="0"/>
              <a:t> Неэффективность?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8" y="2185218"/>
            <a:ext cx="8254093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Если наступила остановка кровообращения…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Обеспечить непрерывность </a:t>
            </a:r>
            <a:br>
              <a:rPr lang="ru-RU" b="1" dirty="0" smtClean="0"/>
            </a:br>
            <a:r>
              <a:rPr lang="ru-RU" b="1" dirty="0" smtClean="0"/>
              <a:t>«цепи выживания»!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44" y="980728"/>
            <a:ext cx="9144000" cy="36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-684584" y="3845522"/>
            <a:ext cx="3960440" cy="23488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Предотвратить!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РАСПОЗНАТЬ!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Вызвать помощь!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07704" y="5270429"/>
            <a:ext cx="2736304" cy="15875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ВЫИГРАТЬ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время!</a:t>
            </a: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67944" y="5246955"/>
            <a:ext cx="4104456" cy="159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ПЕРЕЗАПУСТИТЬ сердце!</a:t>
            </a: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96136" y="3933056"/>
            <a:ext cx="3960440" cy="159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ВОССТАНОВИТЬ качество жизни!</a:t>
            </a: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9" y="13541"/>
            <a:ext cx="1378987" cy="62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165" y="353686"/>
            <a:ext cx="8408372" cy="61453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6200000">
            <a:off x="5696102" y="3240854"/>
            <a:ext cx="6420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Prehospital Trauma Life </a:t>
            </a:r>
            <a:r>
              <a:rPr lang="en-US" dirty="0" smtClean="0"/>
              <a:t>Support. </a:t>
            </a:r>
            <a:r>
              <a:rPr lang="en-US" dirty="0"/>
              <a:t>7-th Edition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National Association of Emergency Medical Technicians (</a:t>
            </a:r>
            <a:r>
              <a:rPr lang="en-US" dirty="0" smtClean="0"/>
              <a:t>NAEMT).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1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100" b="1" dirty="0" smtClean="0"/>
              <a:t>«ХРУСТАЛЬНОЕ СЕРДЦЕ»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Общественная организация по предупреждению</a:t>
            </a:r>
            <a:br>
              <a:rPr lang="ru-RU" sz="2200" b="1" dirty="0" smtClean="0"/>
            </a:br>
            <a:r>
              <a:rPr lang="ru-RU" sz="2200" b="1" dirty="0" smtClean="0"/>
              <a:t>Внезапной Аритмической Смерти у детей и подростков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735287" cy="37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5411450"/>
            <a:ext cx="7346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  <a:hlinkClick r:id="rId3"/>
              </a:rPr>
              <a:t>http://crystalheart.ru/</a:t>
            </a: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Alternate Process 1"/>
          <p:cNvSpPr/>
          <p:nvPr/>
        </p:nvSpPr>
        <p:spPr>
          <a:xfrm>
            <a:off x="107504" y="13063"/>
            <a:ext cx="4968551" cy="941388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Нет сознания</a:t>
            </a:r>
          </a:p>
          <a:p>
            <a:pPr algn="ctr">
              <a:defRPr/>
            </a:pPr>
            <a:r>
              <a:rPr lang="ru-RU" sz="2800" b="1" dirty="0"/>
              <a:t>Нет нормального дыхания</a:t>
            </a:r>
            <a:endParaRPr lang="en-GB" sz="2800" b="1" dirty="0"/>
          </a:p>
        </p:txBody>
      </p:sp>
      <p:sp>
        <p:nvSpPr>
          <p:cNvPr id="17" name="Flowchart: Alternate Process 21"/>
          <p:cNvSpPr/>
          <p:nvPr/>
        </p:nvSpPr>
        <p:spPr>
          <a:xfrm>
            <a:off x="107504" y="1249322"/>
            <a:ext cx="4968551" cy="76358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Вызвать экстренную службу</a:t>
            </a:r>
            <a:endParaRPr lang="en-GB" sz="2800" b="1" dirty="0"/>
          </a:p>
        </p:txBody>
      </p:sp>
      <p:sp>
        <p:nvSpPr>
          <p:cNvPr id="18" name="Flowchart: Alternate Process 22"/>
          <p:cNvSpPr/>
          <p:nvPr/>
        </p:nvSpPr>
        <p:spPr>
          <a:xfrm>
            <a:off x="107504" y="2275676"/>
            <a:ext cx="4968552" cy="758825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Сделать 30 компрессий </a:t>
            </a:r>
          </a:p>
          <a:p>
            <a:pPr algn="ctr">
              <a:defRPr/>
            </a:pPr>
            <a:r>
              <a:rPr lang="ru-RU" sz="2800" b="1" dirty="0"/>
              <a:t>грудной клетки</a:t>
            </a:r>
            <a:endParaRPr lang="en-GB" sz="2800" dirty="0"/>
          </a:p>
        </p:txBody>
      </p:sp>
      <p:sp>
        <p:nvSpPr>
          <p:cNvPr id="19" name="Flowchart: Alternate Process 23"/>
          <p:cNvSpPr/>
          <p:nvPr/>
        </p:nvSpPr>
        <p:spPr>
          <a:xfrm>
            <a:off x="107504" y="3316288"/>
            <a:ext cx="4968552" cy="763589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Сделать 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/>
              <a:t>2 </a:t>
            </a:r>
            <a:r>
              <a:rPr lang="ru-RU" sz="2800" b="1" dirty="0"/>
              <a:t>искусственных вдоха</a:t>
            </a:r>
            <a:endParaRPr lang="en-GB" sz="2800" b="1" dirty="0"/>
          </a:p>
        </p:txBody>
      </p:sp>
      <p:sp>
        <p:nvSpPr>
          <p:cNvPr id="20" name="Flowchart: Alternate Process 24"/>
          <p:cNvSpPr/>
          <p:nvPr/>
        </p:nvSpPr>
        <p:spPr>
          <a:xfrm>
            <a:off x="107504" y="4359277"/>
            <a:ext cx="4968552" cy="720725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Продолжить СЛР 30:2</a:t>
            </a:r>
            <a:endParaRPr lang="en-GB" sz="2800" b="1" dirty="0"/>
          </a:p>
        </p:txBody>
      </p:sp>
      <p:sp>
        <p:nvSpPr>
          <p:cNvPr id="21" name="Flowchart: Alternate Process 25"/>
          <p:cNvSpPr/>
          <p:nvPr/>
        </p:nvSpPr>
        <p:spPr>
          <a:xfrm>
            <a:off x="107504" y="5276058"/>
            <a:ext cx="4968552" cy="1581942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Как только появится АНД:</a:t>
            </a:r>
          </a:p>
          <a:p>
            <a:pPr algn="ctr">
              <a:defRPr/>
            </a:pPr>
            <a:r>
              <a:rPr lang="ru-RU" sz="2800" dirty="0"/>
              <a:t>включить его и следовать голосовым командам прибора</a:t>
            </a:r>
            <a:endParaRPr lang="en-GB" sz="2800" dirty="0"/>
          </a:p>
        </p:txBody>
      </p:sp>
      <p:sp>
        <p:nvSpPr>
          <p:cNvPr id="22" name="Down Arrow 4"/>
          <p:cNvSpPr/>
          <p:nvPr/>
        </p:nvSpPr>
        <p:spPr>
          <a:xfrm>
            <a:off x="4672261" y="955635"/>
            <a:ext cx="375047" cy="29368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Down Arrow 28"/>
          <p:cNvSpPr/>
          <p:nvPr/>
        </p:nvSpPr>
        <p:spPr>
          <a:xfrm>
            <a:off x="4673571" y="2012910"/>
            <a:ext cx="375047" cy="293687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Down Arrow 29"/>
          <p:cNvSpPr/>
          <p:nvPr/>
        </p:nvSpPr>
        <p:spPr>
          <a:xfrm>
            <a:off x="4701007" y="3055796"/>
            <a:ext cx="375047" cy="293688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Down Arrow 30"/>
          <p:cNvSpPr/>
          <p:nvPr/>
        </p:nvSpPr>
        <p:spPr>
          <a:xfrm>
            <a:off x="4701008" y="4045657"/>
            <a:ext cx="375047" cy="293687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31"/>
          <p:cNvSpPr/>
          <p:nvPr/>
        </p:nvSpPr>
        <p:spPr>
          <a:xfrm>
            <a:off x="4701009" y="4982371"/>
            <a:ext cx="375047" cy="293687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15" y="29716"/>
            <a:ext cx="1418730" cy="151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191179" cy="14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716"/>
            <a:ext cx="1496509" cy="151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56" y="1541817"/>
            <a:ext cx="1205678" cy="14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81" y="2989909"/>
            <a:ext cx="1902747" cy="19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8" y="3316288"/>
            <a:ext cx="1993666" cy="155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98" y="4907211"/>
            <a:ext cx="1762691" cy="19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89" y="4827041"/>
            <a:ext cx="2034809" cy="21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 descr="F:\ПЕРВАЯ ПОМОЩЬ\Презентации\87971722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772816"/>
            <a:ext cx="1475656" cy="1368152"/>
          </a:xfrm>
          <a:prstGeom prst="rect">
            <a:avLst/>
          </a:prstGeom>
          <a:noFill/>
        </p:spPr>
      </p:pic>
      <p:pic>
        <p:nvPicPr>
          <p:cNvPr id="34" name="Picture 1" descr="F:\ПЕРВАЯ ПОМОЩЬ\Презентации\87971722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429000"/>
            <a:ext cx="748208" cy="539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Ребёнок потерял сознания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на физической нагрузке, при Вас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93" y="3861048"/>
            <a:ext cx="2378330" cy="21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автомобиль, транспорт, грузовик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672F770-2FDE-49BD-AB1E-0602F10CB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1048"/>
            <a:ext cx="1892883" cy="1278727"/>
          </a:xfrm>
          <a:prstGeom prst="rect">
            <a:avLst/>
          </a:prstGeom>
        </p:spPr>
      </p:pic>
      <p:pic>
        <p:nvPicPr>
          <p:cNvPr id="6" name="Содержимое 3" descr="img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8800"/>
            <a:ext cx="2050076" cy="1525830"/>
          </a:xfrm>
          <a:prstGeom prst="rect">
            <a:avLst/>
          </a:prstGeom>
        </p:spPr>
      </p:pic>
      <p:pic>
        <p:nvPicPr>
          <p:cNvPr id="7" name="Содержимое 4" descr="img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652205"/>
            <a:ext cx="1872208" cy="1488165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>
            <a:off x="539552" y="3185592"/>
            <a:ext cx="4752528" cy="319573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88024" y="3103899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103</a:t>
            </a:r>
            <a:r>
              <a:rPr lang="ru-RU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112</a:t>
            </a:r>
            <a:endParaRPr lang="ru-RU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Содержимое 6" descr="img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5596126"/>
            <a:ext cx="1547664" cy="126187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5432161"/>
            <a:ext cx="384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Взрослый алгоритм!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Ребёнок без сознания </a:t>
            </a:r>
            <a:br>
              <a:rPr lang="ru-RU" b="1" dirty="0" smtClean="0"/>
            </a:br>
            <a:r>
              <a:rPr lang="ru-RU" b="1" dirty="0" smtClean="0"/>
              <a:t>			</a:t>
            </a:r>
            <a:r>
              <a:rPr lang="ru-RU" b="1" i="1" dirty="0" smtClean="0">
                <a:solidFill>
                  <a:srgbClr val="FF0000"/>
                </a:solidFill>
              </a:rPr>
              <a:t>причина неизвестна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248" y="260648"/>
            <a:ext cx="2554132" cy="1900989"/>
          </a:xfrm>
          <a:prstGeom prst="rect">
            <a:avLst/>
          </a:prstGeom>
        </p:spPr>
      </p:pic>
      <p:pic>
        <p:nvPicPr>
          <p:cNvPr id="5" name="Содержимое 4" descr="img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506" y="1772816"/>
            <a:ext cx="2338526" cy="1858828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img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3558595"/>
            <a:ext cx="2313914" cy="188663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3861048"/>
            <a:ext cx="3786188" cy="28051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 descr="Изображение выглядит как автомобиль, транспорт, грузовик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672F770-2FDE-49BD-AB1E-0602F10CB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3" y="4365104"/>
            <a:ext cx="1892883" cy="1278727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539552" y="2348880"/>
            <a:ext cx="4536504" cy="36724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9592" y="5733256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103</a:t>
            </a:r>
            <a:r>
              <a:rPr lang="ru-RU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112</a:t>
            </a:r>
            <a:endParaRPr lang="ru-RU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2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«Качаем» сердце = спасаем мозг!</a:t>
            </a:r>
            <a:endParaRPr lang="ru-RU" dirty="0"/>
          </a:p>
        </p:txBody>
      </p:sp>
      <p:pic>
        <p:nvPicPr>
          <p:cNvPr id="4" name="Picture 3" descr="C:\Users\asus\Desktop\heart-brai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43461"/>
            <a:ext cx="4279379" cy="23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7215" y="3660453"/>
            <a:ext cx="68695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Чем большее количество людей вокруг нас </a:t>
            </a:r>
          </a:p>
          <a:p>
            <a:pPr algn="ctr"/>
            <a:r>
              <a:rPr lang="ru-RU" sz="2800" dirty="0" smtClean="0"/>
              <a:t>умеет проводить реанимацию, </a:t>
            </a:r>
          </a:p>
          <a:p>
            <a:pPr algn="ctr"/>
            <a:r>
              <a:rPr lang="ru-RU" sz="2800" dirty="0" smtClean="0"/>
              <a:t>тем больше шансов у нас спасти человека…</a:t>
            </a:r>
          </a:p>
        </p:txBody>
      </p:sp>
      <p:pic>
        <p:nvPicPr>
          <p:cNvPr id="6" name="Picture 2" descr="C:\Users\asus\Pictures\LwDcCLtvTp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33156"/>
            <a:ext cx="2699792" cy="20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/>
              <a:t>Чего боимся?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40"/>
            <a:ext cx="8291264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Страх убивает полжизни…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/>
              <a:t>			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/>
              <a:t>			И не всегда нашей!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9"/>
            <a:ext cx="4392488" cy="37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2132859"/>
            <a:ext cx="4384081" cy="37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Начало нового проекта </a:t>
            </a:r>
            <a:br>
              <a:rPr lang="ru-RU" b="1" dirty="0" smtClean="0"/>
            </a:br>
            <a:r>
              <a:rPr lang="ru-RU" b="1" dirty="0" smtClean="0"/>
              <a:t>в Санкт-Петербурге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06" y="1661160"/>
            <a:ext cx="4195748" cy="49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9030789" cy="7355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Так мы подготовим гораздо больше людей…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и спасем гораздо больше жизней…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098337"/>
            <a:ext cx="9144002" cy="4573921"/>
            <a:chOff x="1229807" y="1098337"/>
            <a:chExt cx="6002719" cy="4573921"/>
          </a:xfrm>
        </p:grpSpPr>
        <p:sp>
          <p:nvSpPr>
            <p:cNvPr id="6" name="Полилиния 5"/>
            <p:cNvSpPr/>
            <p:nvPr/>
          </p:nvSpPr>
          <p:spPr>
            <a:xfrm rot="2562469">
              <a:off x="2581733" y="4252634"/>
              <a:ext cx="732891" cy="493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697"/>
                  </a:moveTo>
                  <a:lnTo>
                    <a:pt x="732891" y="2469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891063" y="3425915"/>
              <a:ext cx="815035" cy="493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697"/>
                  </a:moveTo>
                  <a:lnTo>
                    <a:pt x="815035" y="2469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 rot="19037531">
              <a:off x="2642350" y="2494694"/>
              <a:ext cx="732891" cy="493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697"/>
                  </a:moveTo>
                  <a:lnTo>
                    <a:pt x="732891" y="2469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Овал 8"/>
            <p:cNvSpPr/>
            <p:nvPr/>
          </p:nvSpPr>
          <p:spPr>
            <a:xfrm>
              <a:off x="1229807" y="2002971"/>
              <a:ext cx="1598759" cy="2177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046248" y="1298634"/>
              <a:ext cx="1397289" cy="1397289"/>
            </a:xfrm>
            <a:custGeom>
              <a:avLst/>
              <a:gdLst>
                <a:gd name="connsiteX0" fmla="*/ 0 w 1397289"/>
                <a:gd name="connsiteY0" fmla="*/ 698645 h 1397289"/>
                <a:gd name="connsiteX1" fmla="*/ 204629 w 1397289"/>
                <a:gd name="connsiteY1" fmla="*/ 204628 h 1397289"/>
                <a:gd name="connsiteX2" fmla="*/ 698646 w 1397289"/>
                <a:gd name="connsiteY2" fmla="*/ 0 h 1397289"/>
                <a:gd name="connsiteX3" fmla="*/ 1192663 w 1397289"/>
                <a:gd name="connsiteY3" fmla="*/ 204629 h 1397289"/>
                <a:gd name="connsiteX4" fmla="*/ 1397291 w 1397289"/>
                <a:gd name="connsiteY4" fmla="*/ 698646 h 1397289"/>
                <a:gd name="connsiteX5" fmla="*/ 1192662 w 1397289"/>
                <a:gd name="connsiteY5" fmla="*/ 1192663 h 1397289"/>
                <a:gd name="connsiteX6" fmla="*/ 698645 w 1397289"/>
                <a:gd name="connsiteY6" fmla="*/ 1397291 h 1397289"/>
                <a:gd name="connsiteX7" fmla="*/ 204628 w 1397289"/>
                <a:gd name="connsiteY7" fmla="*/ 1192662 h 1397289"/>
                <a:gd name="connsiteX8" fmla="*/ 0 w 1397289"/>
                <a:gd name="connsiteY8" fmla="*/ 698645 h 139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289" h="1397289">
                  <a:moveTo>
                    <a:pt x="0" y="698645"/>
                  </a:moveTo>
                  <a:cubicBezTo>
                    <a:pt x="0" y="513353"/>
                    <a:pt x="73608" y="335650"/>
                    <a:pt x="204629" y="204628"/>
                  </a:cubicBezTo>
                  <a:cubicBezTo>
                    <a:pt x="335651" y="73607"/>
                    <a:pt x="513354" y="0"/>
                    <a:pt x="698646" y="0"/>
                  </a:cubicBezTo>
                  <a:cubicBezTo>
                    <a:pt x="883938" y="0"/>
                    <a:pt x="1061641" y="73608"/>
                    <a:pt x="1192663" y="204629"/>
                  </a:cubicBezTo>
                  <a:cubicBezTo>
                    <a:pt x="1323684" y="335651"/>
                    <a:pt x="1397291" y="513354"/>
                    <a:pt x="1397291" y="698646"/>
                  </a:cubicBezTo>
                  <a:cubicBezTo>
                    <a:pt x="1397291" y="883938"/>
                    <a:pt x="1323684" y="1061641"/>
                    <a:pt x="1192662" y="1192663"/>
                  </a:cubicBezTo>
                  <a:cubicBezTo>
                    <a:pt x="1061641" y="1323684"/>
                    <a:pt x="883937" y="1397291"/>
                    <a:pt x="698645" y="1397291"/>
                  </a:cubicBezTo>
                  <a:cubicBezTo>
                    <a:pt x="513353" y="1397291"/>
                    <a:pt x="335650" y="1323684"/>
                    <a:pt x="204628" y="1192662"/>
                  </a:cubicBezTo>
                  <a:cubicBezTo>
                    <a:pt x="73607" y="1061640"/>
                    <a:pt x="0" y="883937"/>
                    <a:pt x="0" y="6986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153" tIns="214153" rIns="214153" bIns="21415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Инструктор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BLS</a:t>
              </a:r>
              <a:endParaRPr lang="ru-RU" sz="15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454125" y="1098337"/>
              <a:ext cx="2778401" cy="1397289"/>
            </a:xfrm>
            <a:custGeom>
              <a:avLst/>
              <a:gdLst>
                <a:gd name="connsiteX0" fmla="*/ 0 w 2095934"/>
                <a:gd name="connsiteY0" fmla="*/ 0 h 1397289"/>
                <a:gd name="connsiteX1" fmla="*/ 2095934 w 2095934"/>
                <a:gd name="connsiteY1" fmla="*/ 0 h 1397289"/>
                <a:gd name="connsiteX2" fmla="*/ 2095934 w 2095934"/>
                <a:gd name="connsiteY2" fmla="*/ 1397289 h 1397289"/>
                <a:gd name="connsiteX3" fmla="*/ 0 w 2095934"/>
                <a:gd name="connsiteY3" fmla="*/ 1397289 h 1397289"/>
                <a:gd name="connsiteX4" fmla="*/ 0 w 2095934"/>
                <a:gd name="connsiteY4" fmla="*/ 0 h 139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934" h="1397289">
                  <a:moveTo>
                    <a:pt x="0" y="0"/>
                  </a:moveTo>
                  <a:lnTo>
                    <a:pt x="2095934" y="0"/>
                  </a:lnTo>
                  <a:lnTo>
                    <a:pt x="2095934" y="1397289"/>
                  </a:lnTo>
                  <a:lnTo>
                    <a:pt x="0" y="1397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Курс </a:t>
              </a:r>
              <a:r>
                <a:rPr lang="en-US" sz="2400" kern="1200" dirty="0" smtClean="0"/>
                <a:t>BLS&amp;AED</a:t>
              </a:r>
              <a:r>
                <a:rPr lang="ru-RU" sz="2400" kern="1200" dirty="0" smtClean="0"/>
                <a:t> – </a:t>
              </a:r>
              <a:r>
                <a:rPr lang="ru-RU" sz="2400" b="1" kern="1200" dirty="0" smtClean="0"/>
                <a:t>1 день </a:t>
              </a:r>
              <a:endParaRPr lang="ru-RU" sz="2400" b="1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Инструкторский</a:t>
              </a:r>
              <a:r>
                <a:rPr lang="en-US" sz="2400" kern="1200" dirty="0" smtClean="0"/>
                <a:t> </a:t>
              </a:r>
              <a:r>
                <a:rPr lang="ru-RU" sz="2400" kern="1200" dirty="0" smtClean="0"/>
                <a:t>курс – </a:t>
              </a:r>
              <a:r>
                <a:rPr lang="ru-RU" sz="2400" b="1" kern="1200" dirty="0" smtClean="0"/>
                <a:t>1 день </a:t>
              </a:r>
              <a:endParaRPr lang="ru-RU" sz="2400" b="1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2-3 стажировки – </a:t>
              </a:r>
              <a:r>
                <a:rPr lang="ru-RU" sz="2400" b="1" kern="1200" dirty="0" smtClean="0"/>
                <a:t>2-3 дня</a:t>
              </a:r>
              <a:endParaRPr lang="ru-RU" sz="24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465759" y="2856472"/>
              <a:ext cx="1397289" cy="1397289"/>
            </a:xfrm>
            <a:custGeom>
              <a:avLst/>
              <a:gdLst>
                <a:gd name="connsiteX0" fmla="*/ 0 w 1397289"/>
                <a:gd name="connsiteY0" fmla="*/ 698645 h 1397289"/>
                <a:gd name="connsiteX1" fmla="*/ 204629 w 1397289"/>
                <a:gd name="connsiteY1" fmla="*/ 204628 h 1397289"/>
                <a:gd name="connsiteX2" fmla="*/ 698646 w 1397289"/>
                <a:gd name="connsiteY2" fmla="*/ 0 h 1397289"/>
                <a:gd name="connsiteX3" fmla="*/ 1192663 w 1397289"/>
                <a:gd name="connsiteY3" fmla="*/ 204629 h 1397289"/>
                <a:gd name="connsiteX4" fmla="*/ 1397291 w 1397289"/>
                <a:gd name="connsiteY4" fmla="*/ 698646 h 1397289"/>
                <a:gd name="connsiteX5" fmla="*/ 1192662 w 1397289"/>
                <a:gd name="connsiteY5" fmla="*/ 1192663 h 1397289"/>
                <a:gd name="connsiteX6" fmla="*/ 698645 w 1397289"/>
                <a:gd name="connsiteY6" fmla="*/ 1397291 h 1397289"/>
                <a:gd name="connsiteX7" fmla="*/ 204628 w 1397289"/>
                <a:gd name="connsiteY7" fmla="*/ 1192662 h 1397289"/>
                <a:gd name="connsiteX8" fmla="*/ 0 w 1397289"/>
                <a:gd name="connsiteY8" fmla="*/ 698645 h 139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289" h="1397289">
                  <a:moveTo>
                    <a:pt x="0" y="698645"/>
                  </a:moveTo>
                  <a:cubicBezTo>
                    <a:pt x="0" y="513353"/>
                    <a:pt x="73608" y="335650"/>
                    <a:pt x="204629" y="204628"/>
                  </a:cubicBezTo>
                  <a:cubicBezTo>
                    <a:pt x="335651" y="73607"/>
                    <a:pt x="513354" y="0"/>
                    <a:pt x="698646" y="0"/>
                  </a:cubicBezTo>
                  <a:cubicBezTo>
                    <a:pt x="883938" y="0"/>
                    <a:pt x="1061641" y="73608"/>
                    <a:pt x="1192663" y="204629"/>
                  </a:cubicBezTo>
                  <a:cubicBezTo>
                    <a:pt x="1323684" y="335651"/>
                    <a:pt x="1397291" y="513354"/>
                    <a:pt x="1397291" y="698646"/>
                  </a:cubicBezTo>
                  <a:cubicBezTo>
                    <a:pt x="1397291" y="883938"/>
                    <a:pt x="1323684" y="1061641"/>
                    <a:pt x="1192662" y="1192663"/>
                  </a:cubicBezTo>
                  <a:cubicBezTo>
                    <a:pt x="1061641" y="1323684"/>
                    <a:pt x="883937" y="1397291"/>
                    <a:pt x="698645" y="1397291"/>
                  </a:cubicBezTo>
                  <a:cubicBezTo>
                    <a:pt x="513353" y="1397291"/>
                    <a:pt x="335650" y="1323684"/>
                    <a:pt x="204628" y="1192662"/>
                  </a:cubicBezTo>
                  <a:cubicBezTo>
                    <a:pt x="73607" y="1061640"/>
                    <a:pt x="0" y="883937"/>
                    <a:pt x="0" y="6986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153" tIns="214153" rIns="214153" bIns="21415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Инструктор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BLS</a:t>
              </a:r>
              <a:endParaRPr lang="ru-RU" sz="2400" b="1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946237" y="4274969"/>
              <a:ext cx="1397289" cy="1397289"/>
            </a:xfrm>
            <a:custGeom>
              <a:avLst/>
              <a:gdLst>
                <a:gd name="connsiteX0" fmla="*/ 0 w 1397289"/>
                <a:gd name="connsiteY0" fmla="*/ 698645 h 1397289"/>
                <a:gd name="connsiteX1" fmla="*/ 204629 w 1397289"/>
                <a:gd name="connsiteY1" fmla="*/ 204628 h 1397289"/>
                <a:gd name="connsiteX2" fmla="*/ 698646 w 1397289"/>
                <a:gd name="connsiteY2" fmla="*/ 0 h 1397289"/>
                <a:gd name="connsiteX3" fmla="*/ 1192663 w 1397289"/>
                <a:gd name="connsiteY3" fmla="*/ 204629 h 1397289"/>
                <a:gd name="connsiteX4" fmla="*/ 1397291 w 1397289"/>
                <a:gd name="connsiteY4" fmla="*/ 698646 h 1397289"/>
                <a:gd name="connsiteX5" fmla="*/ 1192662 w 1397289"/>
                <a:gd name="connsiteY5" fmla="*/ 1192663 h 1397289"/>
                <a:gd name="connsiteX6" fmla="*/ 698645 w 1397289"/>
                <a:gd name="connsiteY6" fmla="*/ 1397291 h 1397289"/>
                <a:gd name="connsiteX7" fmla="*/ 204628 w 1397289"/>
                <a:gd name="connsiteY7" fmla="*/ 1192662 h 1397289"/>
                <a:gd name="connsiteX8" fmla="*/ 0 w 1397289"/>
                <a:gd name="connsiteY8" fmla="*/ 698645 h 139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289" h="1397289">
                  <a:moveTo>
                    <a:pt x="0" y="698645"/>
                  </a:moveTo>
                  <a:cubicBezTo>
                    <a:pt x="0" y="513353"/>
                    <a:pt x="73608" y="335650"/>
                    <a:pt x="204629" y="204628"/>
                  </a:cubicBezTo>
                  <a:cubicBezTo>
                    <a:pt x="335651" y="73607"/>
                    <a:pt x="513354" y="0"/>
                    <a:pt x="698646" y="0"/>
                  </a:cubicBezTo>
                  <a:cubicBezTo>
                    <a:pt x="883938" y="0"/>
                    <a:pt x="1061641" y="73608"/>
                    <a:pt x="1192663" y="204629"/>
                  </a:cubicBezTo>
                  <a:cubicBezTo>
                    <a:pt x="1323684" y="335651"/>
                    <a:pt x="1397291" y="513354"/>
                    <a:pt x="1397291" y="698646"/>
                  </a:cubicBezTo>
                  <a:cubicBezTo>
                    <a:pt x="1397291" y="883938"/>
                    <a:pt x="1323684" y="1061641"/>
                    <a:pt x="1192662" y="1192663"/>
                  </a:cubicBezTo>
                  <a:cubicBezTo>
                    <a:pt x="1061641" y="1323684"/>
                    <a:pt x="883937" y="1397291"/>
                    <a:pt x="698645" y="1397291"/>
                  </a:cubicBezTo>
                  <a:cubicBezTo>
                    <a:pt x="513353" y="1397291"/>
                    <a:pt x="335650" y="1323684"/>
                    <a:pt x="204628" y="1192662"/>
                  </a:cubicBezTo>
                  <a:cubicBezTo>
                    <a:pt x="73607" y="1061640"/>
                    <a:pt x="0" y="883937"/>
                    <a:pt x="0" y="6986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153" tIns="214153" rIns="214153" bIns="21415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Инструктор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BLS</a:t>
              </a:r>
              <a:endParaRPr lang="ru-RU" sz="2400" b="1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2880" y="4302033"/>
            <a:ext cx="1803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…</a:t>
            </a:r>
          </a:p>
          <a:p>
            <a:pPr algn="ctr"/>
            <a:r>
              <a:rPr lang="ru-RU" sz="2400" dirty="0" smtClean="0"/>
              <a:t>по районам </a:t>
            </a:r>
          </a:p>
          <a:p>
            <a:pPr algn="ctr"/>
            <a:r>
              <a:rPr lang="ru-RU" sz="2400" dirty="0" smtClean="0"/>
              <a:t>и школам</a:t>
            </a:r>
            <a:endParaRPr lang="ru-RU" sz="2400" dirty="0"/>
          </a:p>
        </p:txBody>
      </p:sp>
      <p:sp>
        <p:nvSpPr>
          <p:cNvPr id="18" name="Полилиния 17"/>
          <p:cNvSpPr/>
          <p:nvPr/>
        </p:nvSpPr>
        <p:spPr>
          <a:xfrm>
            <a:off x="5933274" y="2377440"/>
            <a:ext cx="2061193" cy="1044653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877" y="2360023"/>
            <a:ext cx="1804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ГВС по ПП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Инструктор-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тренер </a:t>
            </a:r>
            <a:r>
              <a:rPr lang="en-US" sz="2400" b="1" dirty="0" smtClean="0">
                <a:solidFill>
                  <a:schemeClr val="bg1"/>
                </a:solidFill>
              </a:rPr>
              <a:t>BLS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963756" y="3239589"/>
            <a:ext cx="2061193" cy="961921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22" name="Полилиния 21"/>
          <p:cNvSpPr/>
          <p:nvPr/>
        </p:nvSpPr>
        <p:spPr>
          <a:xfrm>
            <a:off x="5989880" y="4188823"/>
            <a:ext cx="2061193" cy="970629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6046485" y="5042262"/>
            <a:ext cx="2061193" cy="1136469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512526" y="3056709"/>
            <a:ext cx="374468" cy="113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608320" y="3727269"/>
            <a:ext cx="478971" cy="13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34000" y="4114801"/>
            <a:ext cx="718457" cy="72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38057" y="4267201"/>
            <a:ext cx="836023" cy="128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7396313" y="5390982"/>
            <a:ext cx="2061193" cy="970629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36" name="Полилиния 35"/>
          <p:cNvSpPr/>
          <p:nvPr/>
        </p:nvSpPr>
        <p:spPr>
          <a:xfrm>
            <a:off x="7465982" y="2643051"/>
            <a:ext cx="2061193" cy="970629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37" name="Полилиния 36"/>
          <p:cNvSpPr/>
          <p:nvPr/>
        </p:nvSpPr>
        <p:spPr>
          <a:xfrm>
            <a:off x="7339708" y="3535679"/>
            <a:ext cx="2061193" cy="970629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38" name="Полилиния 37"/>
          <p:cNvSpPr/>
          <p:nvPr/>
        </p:nvSpPr>
        <p:spPr>
          <a:xfrm>
            <a:off x="7313582" y="4467497"/>
            <a:ext cx="2061193" cy="970629"/>
          </a:xfrm>
          <a:custGeom>
            <a:avLst/>
            <a:gdLst>
              <a:gd name="connsiteX0" fmla="*/ 0 w 1397289"/>
              <a:gd name="connsiteY0" fmla="*/ 698645 h 1397289"/>
              <a:gd name="connsiteX1" fmla="*/ 204629 w 1397289"/>
              <a:gd name="connsiteY1" fmla="*/ 204628 h 1397289"/>
              <a:gd name="connsiteX2" fmla="*/ 698646 w 1397289"/>
              <a:gd name="connsiteY2" fmla="*/ 0 h 1397289"/>
              <a:gd name="connsiteX3" fmla="*/ 1192663 w 1397289"/>
              <a:gd name="connsiteY3" fmla="*/ 204629 h 1397289"/>
              <a:gd name="connsiteX4" fmla="*/ 1397291 w 1397289"/>
              <a:gd name="connsiteY4" fmla="*/ 698646 h 1397289"/>
              <a:gd name="connsiteX5" fmla="*/ 1192662 w 1397289"/>
              <a:gd name="connsiteY5" fmla="*/ 1192663 h 1397289"/>
              <a:gd name="connsiteX6" fmla="*/ 698645 w 1397289"/>
              <a:gd name="connsiteY6" fmla="*/ 1397291 h 1397289"/>
              <a:gd name="connsiteX7" fmla="*/ 204628 w 1397289"/>
              <a:gd name="connsiteY7" fmla="*/ 1192662 h 1397289"/>
              <a:gd name="connsiteX8" fmla="*/ 0 w 1397289"/>
              <a:gd name="connsiteY8" fmla="*/ 698645 h 13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9" h="1397289">
                <a:moveTo>
                  <a:pt x="0" y="698645"/>
                </a:moveTo>
                <a:cubicBezTo>
                  <a:pt x="0" y="513353"/>
                  <a:pt x="73608" y="335650"/>
                  <a:pt x="204629" y="204628"/>
                </a:cubicBezTo>
                <a:cubicBezTo>
                  <a:pt x="335651" y="73607"/>
                  <a:pt x="513354" y="0"/>
                  <a:pt x="698646" y="0"/>
                </a:cubicBezTo>
                <a:cubicBezTo>
                  <a:pt x="883938" y="0"/>
                  <a:pt x="1061641" y="73608"/>
                  <a:pt x="1192663" y="204629"/>
                </a:cubicBezTo>
                <a:cubicBezTo>
                  <a:pt x="1323684" y="335651"/>
                  <a:pt x="1397291" y="513354"/>
                  <a:pt x="1397291" y="698646"/>
                </a:cubicBezTo>
                <a:cubicBezTo>
                  <a:pt x="1397291" y="883938"/>
                  <a:pt x="1323684" y="1061641"/>
                  <a:pt x="1192662" y="1192663"/>
                </a:cubicBezTo>
                <a:cubicBezTo>
                  <a:pt x="1061641" y="1323684"/>
                  <a:pt x="883937" y="1397291"/>
                  <a:pt x="698645" y="1397291"/>
                </a:cubicBezTo>
                <a:cubicBezTo>
                  <a:pt x="513353" y="1397291"/>
                  <a:pt x="335650" y="1323684"/>
                  <a:pt x="204628" y="1192662"/>
                </a:cubicBezTo>
                <a:cubicBezTo>
                  <a:pt x="73607" y="1061640"/>
                  <a:pt x="0" y="883937"/>
                  <a:pt x="0" y="6986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53" tIns="214153" rIns="214153" bIns="2141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Обученный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BLS</a:t>
            </a:r>
            <a:endParaRPr lang="ru-RU" sz="2000" kern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40119" y="5965448"/>
            <a:ext cx="79176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Престижно!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Сертификат Европейского Совета по реанимации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559" y="256799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Памятка для учителей!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3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6" y="42423"/>
            <a:ext cx="9051291" cy="5284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5 шагов, чтобы сохранить здоровье и жизнь!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Алгоритм действий по профилактике школьного травматизма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297" y="580513"/>
            <a:ext cx="9136686" cy="6225989"/>
            <a:chOff x="498194" y="794905"/>
            <a:chExt cx="8915196" cy="6225989"/>
          </a:xfrm>
        </p:grpSpPr>
        <p:sp>
          <p:nvSpPr>
            <p:cNvPr id="6" name="Стрелка углом вверх 5"/>
            <p:cNvSpPr/>
            <p:nvPr/>
          </p:nvSpPr>
          <p:spPr>
            <a:xfrm rot="5400000">
              <a:off x="551072" y="1999682"/>
              <a:ext cx="737971" cy="54125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98194" y="794905"/>
              <a:ext cx="2452824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b="1" dirty="0" smtClean="0"/>
                <a:t>Оценивайте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b="1" dirty="0" smtClean="0"/>
                <a:t>все ситуации соревновательности! </a:t>
              </a:r>
              <a:endParaRPr lang="ru-RU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982225" y="854776"/>
              <a:ext cx="6431165" cy="943632"/>
            </a:xfrm>
            <a:custGeom>
              <a:avLst/>
              <a:gdLst>
                <a:gd name="connsiteX0" fmla="*/ 0 w 2489035"/>
                <a:gd name="connsiteY0" fmla="*/ 0 h 884818"/>
                <a:gd name="connsiteX1" fmla="*/ 2489035 w 2489035"/>
                <a:gd name="connsiteY1" fmla="*/ 0 h 884818"/>
                <a:gd name="connsiteX2" fmla="*/ 2489035 w 2489035"/>
                <a:gd name="connsiteY2" fmla="*/ 884818 h 884818"/>
                <a:gd name="connsiteX3" fmla="*/ 0 w 2489035"/>
                <a:gd name="connsiteY3" fmla="*/ 884818 h 884818"/>
                <a:gd name="connsiteX4" fmla="*/ 0 w 2489035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035" h="884818">
                  <a:moveTo>
                    <a:pt x="0" y="0"/>
                  </a:moveTo>
                  <a:lnTo>
                    <a:pt x="2489035" y="0"/>
                  </a:lnTo>
                  <a:lnTo>
                    <a:pt x="2489035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1" algn="l" defTabSz="311150">
                <a:spcBef>
                  <a:spcPct val="0"/>
                </a:spcBef>
              </a:pPr>
              <a:r>
                <a:rPr lang="ru-RU" sz="1600" kern="1200" dirty="0" smtClean="0"/>
                <a:t>Соревновательный элемент между школьниками является предпосылкой для получения травм! Особое внимание после слов: «Смотри, как я могу!»</a:t>
              </a:r>
              <a:endParaRPr lang="ru-RU" sz="1600" kern="1200" dirty="0"/>
            </a:p>
          </p:txBody>
        </p:sp>
        <p:sp>
          <p:nvSpPr>
            <p:cNvPr id="9" name="Стрелка углом вверх 8"/>
            <p:cNvSpPr/>
            <p:nvPr/>
          </p:nvSpPr>
          <p:spPr>
            <a:xfrm rot="5400000">
              <a:off x="1275742" y="3144930"/>
              <a:ext cx="890256" cy="779319"/>
            </a:xfrm>
            <a:prstGeom prst="bentUpArrow">
              <a:avLst>
                <a:gd name="adj1" fmla="val 20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190683" y="1982414"/>
              <a:ext cx="2051281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Требуйте неукоснительного соблюдения правил!</a:t>
              </a: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228606" y="3253102"/>
              <a:ext cx="4054999" cy="1428588"/>
            </a:xfrm>
            <a:custGeom>
              <a:avLst/>
              <a:gdLst>
                <a:gd name="connsiteX0" fmla="*/ 0 w 5037232"/>
                <a:gd name="connsiteY0" fmla="*/ 0 h 884818"/>
                <a:gd name="connsiteX1" fmla="*/ 5037232 w 5037232"/>
                <a:gd name="connsiteY1" fmla="*/ 0 h 884818"/>
                <a:gd name="connsiteX2" fmla="*/ 5037232 w 5037232"/>
                <a:gd name="connsiteY2" fmla="*/ 884818 h 884818"/>
                <a:gd name="connsiteX3" fmla="*/ 0 w 5037232"/>
                <a:gd name="connsiteY3" fmla="*/ 884818 h 884818"/>
                <a:gd name="connsiteX4" fmla="*/ 0 w 5037232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232" h="884818">
                  <a:moveTo>
                    <a:pt x="0" y="0"/>
                  </a:moveTo>
                  <a:lnTo>
                    <a:pt x="5037232" y="0"/>
                  </a:lnTo>
                  <a:lnTo>
                    <a:pt x="5037232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endParaRPr lang="ru-RU" sz="1600" dirty="0" smtClean="0"/>
            </a:p>
            <a:p>
              <a:r>
                <a:rPr lang="ru-RU" sz="1600" dirty="0" smtClean="0"/>
                <a:t>Мотивируйте </a:t>
              </a:r>
              <a:r>
                <a:rPr lang="ru-RU" sz="1600" dirty="0"/>
                <a:t>обучающихся </a:t>
              </a:r>
              <a:r>
                <a:rPr lang="ru-RU" sz="1600" dirty="0" smtClean="0"/>
                <a:t>проявлять свои способности в </a:t>
              </a:r>
              <a:r>
                <a:rPr lang="ru-RU" sz="1600" dirty="0"/>
                <a:t>индивидуальных </a:t>
              </a:r>
              <a:r>
                <a:rPr lang="ru-RU" sz="1600" dirty="0" smtClean="0"/>
                <a:t>и командных достижениях при строгом соблюдении </a:t>
              </a:r>
              <a:r>
                <a:rPr lang="ru-RU" sz="1600" dirty="0"/>
                <a:t>правил безопасности.</a:t>
              </a:r>
            </a:p>
            <a:p>
              <a:pPr marL="0" lvl="1" defTabSz="311150">
                <a:spcBef>
                  <a:spcPct val="0"/>
                </a:spcBef>
              </a:pPr>
              <a:r>
                <a:rPr lang="ru-RU" sz="1600" kern="1200" dirty="0" smtClean="0"/>
                <a:t> </a:t>
              </a:r>
              <a:endParaRPr lang="ru-RU" sz="1600" dirty="0"/>
            </a:p>
            <a:p>
              <a:pPr marL="0" lvl="1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kern="1200" dirty="0"/>
            </a:p>
          </p:txBody>
        </p:sp>
        <p:sp>
          <p:nvSpPr>
            <p:cNvPr id="12" name="Стрелка углом вверх 11"/>
            <p:cNvSpPr/>
            <p:nvPr/>
          </p:nvSpPr>
          <p:spPr>
            <a:xfrm rot="5400000">
              <a:off x="2264165" y="4605013"/>
              <a:ext cx="597976" cy="61665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110531" y="3183633"/>
              <a:ext cx="3112208" cy="1425028"/>
            </a:xfrm>
            <a:custGeom>
              <a:avLst/>
              <a:gdLst>
                <a:gd name="connsiteX0" fmla="*/ 0 w 2103486"/>
                <a:gd name="connsiteY0" fmla="*/ 182493 h 1094741"/>
                <a:gd name="connsiteX1" fmla="*/ 182493 w 2103486"/>
                <a:gd name="connsiteY1" fmla="*/ 0 h 1094741"/>
                <a:gd name="connsiteX2" fmla="*/ 1920993 w 2103486"/>
                <a:gd name="connsiteY2" fmla="*/ 0 h 1094741"/>
                <a:gd name="connsiteX3" fmla="*/ 2103486 w 2103486"/>
                <a:gd name="connsiteY3" fmla="*/ 182493 h 1094741"/>
                <a:gd name="connsiteX4" fmla="*/ 2103486 w 2103486"/>
                <a:gd name="connsiteY4" fmla="*/ 912248 h 1094741"/>
                <a:gd name="connsiteX5" fmla="*/ 1920993 w 2103486"/>
                <a:gd name="connsiteY5" fmla="*/ 1094741 h 1094741"/>
                <a:gd name="connsiteX6" fmla="*/ 182493 w 2103486"/>
                <a:gd name="connsiteY6" fmla="*/ 1094741 h 1094741"/>
                <a:gd name="connsiteX7" fmla="*/ 0 w 2103486"/>
                <a:gd name="connsiteY7" fmla="*/ 912248 h 1094741"/>
                <a:gd name="connsiteX8" fmla="*/ 0 w 2103486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486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920993" y="0"/>
                  </a:lnTo>
                  <a:cubicBezTo>
                    <a:pt x="2021781" y="0"/>
                    <a:pt x="2103486" y="81705"/>
                    <a:pt x="2103486" y="182493"/>
                  </a:cubicBezTo>
                  <a:lnTo>
                    <a:pt x="2103486" y="912248"/>
                  </a:lnTo>
                  <a:cubicBezTo>
                    <a:pt x="2103486" y="1013036"/>
                    <a:pt x="2021781" y="1094741"/>
                    <a:pt x="1920993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2400" kern="1200" dirty="0" smtClean="0"/>
                <a:t>Безопасное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2400" kern="1200" dirty="0" smtClean="0"/>
                <a:t>поведение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14701" y="1965458"/>
              <a:ext cx="6037064" cy="1131270"/>
            </a:xfrm>
            <a:custGeom>
              <a:avLst/>
              <a:gdLst>
                <a:gd name="connsiteX0" fmla="*/ 0 w 3667288"/>
                <a:gd name="connsiteY0" fmla="*/ 0 h 884818"/>
                <a:gd name="connsiteX1" fmla="*/ 3667288 w 3667288"/>
                <a:gd name="connsiteY1" fmla="*/ 0 h 884818"/>
                <a:gd name="connsiteX2" fmla="*/ 3667288 w 3667288"/>
                <a:gd name="connsiteY2" fmla="*/ 884818 h 884818"/>
                <a:gd name="connsiteX3" fmla="*/ 0 w 3667288"/>
                <a:gd name="connsiteY3" fmla="*/ 884818 h 884818"/>
                <a:gd name="connsiteX4" fmla="*/ 0 w 3667288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288" h="884818">
                  <a:moveTo>
                    <a:pt x="0" y="0"/>
                  </a:moveTo>
                  <a:lnTo>
                    <a:pt x="3667288" y="0"/>
                  </a:lnTo>
                  <a:lnTo>
                    <a:pt x="3667288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r>
                <a:rPr lang="ru-RU" sz="1600" dirty="0"/>
                <a:t>Наказание при их невыполнении должно быть показательным и незамедлительным для назидания остальным с обоснованием </a:t>
              </a:r>
            </a:p>
            <a:p>
              <a:r>
                <a:rPr lang="ru-RU" sz="1600" dirty="0"/>
                <a:t>необходимости этой меры для профилактики травматизма.</a:t>
              </a:r>
            </a:p>
          </p:txBody>
        </p:sp>
        <p:sp>
          <p:nvSpPr>
            <p:cNvPr id="15" name="Стрелка углом вверх 14"/>
            <p:cNvSpPr/>
            <p:nvPr/>
          </p:nvSpPr>
          <p:spPr>
            <a:xfrm rot="5400000">
              <a:off x="3067276" y="5843028"/>
              <a:ext cx="720320" cy="64206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871481" y="4719935"/>
              <a:ext cx="2978600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Если произошла травма, надо максимально быстро оказать первую помощь</a:t>
              </a:r>
              <a:endParaRPr lang="ru-RU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847787" y="4600257"/>
              <a:ext cx="1137496" cy="884818"/>
            </a:xfrm>
            <a:custGeom>
              <a:avLst/>
              <a:gdLst>
                <a:gd name="connsiteX0" fmla="*/ 0 w 1137496"/>
                <a:gd name="connsiteY0" fmla="*/ 0 h 884818"/>
                <a:gd name="connsiteX1" fmla="*/ 1137496 w 1137496"/>
                <a:gd name="connsiteY1" fmla="*/ 0 h 884818"/>
                <a:gd name="connsiteX2" fmla="*/ 1137496 w 1137496"/>
                <a:gd name="connsiteY2" fmla="*/ 884818 h 884818"/>
                <a:gd name="connsiteX3" fmla="*/ 0 w 1137496"/>
                <a:gd name="connsiteY3" fmla="*/ 884818 h 884818"/>
                <a:gd name="connsiteX4" fmla="*/ 0 w 1137496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96" h="884818">
                  <a:moveTo>
                    <a:pt x="0" y="0"/>
                  </a:moveTo>
                  <a:lnTo>
                    <a:pt x="1137496" y="0"/>
                  </a:lnTo>
                  <a:lnTo>
                    <a:pt x="1137496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7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766453" y="5926153"/>
              <a:ext cx="2718300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Постоянная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оценка состояния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и передача бригаде СМП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для госпитализации</a:t>
              </a:r>
              <a:endParaRPr lang="ru-RU" kern="1200" dirty="0"/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5622379" y="4531286"/>
            <a:ext cx="3667288" cy="884818"/>
          </a:xfrm>
          <a:custGeom>
            <a:avLst/>
            <a:gdLst>
              <a:gd name="connsiteX0" fmla="*/ 0 w 3667288"/>
              <a:gd name="connsiteY0" fmla="*/ 0 h 884818"/>
              <a:gd name="connsiteX1" fmla="*/ 3667288 w 3667288"/>
              <a:gd name="connsiteY1" fmla="*/ 0 h 884818"/>
              <a:gd name="connsiteX2" fmla="*/ 3667288 w 3667288"/>
              <a:gd name="connsiteY2" fmla="*/ 884818 h 884818"/>
              <a:gd name="connsiteX3" fmla="*/ 0 w 3667288"/>
              <a:gd name="connsiteY3" fmla="*/ 884818 h 884818"/>
              <a:gd name="connsiteX4" fmla="*/ 0 w 3667288"/>
              <a:gd name="connsiteY4" fmla="*/ 0 h 88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288" h="884818">
                <a:moveTo>
                  <a:pt x="0" y="0"/>
                </a:moveTo>
                <a:lnTo>
                  <a:pt x="3667288" y="0"/>
                </a:lnTo>
                <a:lnTo>
                  <a:pt x="3667288" y="884818"/>
                </a:lnTo>
                <a:lnTo>
                  <a:pt x="0" y="884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Научитесь сами и  научите своих учеников оказывать первую помощь!</a:t>
            </a: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sp>
        <p:nvSpPr>
          <p:cNvPr id="21" name="Овал 20"/>
          <p:cNvSpPr/>
          <p:nvPr/>
        </p:nvSpPr>
        <p:spPr>
          <a:xfrm>
            <a:off x="7315" y="682392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30869" y="2402506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349719" y="376532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997145" y="501393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927056" y="6259131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6193019" y="5943431"/>
            <a:ext cx="3397790" cy="884818"/>
          </a:xfrm>
          <a:custGeom>
            <a:avLst/>
            <a:gdLst>
              <a:gd name="connsiteX0" fmla="*/ 0 w 3667288"/>
              <a:gd name="connsiteY0" fmla="*/ 0 h 884818"/>
              <a:gd name="connsiteX1" fmla="*/ 3667288 w 3667288"/>
              <a:gd name="connsiteY1" fmla="*/ 0 h 884818"/>
              <a:gd name="connsiteX2" fmla="*/ 3667288 w 3667288"/>
              <a:gd name="connsiteY2" fmla="*/ 884818 h 884818"/>
              <a:gd name="connsiteX3" fmla="*/ 0 w 3667288"/>
              <a:gd name="connsiteY3" fmla="*/ 884818 h 884818"/>
              <a:gd name="connsiteX4" fmla="*/ 0 w 3667288"/>
              <a:gd name="connsiteY4" fmla="*/ 0 h 88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288" h="884818">
                <a:moveTo>
                  <a:pt x="0" y="0"/>
                </a:moveTo>
                <a:lnTo>
                  <a:pt x="3667288" y="0"/>
                </a:lnTo>
                <a:lnTo>
                  <a:pt x="3667288" y="884818"/>
                </a:lnTo>
                <a:lnTo>
                  <a:pt x="0" y="884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При остановке кровообращения немедленно начать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сердечно-легочную реанимацию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и продолжать до приезда СМП</a:t>
            </a:r>
          </a:p>
          <a:p>
            <a:pPr marL="0" lvl="1" algn="l" defTabSz="488950">
              <a:spcBef>
                <a:spcPct val="0"/>
              </a:spcBef>
            </a:pPr>
            <a:endParaRPr lang="ru-RU" sz="1600" kern="12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751159" y="4333852"/>
            <a:ext cx="399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З.А. Зарипова. Звенья цепи выживания</a:t>
            </a:r>
          </a:p>
        </p:txBody>
      </p:sp>
    </p:spTree>
    <p:extLst>
      <p:ext uri="{BB962C8B-B14F-4D97-AF65-F5344CB8AC3E}">
        <p14:creationId xmlns:p14="http://schemas.microsoft.com/office/powerpoint/2010/main" val="34539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6" y="41962"/>
            <a:ext cx="9037674" cy="11169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Интересная аналогия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						  </a:t>
            </a:r>
            <a:r>
              <a:rPr lang="ru-RU" sz="4000" dirty="0" smtClean="0">
                <a:latin typeface="+mn-lt"/>
              </a:rPr>
              <a:t>с Законом </a:t>
            </a:r>
            <a:r>
              <a:rPr lang="en-US" sz="4000" dirty="0">
                <a:latin typeface="+mn-lt"/>
              </a:rPr>
              <a:t>Heinrich</a:t>
            </a:r>
            <a:endParaRPr lang="ru-RU" sz="4000" b="1" dirty="0">
              <a:latin typeface="+mn-lt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512085" y="1234655"/>
            <a:ext cx="5441614" cy="4837813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4232893" y="1333006"/>
            <a:ext cx="4548134" cy="1376945"/>
          </a:xfrm>
          <a:custGeom>
            <a:avLst/>
            <a:gdLst>
              <a:gd name="connsiteX0" fmla="*/ 0 w 3144578"/>
              <a:gd name="connsiteY0" fmla="*/ 165229 h 991357"/>
              <a:gd name="connsiteX1" fmla="*/ 165229 w 3144578"/>
              <a:gd name="connsiteY1" fmla="*/ 0 h 991357"/>
              <a:gd name="connsiteX2" fmla="*/ 2979349 w 3144578"/>
              <a:gd name="connsiteY2" fmla="*/ 0 h 991357"/>
              <a:gd name="connsiteX3" fmla="*/ 3144578 w 3144578"/>
              <a:gd name="connsiteY3" fmla="*/ 165229 h 991357"/>
              <a:gd name="connsiteX4" fmla="*/ 3144578 w 3144578"/>
              <a:gd name="connsiteY4" fmla="*/ 826128 h 991357"/>
              <a:gd name="connsiteX5" fmla="*/ 2979349 w 3144578"/>
              <a:gd name="connsiteY5" fmla="*/ 991357 h 991357"/>
              <a:gd name="connsiteX6" fmla="*/ 165229 w 3144578"/>
              <a:gd name="connsiteY6" fmla="*/ 991357 h 991357"/>
              <a:gd name="connsiteX7" fmla="*/ 0 w 3144578"/>
              <a:gd name="connsiteY7" fmla="*/ 826128 h 991357"/>
              <a:gd name="connsiteX8" fmla="*/ 0 w 3144578"/>
              <a:gd name="connsiteY8" fmla="*/ 165229 h 99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578" h="991357">
                <a:moveTo>
                  <a:pt x="0" y="165229"/>
                </a:moveTo>
                <a:cubicBezTo>
                  <a:pt x="0" y="73976"/>
                  <a:pt x="73976" y="0"/>
                  <a:pt x="165229" y="0"/>
                </a:cubicBezTo>
                <a:lnTo>
                  <a:pt x="2979349" y="0"/>
                </a:lnTo>
                <a:cubicBezTo>
                  <a:pt x="3070602" y="0"/>
                  <a:pt x="3144578" y="73976"/>
                  <a:pt x="3144578" y="165229"/>
                </a:cubicBezTo>
                <a:lnTo>
                  <a:pt x="3144578" y="826128"/>
                </a:lnTo>
                <a:cubicBezTo>
                  <a:pt x="3144578" y="917381"/>
                  <a:pt x="3070602" y="991357"/>
                  <a:pt x="2979349" y="991357"/>
                </a:cubicBezTo>
                <a:lnTo>
                  <a:pt x="165229" y="991357"/>
                </a:lnTo>
                <a:cubicBezTo>
                  <a:pt x="73976" y="991357"/>
                  <a:pt x="0" y="917381"/>
                  <a:pt x="0" y="826128"/>
                </a:cubicBezTo>
                <a:lnTo>
                  <a:pt x="0" y="165229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974" tIns="116974" rIns="116974" bIns="116974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/>
              <a:t>На каждый </a:t>
            </a:r>
            <a:r>
              <a:rPr lang="ru-RU" sz="2400" b="1" kern="1200" dirty="0" smtClean="0"/>
              <a:t>1</a:t>
            </a:r>
            <a:r>
              <a:rPr lang="ru-RU" sz="2400" kern="1200" dirty="0" smtClean="0"/>
              <a:t> несчастный случай, </a:t>
            </a:r>
            <a:r>
              <a:rPr lang="ru-RU" sz="2400" b="1" kern="1200" dirty="0" smtClean="0"/>
              <a:t>повлекший тяжелые последствия</a:t>
            </a:r>
            <a:r>
              <a:rPr lang="ru-RU" sz="2400" kern="1200" dirty="0" smtClean="0"/>
              <a:t>,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330314" y="2857400"/>
            <a:ext cx="4450713" cy="939674"/>
          </a:xfrm>
          <a:custGeom>
            <a:avLst/>
            <a:gdLst>
              <a:gd name="connsiteX0" fmla="*/ 0 w 3144578"/>
              <a:gd name="connsiteY0" fmla="*/ 156615 h 939674"/>
              <a:gd name="connsiteX1" fmla="*/ 156615 w 3144578"/>
              <a:gd name="connsiteY1" fmla="*/ 0 h 939674"/>
              <a:gd name="connsiteX2" fmla="*/ 2987963 w 3144578"/>
              <a:gd name="connsiteY2" fmla="*/ 0 h 939674"/>
              <a:gd name="connsiteX3" fmla="*/ 3144578 w 3144578"/>
              <a:gd name="connsiteY3" fmla="*/ 156615 h 939674"/>
              <a:gd name="connsiteX4" fmla="*/ 3144578 w 3144578"/>
              <a:gd name="connsiteY4" fmla="*/ 783059 h 939674"/>
              <a:gd name="connsiteX5" fmla="*/ 2987963 w 3144578"/>
              <a:gd name="connsiteY5" fmla="*/ 939674 h 939674"/>
              <a:gd name="connsiteX6" fmla="*/ 156615 w 3144578"/>
              <a:gd name="connsiteY6" fmla="*/ 939674 h 939674"/>
              <a:gd name="connsiteX7" fmla="*/ 0 w 3144578"/>
              <a:gd name="connsiteY7" fmla="*/ 783059 h 939674"/>
              <a:gd name="connsiteX8" fmla="*/ 0 w 3144578"/>
              <a:gd name="connsiteY8" fmla="*/ 156615 h 93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578" h="939674">
                <a:moveTo>
                  <a:pt x="0" y="156615"/>
                </a:moveTo>
                <a:cubicBezTo>
                  <a:pt x="0" y="70119"/>
                  <a:pt x="70119" y="0"/>
                  <a:pt x="156615" y="0"/>
                </a:cubicBezTo>
                <a:lnTo>
                  <a:pt x="2987963" y="0"/>
                </a:lnTo>
                <a:cubicBezTo>
                  <a:pt x="3074459" y="0"/>
                  <a:pt x="3144578" y="70119"/>
                  <a:pt x="3144578" y="156615"/>
                </a:cubicBezTo>
                <a:lnTo>
                  <a:pt x="3144578" y="783059"/>
                </a:lnTo>
                <a:cubicBezTo>
                  <a:pt x="3144578" y="869555"/>
                  <a:pt x="3074459" y="939674"/>
                  <a:pt x="2987963" y="939674"/>
                </a:cubicBezTo>
                <a:lnTo>
                  <a:pt x="156615" y="939674"/>
                </a:lnTo>
                <a:cubicBezTo>
                  <a:pt x="70119" y="939674"/>
                  <a:pt x="0" y="869555"/>
                  <a:pt x="0" y="783059"/>
                </a:cubicBezTo>
                <a:lnTo>
                  <a:pt x="0" y="156615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451" tIns="114451" rIns="114451" bIns="11445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приходится </a:t>
            </a:r>
            <a:r>
              <a:rPr lang="ru-RU" sz="2400" b="1" kern="1200" dirty="0" smtClean="0"/>
              <a:t>29</a:t>
            </a:r>
            <a:r>
              <a:rPr lang="ru-RU" sz="2400" kern="1200" dirty="0" smtClean="0"/>
              <a:t> случаев получения </a:t>
            </a:r>
            <a:r>
              <a:rPr lang="ru-RU" sz="2400" b="1" kern="1200" dirty="0" smtClean="0"/>
              <a:t>легких травм </a:t>
            </a:r>
            <a:endParaRPr lang="ru-RU" sz="2400" b="1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4330314" y="4011981"/>
            <a:ext cx="4450713" cy="1623235"/>
          </a:xfrm>
          <a:custGeom>
            <a:avLst/>
            <a:gdLst>
              <a:gd name="connsiteX0" fmla="*/ 0 w 5041765"/>
              <a:gd name="connsiteY0" fmla="*/ 217091 h 1302521"/>
              <a:gd name="connsiteX1" fmla="*/ 217091 w 5041765"/>
              <a:gd name="connsiteY1" fmla="*/ 0 h 1302521"/>
              <a:gd name="connsiteX2" fmla="*/ 4824674 w 5041765"/>
              <a:gd name="connsiteY2" fmla="*/ 0 h 1302521"/>
              <a:gd name="connsiteX3" fmla="*/ 5041765 w 5041765"/>
              <a:gd name="connsiteY3" fmla="*/ 217091 h 1302521"/>
              <a:gd name="connsiteX4" fmla="*/ 5041765 w 5041765"/>
              <a:gd name="connsiteY4" fmla="*/ 1085430 h 1302521"/>
              <a:gd name="connsiteX5" fmla="*/ 4824674 w 5041765"/>
              <a:gd name="connsiteY5" fmla="*/ 1302521 h 1302521"/>
              <a:gd name="connsiteX6" fmla="*/ 217091 w 5041765"/>
              <a:gd name="connsiteY6" fmla="*/ 1302521 h 1302521"/>
              <a:gd name="connsiteX7" fmla="*/ 0 w 5041765"/>
              <a:gd name="connsiteY7" fmla="*/ 1085430 h 1302521"/>
              <a:gd name="connsiteX8" fmla="*/ 0 w 5041765"/>
              <a:gd name="connsiteY8" fmla="*/ 217091 h 130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1765" h="1302521">
                <a:moveTo>
                  <a:pt x="0" y="217091"/>
                </a:moveTo>
                <a:cubicBezTo>
                  <a:pt x="0" y="97195"/>
                  <a:pt x="97195" y="0"/>
                  <a:pt x="217091" y="0"/>
                </a:cubicBezTo>
                <a:lnTo>
                  <a:pt x="4824674" y="0"/>
                </a:lnTo>
                <a:cubicBezTo>
                  <a:pt x="4944570" y="0"/>
                  <a:pt x="5041765" y="97195"/>
                  <a:pt x="5041765" y="217091"/>
                </a:cubicBezTo>
                <a:lnTo>
                  <a:pt x="5041765" y="1085430"/>
                </a:lnTo>
                <a:cubicBezTo>
                  <a:pt x="5041765" y="1205326"/>
                  <a:pt x="4944570" y="1302521"/>
                  <a:pt x="4824674" y="1302521"/>
                </a:cubicBezTo>
                <a:lnTo>
                  <a:pt x="217091" y="1302521"/>
                </a:lnTo>
                <a:cubicBezTo>
                  <a:pt x="97195" y="1302521"/>
                  <a:pt x="0" y="1205326"/>
                  <a:pt x="0" y="1085430"/>
                </a:cubicBezTo>
                <a:lnTo>
                  <a:pt x="0" y="217091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84" tIns="139784" rIns="139784" bIns="139784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1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/>
              <a:t>и </a:t>
            </a:r>
            <a:r>
              <a:rPr lang="ru-RU" sz="2400" b="1" kern="1200" dirty="0" smtClean="0"/>
              <a:t>300</a:t>
            </a:r>
            <a:r>
              <a:rPr lang="ru-RU" sz="2400" kern="12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/>
              <a:t>потенциально опасных происшествий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/>
              <a:t>без последствий</a:t>
            </a:r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241408" y="1333006"/>
            <a:ext cx="3675965" cy="4289956"/>
          </a:xfrm>
          <a:custGeom>
            <a:avLst/>
            <a:gdLst>
              <a:gd name="connsiteX0" fmla="*/ 0 w 3144578"/>
              <a:gd name="connsiteY0" fmla="*/ 70710 h 424253"/>
              <a:gd name="connsiteX1" fmla="*/ 70710 w 3144578"/>
              <a:gd name="connsiteY1" fmla="*/ 0 h 424253"/>
              <a:gd name="connsiteX2" fmla="*/ 3073868 w 3144578"/>
              <a:gd name="connsiteY2" fmla="*/ 0 h 424253"/>
              <a:gd name="connsiteX3" fmla="*/ 3144578 w 3144578"/>
              <a:gd name="connsiteY3" fmla="*/ 70710 h 424253"/>
              <a:gd name="connsiteX4" fmla="*/ 3144578 w 3144578"/>
              <a:gd name="connsiteY4" fmla="*/ 353543 h 424253"/>
              <a:gd name="connsiteX5" fmla="*/ 3073868 w 3144578"/>
              <a:gd name="connsiteY5" fmla="*/ 424253 h 424253"/>
              <a:gd name="connsiteX6" fmla="*/ 70710 w 3144578"/>
              <a:gd name="connsiteY6" fmla="*/ 424253 h 424253"/>
              <a:gd name="connsiteX7" fmla="*/ 0 w 3144578"/>
              <a:gd name="connsiteY7" fmla="*/ 353543 h 424253"/>
              <a:gd name="connsiteX8" fmla="*/ 0 w 3144578"/>
              <a:gd name="connsiteY8" fmla="*/ 70710 h 4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578" h="424253">
                <a:moveTo>
                  <a:pt x="0" y="70710"/>
                </a:moveTo>
                <a:cubicBezTo>
                  <a:pt x="0" y="31658"/>
                  <a:pt x="31658" y="0"/>
                  <a:pt x="70710" y="0"/>
                </a:cubicBezTo>
                <a:lnTo>
                  <a:pt x="3073868" y="0"/>
                </a:lnTo>
                <a:cubicBezTo>
                  <a:pt x="3112920" y="0"/>
                  <a:pt x="3144578" y="31658"/>
                  <a:pt x="3144578" y="70710"/>
                </a:cubicBezTo>
                <a:lnTo>
                  <a:pt x="3144578" y="353543"/>
                </a:lnTo>
                <a:cubicBezTo>
                  <a:pt x="3144578" y="392595"/>
                  <a:pt x="3112920" y="424253"/>
                  <a:pt x="3073868" y="424253"/>
                </a:cubicBezTo>
                <a:lnTo>
                  <a:pt x="70710" y="424253"/>
                </a:lnTo>
                <a:cubicBezTo>
                  <a:pt x="31658" y="424253"/>
                  <a:pt x="0" y="392595"/>
                  <a:pt x="0" y="353543"/>
                </a:cubicBezTo>
                <a:lnTo>
                  <a:pt x="0" y="7071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380" tIns="47380" rIns="47380" bIns="47380" numCol="1" spcCol="1270" anchor="ctr" anchorCtr="0">
            <a:noAutofit/>
          </a:bodyPr>
          <a:lstStyle/>
          <a:p>
            <a:pPr lvl="0" algn="ctr" defTabSz="311150" rtl="0">
              <a:spcBef>
                <a:spcPct val="0"/>
              </a:spcBef>
            </a:pPr>
            <a:r>
              <a:rPr lang="ru-RU" sz="2400" kern="1200" dirty="0" smtClean="0"/>
              <a:t>В результате </a:t>
            </a:r>
            <a:r>
              <a:rPr lang="ru-RU" sz="2400" b="1" kern="1200" dirty="0" smtClean="0"/>
              <a:t>0,3%</a:t>
            </a:r>
            <a:r>
              <a:rPr lang="ru-RU" sz="2400" kern="1200" dirty="0" smtClean="0"/>
              <a:t>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kern="1200" dirty="0" smtClean="0"/>
              <a:t>всех инцидентов происходят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kern="1200" dirty="0" smtClean="0"/>
              <a:t>серьезные травмы, в результате </a:t>
            </a:r>
            <a:r>
              <a:rPr lang="ru-RU" sz="2400" b="1" kern="1200" dirty="0" smtClean="0"/>
              <a:t>8,8%</a:t>
            </a:r>
            <a:r>
              <a:rPr lang="ru-RU" sz="2400" kern="1200" dirty="0" smtClean="0"/>
              <a:t>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kern="1200" dirty="0" smtClean="0"/>
              <a:t>всех инцидентов происходят незначительные травмы,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kern="1200" dirty="0" smtClean="0"/>
              <a:t>и </a:t>
            </a:r>
            <a:r>
              <a:rPr lang="ru-RU" sz="2400" b="1" kern="1200" dirty="0" smtClean="0"/>
              <a:t>90,9%</a:t>
            </a:r>
            <a:r>
              <a:rPr lang="ru-RU" sz="2400" kern="1200" dirty="0" smtClean="0"/>
              <a:t>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kern="1200" dirty="0" smtClean="0"/>
              <a:t>всех инцидентов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b="1" kern="1200" dirty="0" smtClean="0"/>
              <a:t>не приводят </a:t>
            </a:r>
          </a:p>
          <a:p>
            <a:pPr lvl="0" algn="ctr" defTabSz="311150" rtl="0">
              <a:spcBef>
                <a:spcPct val="0"/>
              </a:spcBef>
            </a:pPr>
            <a:r>
              <a:rPr lang="ru-RU" sz="2400" b="1" kern="1200" dirty="0" smtClean="0"/>
              <a:t>к травмам вообще </a:t>
            </a:r>
            <a:endParaRPr lang="ru-RU" sz="2400" b="1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441678" y="6211669"/>
            <a:ext cx="711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Heinrich H. W. Industrial accident prevention: </a:t>
            </a:r>
            <a:r>
              <a:rPr lang="en-US" dirty="0" smtClean="0"/>
              <a:t>A </a:t>
            </a:r>
            <a:r>
              <a:rPr lang="en-US" dirty="0"/>
              <a:t>scientific approach. </a:t>
            </a:r>
            <a:endParaRPr lang="ru-RU" dirty="0" smtClean="0"/>
          </a:p>
          <a:p>
            <a:pPr algn="ctr"/>
            <a:r>
              <a:rPr lang="en-US" dirty="0" smtClean="0"/>
              <a:t>McGraw-Hill </a:t>
            </a:r>
            <a:r>
              <a:rPr lang="en-US" dirty="0"/>
              <a:t>Book Company, </a:t>
            </a:r>
            <a:r>
              <a:rPr lang="en-US" dirty="0" err="1"/>
              <a:t>inc</a:t>
            </a:r>
            <a:r>
              <a:rPr lang="en-US" dirty="0"/>
              <a:t>; 2nd edition (1941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5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559" y="256799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Памятка для ребят!</a:t>
            </a:r>
            <a:endParaRPr lang="ru-RU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25" y="3893561"/>
            <a:ext cx="1447490" cy="15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6" y="42423"/>
            <a:ext cx="9051291" cy="5284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5 шагов, чтобы сохранить здоровье и жизнь!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Алгоритм действий по профилактике школьного травматизма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297" y="580513"/>
            <a:ext cx="9211607" cy="6225989"/>
            <a:chOff x="498194" y="794905"/>
            <a:chExt cx="8988301" cy="6225989"/>
          </a:xfrm>
        </p:grpSpPr>
        <p:sp>
          <p:nvSpPr>
            <p:cNvPr id="6" name="Стрелка углом вверх 5"/>
            <p:cNvSpPr/>
            <p:nvPr/>
          </p:nvSpPr>
          <p:spPr>
            <a:xfrm rot="5400000">
              <a:off x="551072" y="1999682"/>
              <a:ext cx="737971" cy="54125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98194" y="794905"/>
              <a:ext cx="2452824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b="1" dirty="0" smtClean="0"/>
                <a:t>Занимайтесь </a:t>
              </a:r>
              <a:r>
                <a:rPr lang="ru-RU" b="1" dirty="0"/>
                <a:t>спортом ДЛЯ СЕБЯ, </a:t>
              </a:r>
              <a:endParaRPr lang="ru-RU" b="1" dirty="0" smtClean="0"/>
            </a:p>
            <a:p>
              <a:pPr lvl="0" algn="ctr" defTabSz="488950">
                <a:spcBef>
                  <a:spcPct val="0"/>
                </a:spcBef>
              </a:pPr>
              <a:r>
                <a:rPr lang="ru-RU" b="1" dirty="0" smtClean="0"/>
                <a:t>а </a:t>
              </a:r>
              <a:r>
                <a:rPr lang="ru-RU" b="1" dirty="0"/>
                <a:t>не для кого-то! </a:t>
              </a:r>
              <a:endParaRPr lang="ru-RU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055330" y="896784"/>
              <a:ext cx="6431165" cy="943632"/>
            </a:xfrm>
            <a:custGeom>
              <a:avLst/>
              <a:gdLst>
                <a:gd name="connsiteX0" fmla="*/ 0 w 2489035"/>
                <a:gd name="connsiteY0" fmla="*/ 0 h 884818"/>
                <a:gd name="connsiteX1" fmla="*/ 2489035 w 2489035"/>
                <a:gd name="connsiteY1" fmla="*/ 0 h 884818"/>
                <a:gd name="connsiteX2" fmla="*/ 2489035 w 2489035"/>
                <a:gd name="connsiteY2" fmla="*/ 884818 h 884818"/>
                <a:gd name="connsiteX3" fmla="*/ 0 w 2489035"/>
                <a:gd name="connsiteY3" fmla="*/ 884818 h 884818"/>
                <a:gd name="connsiteX4" fmla="*/ 0 w 2489035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035" h="884818">
                  <a:moveTo>
                    <a:pt x="0" y="0"/>
                  </a:moveTo>
                  <a:lnTo>
                    <a:pt x="2489035" y="0"/>
                  </a:lnTo>
                  <a:lnTo>
                    <a:pt x="2489035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1" algn="l" defTabSz="311150">
                <a:spcBef>
                  <a:spcPct val="0"/>
                </a:spcBef>
              </a:pPr>
              <a:r>
                <a:rPr lang="ru-RU" sz="1600" kern="1200" dirty="0" smtClean="0"/>
                <a:t>Чаще всего травмы происходят после слов: «Смотри, как я могу!», </a:t>
              </a:r>
            </a:p>
            <a:p>
              <a:pPr marL="0" lvl="1" algn="l" defTabSz="311150">
                <a:spcBef>
                  <a:spcPct val="0"/>
                </a:spcBef>
              </a:pPr>
              <a:r>
                <a:rPr lang="ru-RU" sz="1600" kern="1200" dirty="0" smtClean="0"/>
                <a:t>а оставшаяся часть возникает после слов: «Я могу лучше!» Соревновательный элемент между школьниками является предпосылкой для получения травм, поскольку нарушается техника безопасности!</a:t>
              </a:r>
              <a:endParaRPr lang="ru-RU" sz="1600" kern="1200" dirty="0"/>
            </a:p>
          </p:txBody>
        </p:sp>
        <p:sp>
          <p:nvSpPr>
            <p:cNvPr id="9" name="Стрелка углом вверх 8"/>
            <p:cNvSpPr/>
            <p:nvPr/>
          </p:nvSpPr>
          <p:spPr>
            <a:xfrm rot="5400000">
              <a:off x="1275742" y="3144930"/>
              <a:ext cx="890256" cy="779319"/>
            </a:xfrm>
            <a:prstGeom prst="bentUpArrow">
              <a:avLst>
                <a:gd name="adj1" fmla="val 20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190683" y="1982414"/>
              <a:ext cx="2051281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Носите простые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и удобные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одежду и обувь!</a:t>
              </a: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228606" y="3253102"/>
              <a:ext cx="4054999" cy="1428588"/>
            </a:xfrm>
            <a:custGeom>
              <a:avLst/>
              <a:gdLst>
                <a:gd name="connsiteX0" fmla="*/ 0 w 5037232"/>
                <a:gd name="connsiteY0" fmla="*/ 0 h 884818"/>
                <a:gd name="connsiteX1" fmla="*/ 5037232 w 5037232"/>
                <a:gd name="connsiteY1" fmla="*/ 0 h 884818"/>
                <a:gd name="connsiteX2" fmla="*/ 5037232 w 5037232"/>
                <a:gd name="connsiteY2" fmla="*/ 884818 h 884818"/>
                <a:gd name="connsiteX3" fmla="*/ 0 w 5037232"/>
                <a:gd name="connsiteY3" fmla="*/ 884818 h 884818"/>
                <a:gd name="connsiteX4" fmla="*/ 0 w 5037232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232" h="884818">
                  <a:moveTo>
                    <a:pt x="0" y="0"/>
                  </a:moveTo>
                  <a:lnTo>
                    <a:pt x="5037232" y="0"/>
                  </a:lnTo>
                  <a:lnTo>
                    <a:pt x="5037232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1" algn="l" defTabSz="311150">
                <a:spcBef>
                  <a:spcPct val="0"/>
                </a:spcBef>
              </a:pPr>
              <a:r>
                <a:rPr lang="ru-RU" sz="1600" kern="1200" dirty="0" smtClean="0"/>
                <a:t>В большинстве случаев травмы можно предотвратить! </a:t>
              </a:r>
            </a:p>
            <a:p>
              <a:pPr marL="0" lvl="1" algn="l" defTabSz="311150">
                <a:spcBef>
                  <a:spcPct val="0"/>
                </a:spcBef>
              </a:pPr>
              <a:r>
                <a:rPr lang="ru-RU" sz="1600" kern="1200" dirty="0" smtClean="0"/>
                <a:t>Ваша жизнь – это бесценный дар!</a:t>
              </a:r>
            </a:p>
            <a:p>
              <a:pPr marL="0" lvl="1" defTabSz="311150">
                <a:spcBef>
                  <a:spcPct val="0"/>
                </a:spcBef>
              </a:pPr>
              <a:r>
                <a:rPr lang="ru-RU" sz="1600" dirty="0" smtClean="0"/>
                <a:t>Обходите стороной игры, опасные для жизни!</a:t>
              </a:r>
              <a:r>
                <a:rPr lang="ru-RU" sz="1600" kern="1200" dirty="0" smtClean="0"/>
                <a:t> </a:t>
              </a:r>
              <a:endParaRPr lang="ru-RU" sz="1600" dirty="0"/>
            </a:p>
            <a:p>
              <a:pPr marL="0" lvl="1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kern="1200" dirty="0"/>
            </a:p>
          </p:txBody>
        </p:sp>
        <p:sp>
          <p:nvSpPr>
            <p:cNvPr id="12" name="Стрелка углом вверх 11"/>
            <p:cNvSpPr/>
            <p:nvPr/>
          </p:nvSpPr>
          <p:spPr>
            <a:xfrm rot="5400000">
              <a:off x="2264165" y="4605013"/>
              <a:ext cx="597976" cy="61665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110531" y="3183633"/>
              <a:ext cx="3112208" cy="1425028"/>
            </a:xfrm>
            <a:custGeom>
              <a:avLst/>
              <a:gdLst>
                <a:gd name="connsiteX0" fmla="*/ 0 w 2103486"/>
                <a:gd name="connsiteY0" fmla="*/ 182493 h 1094741"/>
                <a:gd name="connsiteX1" fmla="*/ 182493 w 2103486"/>
                <a:gd name="connsiteY1" fmla="*/ 0 h 1094741"/>
                <a:gd name="connsiteX2" fmla="*/ 1920993 w 2103486"/>
                <a:gd name="connsiteY2" fmla="*/ 0 h 1094741"/>
                <a:gd name="connsiteX3" fmla="*/ 2103486 w 2103486"/>
                <a:gd name="connsiteY3" fmla="*/ 182493 h 1094741"/>
                <a:gd name="connsiteX4" fmla="*/ 2103486 w 2103486"/>
                <a:gd name="connsiteY4" fmla="*/ 912248 h 1094741"/>
                <a:gd name="connsiteX5" fmla="*/ 1920993 w 2103486"/>
                <a:gd name="connsiteY5" fmla="*/ 1094741 h 1094741"/>
                <a:gd name="connsiteX6" fmla="*/ 182493 w 2103486"/>
                <a:gd name="connsiteY6" fmla="*/ 1094741 h 1094741"/>
                <a:gd name="connsiteX7" fmla="*/ 0 w 2103486"/>
                <a:gd name="connsiteY7" fmla="*/ 912248 h 1094741"/>
                <a:gd name="connsiteX8" fmla="*/ 0 w 2103486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486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920993" y="0"/>
                  </a:lnTo>
                  <a:cubicBezTo>
                    <a:pt x="2021781" y="0"/>
                    <a:pt x="2103486" y="81705"/>
                    <a:pt x="2103486" y="182493"/>
                  </a:cubicBezTo>
                  <a:lnTo>
                    <a:pt x="2103486" y="912248"/>
                  </a:lnTo>
                  <a:cubicBezTo>
                    <a:pt x="2103486" y="1013036"/>
                    <a:pt x="2021781" y="1094741"/>
                    <a:pt x="1920993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2400" kern="1200" dirty="0" smtClean="0"/>
                <a:t>Безопасное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2400" kern="1200" dirty="0" smtClean="0"/>
                <a:t>поведение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14701" y="1965458"/>
              <a:ext cx="6037064" cy="1131270"/>
            </a:xfrm>
            <a:custGeom>
              <a:avLst/>
              <a:gdLst>
                <a:gd name="connsiteX0" fmla="*/ 0 w 3667288"/>
                <a:gd name="connsiteY0" fmla="*/ 0 h 884818"/>
                <a:gd name="connsiteX1" fmla="*/ 3667288 w 3667288"/>
                <a:gd name="connsiteY1" fmla="*/ 0 h 884818"/>
                <a:gd name="connsiteX2" fmla="*/ 3667288 w 3667288"/>
                <a:gd name="connsiteY2" fmla="*/ 884818 h 884818"/>
                <a:gd name="connsiteX3" fmla="*/ 0 w 3667288"/>
                <a:gd name="connsiteY3" fmla="*/ 884818 h 884818"/>
                <a:gd name="connsiteX4" fmla="*/ 0 w 3667288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288" h="884818">
                  <a:moveTo>
                    <a:pt x="0" y="0"/>
                  </a:moveTo>
                  <a:lnTo>
                    <a:pt x="3667288" y="0"/>
                  </a:lnTo>
                  <a:lnTo>
                    <a:pt x="3667288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1" defTabSz="488950">
                <a:spcBef>
                  <a:spcPct val="0"/>
                </a:spcBef>
              </a:pPr>
              <a:r>
                <a:rPr lang="ru-RU" sz="1600" dirty="0" smtClean="0"/>
                <a:t>Одежда и обувь, которые Вам по размеру, </a:t>
              </a:r>
            </a:p>
            <a:p>
              <a:pPr marL="0" lvl="1" defTabSz="488950">
                <a:spcBef>
                  <a:spcPct val="0"/>
                </a:spcBef>
              </a:pPr>
              <a:r>
                <a:rPr lang="ru-RU" sz="1600" dirty="0" smtClean="0"/>
                <a:t>при необходимости помогут быстро сгруппироваться </a:t>
              </a:r>
            </a:p>
            <a:p>
              <a:pPr marL="0" lvl="1" defTabSz="488950">
                <a:spcBef>
                  <a:spcPct val="0"/>
                </a:spcBef>
              </a:pPr>
              <a:r>
                <a:rPr lang="ru-RU" sz="1600" dirty="0" smtClean="0"/>
                <a:t>и выполнить какой-то маневр, чтобы минимизировать повреждение. </a:t>
              </a:r>
              <a:endParaRPr lang="ru-RU" sz="1600" kern="1200" dirty="0" smtClean="0"/>
            </a:p>
          </p:txBody>
        </p:sp>
        <p:sp>
          <p:nvSpPr>
            <p:cNvPr id="15" name="Стрелка углом вверх 14"/>
            <p:cNvSpPr/>
            <p:nvPr/>
          </p:nvSpPr>
          <p:spPr>
            <a:xfrm rot="5400000">
              <a:off x="3067276" y="5843028"/>
              <a:ext cx="720320" cy="64206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871481" y="4719935"/>
              <a:ext cx="2978600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Если произошла травма, надо максимально быстро оказать первую помощь</a:t>
              </a:r>
              <a:endParaRPr lang="ru-RU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847787" y="4600257"/>
              <a:ext cx="1137496" cy="884818"/>
            </a:xfrm>
            <a:custGeom>
              <a:avLst/>
              <a:gdLst>
                <a:gd name="connsiteX0" fmla="*/ 0 w 1137496"/>
                <a:gd name="connsiteY0" fmla="*/ 0 h 884818"/>
                <a:gd name="connsiteX1" fmla="*/ 1137496 w 1137496"/>
                <a:gd name="connsiteY1" fmla="*/ 0 h 884818"/>
                <a:gd name="connsiteX2" fmla="*/ 1137496 w 1137496"/>
                <a:gd name="connsiteY2" fmla="*/ 884818 h 884818"/>
                <a:gd name="connsiteX3" fmla="*/ 0 w 1137496"/>
                <a:gd name="connsiteY3" fmla="*/ 884818 h 884818"/>
                <a:gd name="connsiteX4" fmla="*/ 0 w 1137496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96" h="884818">
                  <a:moveTo>
                    <a:pt x="0" y="0"/>
                  </a:moveTo>
                  <a:lnTo>
                    <a:pt x="1137496" y="0"/>
                  </a:lnTo>
                  <a:lnTo>
                    <a:pt x="1137496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7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766453" y="5926153"/>
              <a:ext cx="2718300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Постоянная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оценка состояния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и передача бригаде СМП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для госпитализации</a:t>
              </a:r>
              <a:endParaRPr lang="ru-RU" kern="1200" dirty="0"/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5601597" y="4680886"/>
            <a:ext cx="3667288" cy="884818"/>
          </a:xfrm>
          <a:custGeom>
            <a:avLst/>
            <a:gdLst>
              <a:gd name="connsiteX0" fmla="*/ 0 w 3667288"/>
              <a:gd name="connsiteY0" fmla="*/ 0 h 884818"/>
              <a:gd name="connsiteX1" fmla="*/ 3667288 w 3667288"/>
              <a:gd name="connsiteY1" fmla="*/ 0 h 884818"/>
              <a:gd name="connsiteX2" fmla="*/ 3667288 w 3667288"/>
              <a:gd name="connsiteY2" fmla="*/ 884818 h 884818"/>
              <a:gd name="connsiteX3" fmla="*/ 0 w 3667288"/>
              <a:gd name="connsiteY3" fmla="*/ 884818 h 884818"/>
              <a:gd name="connsiteX4" fmla="*/ 0 w 3667288"/>
              <a:gd name="connsiteY4" fmla="*/ 0 h 88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288" h="884818">
                <a:moveTo>
                  <a:pt x="0" y="0"/>
                </a:moveTo>
                <a:lnTo>
                  <a:pt x="3667288" y="0"/>
                </a:lnTo>
                <a:lnTo>
                  <a:pt x="3667288" y="884818"/>
                </a:lnTo>
                <a:lnTo>
                  <a:pt x="0" y="884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Умение оказать первую помощь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себе и ближнему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является залогом выживания общества!</a:t>
            </a: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sp>
        <p:nvSpPr>
          <p:cNvPr id="21" name="Овал 20"/>
          <p:cNvSpPr/>
          <p:nvPr/>
        </p:nvSpPr>
        <p:spPr>
          <a:xfrm>
            <a:off x="-94385" y="966032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30869" y="2402506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349719" y="376532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997145" y="501393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927056" y="6259131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6193019" y="5943431"/>
            <a:ext cx="3397790" cy="884818"/>
          </a:xfrm>
          <a:custGeom>
            <a:avLst/>
            <a:gdLst>
              <a:gd name="connsiteX0" fmla="*/ 0 w 3667288"/>
              <a:gd name="connsiteY0" fmla="*/ 0 h 884818"/>
              <a:gd name="connsiteX1" fmla="*/ 3667288 w 3667288"/>
              <a:gd name="connsiteY1" fmla="*/ 0 h 884818"/>
              <a:gd name="connsiteX2" fmla="*/ 3667288 w 3667288"/>
              <a:gd name="connsiteY2" fmla="*/ 884818 h 884818"/>
              <a:gd name="connsiteX3" fmla="*/ 0 w 3667288"/>
              <a:gd name="connsiteY3" fmla="*/ 884818 h 884818"/>
              <a:gd name="connsiteX4" fmla="*/ 0 w 3667288"/>
              <a:gd name="connsiteY4" fmla="*/ 0 h 88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288" h="884818">
                <a:moveTo>
                  <a:pt x="0" y="0"/>
                </a:moveTo>
                <a:lnTo>
                  <a:pt x="3667288" y="0"/>
                </a:lnTo>
                <a:lnTo>
                  <a:pt x="3667288" y="884818"/>
                </a:lnTo>
                <a:lnTo>
                  <a:pt x="0" y="884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При остановке кровообращения немедленно начать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сердечно-легочную реанимацию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и продолжать до приезда СМП</a:t>
            </a:r>
          </a:p>
          <a:p>
            <a:pPr marL="0" lvl="1" algn="l" defTabSz="488950">
              <a:spcBef>
                <a:spcPct val="0"/>
              </a:spcBef>
            </a:pPr>
            <a:endParaRPr lang="ru-RU" sz="1600" kern="12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751159" y="4333852"/>
            <a:ext cx="399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З.А. Зарипова. Звенья цепи выживания</a:t>
            </a:r>
          </a:p>
        </p:txBody>
      </p:sp>
    </p:spTree>
    <p:extLst>
      <p:ext uri="{BB962C8B-B14F-4D97-AF65-F5344CB8AC3E}">
        <p14:creationId xmlns:p14="http://schemas.microsoft.com/office/powerpoint/2010/main" val="1219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559" y="256799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Памятка для родителей!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9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6" y="42423"/>
            <a:ext cx="9051291" cy="5284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5 шагов, чтобы сохранить здоровье и жизнь!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Алгоритм действий по профилактике школьного травматизма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297" y="580513"/>
            <a:ext cx="9136686" cy="6225989"/>
            <a:chOff x="498194" y="794905"/>
            <a:chExt cx="8915196" cy="6225989"/>
          </a:xfrm>
        </p:grpSpPr>
        <p:sp>
          <p:nvSpPr>
            <p:cNvPr id="6" name="Стрелка углом вверх 5"/>
            <p:cNvSpPr/>
            <p:nvPr/>
          </p:nvSpPr>
          <p:spPr>
            <a:xfrm rot="5400000">
              <a:off x="551072" y="1999682"/>
              <a:ext cx="737971" cy="54125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98194" y="794905"/>
              <a:ext cx="2452824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b="1" dirty="0" smtClean="0"/>
                <a:t>Воспитывайте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b="1" dirty="0" smtClean="0"/>
                <a:t>своих детей! </a:t>
              </a:r>
              <a:endParaRPr lang="ru-RU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982225" y="854776"/>
              <a:ext cx="6431165" cy="943632"/>
            </a:xfrm>
            <a:custGeom>
              <a:avLst/>
              <a:gdLst>
                <a:gd name="connsiteX0" fmla="*/ 0 w 2489035"/>
                <a:gd name="connsiteY0" fmla="*/ 0 h 884818"/>
                <a:gd name="connsiteX1" fmla="*/ 2489035 w 2489035"/>
                <a:gd name="connsiteY1" fmla="*/ 0 h 884818"/>
                <a:gd name="connsiteX2" fmla="*/ 2489035 w 2489035"/>
                <a:gd name="connsiteY2" fmla="*/ 884818 h 884818"/>
                <a:gd name="connsiteX3" fmla="*/ 0 w 2489035"/>
                <a:gd name="connsiteY3" fmla="*/ 884818 h 884818"/>
                <a:gd name="connsiteX4" fmla="*/ 0 w 2489035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035" h="884818">
                  <a:moveTo>
                    <a:pt x="0" y="0"/>
                  </a:moveTo>
                  <a:lnTo>
                    <a:pt x="2489035" y="0"/>
                  </a:lnTo>
                  <a:lnTo>
                    <a:pt x="2489035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1" defTabSz="311150">
                <a:spcBef>
                  <a:spcPct val="0"/>
                </a:spcBef>
              </a:pPr>
              <a:r>
                <a:rPr lang="ru-RU" sz="1600" dirty="0"/>
                <a:t>В подростковом возрасте возникает потребность ощущать новые впечатления, связанные с риском. Дети оценивают пределы своих возможностей и границы дозволенности</a:t>
              </a:r>
              <a:r>
                <a:rPr lang="ru-RU" sz="1600" dirty="0" smtClean="0"/>
                <a:t>. </a:t>
              </a:r>
              <a:endParaRPr lang="ru-RU" sz="1600" kern="1200" dirty="0"/>
            </a:p>
          </p:txBody>
        </p:sp>
        <p:sp>
          <p:nvSpPr>
            <p:cNvPr id="9" name="Стрелка углом вверх 8"/>
            <p:cNvSpPr/>
            <p:nvPr/>
          </p:nvSpPr>
          <p:spPr>
            <a:xfrm rot="5400000">
              <a:off x="1275742" y="3144930"/>
              <a:ext cx="890256" cy="779319"/>
            </a:xfrm>
            <a:prstGeom prst="bentUpArrow">
              <a:avLst>
                <a:gd name="adj1" fmla="val 20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190683" y="1982414"/>
              <a:ext cx="2051281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Обеспечьте безопасный быт!</a:t>
              </a: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228606" y="3253102"/>
              <a:ext cx="4054999" cy="1428588"/>
            </a:xfrm>
            <a:custGeom>
              <a:avLst/>
              <a:gdLst>
                <a:gd name="connsiteX0" fmla="*/ 0 w 5037232"/>
                <a:gd name="connsiteY0" fmla="*/ 0 h 884818"/>
                <a:gd name="connsiteX1" fmla="*/ 5037232 w 5037232"/>
                <a:gd name="connsiteY1" fmla="*/ 0 h 884818"/>
                <a:gd name="connsiteX2" fmla="*/ 5037232 w 5037232"/>
                <a:gd name="connsiteY2" fmla="*/ 884818 h 884818"/>
                <a:gd name="connsiteX3" fmla="*/ 0 w 5037232"/>
                <a:gd name="connsiteY3" fmla="*/ 884818 h 884818"/>
                <a:gd name="connsiteX4" fmla="*/ 0 w 5037232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232" h="884818">
                  <a:moveTo>
                    <a:pt x="0" y="0"/>
                  </a:moveTo>
                  <a:lnTo>
                    <a:pt x="5037232" y="0"/>
                  </a:lnTo>
                  <a:lnTo>
                    <a:pt x="5037232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endParaRPr lang="ru-RU" sz="1600" dirty="0" smtClean="0"/>
            </a:p>
            <a:p>
              <a:r>
                <a:rPr lang="ru-RU" sz="1600" dirty="0" smtClean="0"/>
                <a:t>Мотивируйте своих детей проявлять свои способности в </a:t>
              </a:r>
              <a:r>
                <a:rPr lang="ru-RU" sz="1600" dirty="0"/>
                <a:t>индивидуальных </a:t>
              </a:r>
              <a:r>
                <a:rPr lang="ru-RU" sz="1600" dirty="0" smtClean="0"/>
                <a:t>и командных достижениях при строгом соблюдении </a:t>
              </a:r>
              <a:r>
                <a:rPr lang="ru-RU" sz="1600" dirty="0"/>
                <a:t>правил безопасности.</a:t>
              </a:r>
            </a:p>
            <a:p>
              <a:pPr marL="0" lvl="1" defTabSz="311150">
                <a:spcBef>
                  <a:spcPct val="0"/>
                </a:spcBef>
              </a:pPr>
              <a:r>
                <a:rPr lang="ru-RU" sz="1600" kern="1200" dirty="0" smtClean="0"/>
                <a:t> </a:t>
              </a:r>
              <a:endParaRPr lang="ru-RU" sz="1600" dirty="0"/>
            </a:p>
            <a:p>
              <a:pPr marL="0" lvl="1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kern="1200" dirty="0"/>
            </a:p>
          </p:txBody>
        </p:sp>
        <p:sp>
          <p:nvSpPr>
            <p:cNvPr id="12" name="Стрелка углом вверх 11"/>
            <p:cNvSpPr/>
            <p:nvPr/>
          </p:nvSpPr>
          <p:spPr>
            <a:xfrm rot="5400000">
              <a:off x="2264165" y="4605013"/>
              <a:ext cx="597976" cy="61665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110531" y="3183633"/>
              <a:ext cx="3112208" cy="1425028"/>
            </a:xfrm>
            <a:custGeom>
              <a:avLst/>
              <a:gdLst>
                <a:gd name="connsiteX0" fmla="*/ 0 w 2103486"/>
                <a:gd name="connsiteY0" fmla="*/ 182493 h 1094741"/>
                <a:gd name="connsiteX1" fmla="*/ 182493 w 2103486"/>
                <a:gd name="connsiteY1" fmla="*/ 0 h 1094741"/>
                <a:gd name="connsiteX2" fmla="*/ 1920993 w 2103486"/>
                <a:gd name="connsiteY2" fmla="*/ 0 h 1094741"/>
                <a:gd name="connsiteX3" fmla="*/ 2103486 w 2103486"/>
                <a:gd name="connsiteY3" fmla="*/ 182493 h 1094741"/>
                <a:gd name="connsiteX4" fmla="*/ 2103486 w 2103486"/>
                <a:gd name="connsiteY4" fmla="*/ 912248 h 1094741"/>
                <a:gd name="connsiteX5" fmla="*/ 1920993 w 2103486"/>
                <a:gd name="connsiteY5" fmla="*/ 1094741 h 1094741"/>
                <a:gd name="connsiteX6" fmla="*/ 182493 w 2103486"/>
                <a:gd name="connsiteY6" fmla="*/ 1094741 h 1094741"/>
                <a:gd name="connsiteX7" fmla="*/ 0 w 2103486"/>
                <a:gd name="connsiteY7" fmla="*/ 912248 h 1094741"/>
                <a:gd name="connsiteX8" fmla="*/ 0 w 2103486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486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920993" y="0"/>
                  </a:lnTo>
                  <a:cubicBezTo>
                    <a:pt x="2021781" y="0"/>
                    <a:pt x="2103486" y="81705"/>
                    <a:pt x="2103486" y="182493"/>
                  </a:cubicBezTo>
                  <a:lnTo>
                    <a:pt x="2103486" y="912248"/>
                  </a:lnTo>
                  <a:cubicBezTo>
                    <a:pt x="2103486" y="1013036"/>
                    <a:pt x="2021781" y="1094741"/>
                    <a:pt x="1920993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2400" kern="1200" dirty="0" smtClean="0"/>
                <a:t>Безопасное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2400" kern="1200" dirty="0" smtClean="0"/>
                <a:t>поведение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14701" y="1901322"/>
              <a:ext cx="6037064" cy="1195406"/>
            </a:xfrm>
            <a:custGeom>
              <a:avLst/>
              <a:gdLst>
                <a:gd name="connsiteX0" fmla="*/ 0 w 3667288"/>
                <a:gd name="connsiteY0" fmla="*/ 0 h 884818"/>
                <a:gd name="connsiteX1" fmla="*/ 3667288 w 3667288"/>
                <a:gd name="connsiteY1" fmla="*/ 0 h 884818"/>
                <a:gd name="connsiteX2" fmla="*/ 3667288 w 3667288"/>
                <a:gd name="connsiteY2" fmla="*/ 884818 h 884818"/>
                <a:gd name="connsiteX3" fmla="*/ 0 w 3667288"/>
                <a:gd name="connsiteY3" fmla="*/ 884818 h 884818"/>
                <a:gd name="connsiteX4" fmla="*/ 0 w 3667288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288" h="884818">
                  <a:moveTo>
                    <a:pt x="0" y="0"/>
                  </a:moveTo>
                  <a:lnTo>
                    <a:pt x="3667288" y="0"/>
                  </a:lnTo>
                  <a:lnTo>
                    <a:pt x="3667288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r>
                <a:rPr lang="ru-RU" sz="1600" dirty="0" smtClean="0"/>
                <a:t>Запрещайте пробовать любые препараты, которые им предлагают другие люди (включая алкоголь, табак, наркотики и т.п.), объясняйте чем провоцируются травмоопасные ситуации, приводите примеры!</a:t>
              </a:r>
            </a:p>
            <a:p>
              <a:r>
                <a:rPr lang="ru-RU" sz="1600" dirty="0" smtClean="0"/>
                <a:t>Защищайте своих детей: изучайте и профилактируйте опасности!</a:t>
              </a:r>
              <a:endParaRPr lang="ru-RU" sz="1600" dirty="0"/>
            </a:p>
          </p:txBody>
        </p:sp>
        <p:sp>
          <p:nvSpPr>
            <p:cNvPr id="15" name="Стрелка углом вверх 14"/>
            <p:cNvSpPr/>
            <p:nvPr/>
          </p:nvSpPr>
          <p:spPr>
            <a:xfrm rot="5400000">
              <a:off x="3067276" y="5843028"/>
              <a:ext cx="720320" cy="64206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871481" y="4719935"/>
              <a:ext cx="2978600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Если произошла травма, надо максимально быстро оказать первую помощь</a:t>
              </a:r>
              <a:endParaRPr lang="ru-RU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847787" y="4600257"/>
              <a:ext cx="1137496" cy="884818"/>
            </a:xfrm>
            <a:custGeom>
              <a:avLst/>
              <a:gdLst>
                <a:gd name="connsiteX0" fmla="*/ 0 w 1137496"/>
                <a:gd name="connsiteY0" fmla="*/ 0 h 884818"/>
                <a:gd name="connsiteX1" fmla="*/ 1137496 w 1137496"/>
                <a:gd name="connsiteY1" fmla="*/ 0 h 884818"/>
                <a:gd name="connsiteX2" fmla="*/ 1137496 w 1137496"/>
                <a:gd name="connsiteY2" fmla="*/ 884818 h 884818"/>
                <a:gd name="connsiteX3" fmla="*/ 0 w 1137496"/>
                <a:gd name="connsiteY3" fmla="*/ 884818 h 884818"/>
                <a:gd name="connsiteX4" fmla="*/ 0 w 1137496"/>
                <a:gd name="connsiteY4" fmla="*/ 0 h 88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96" h="884818">
                  <a:moveTo>
                    <a:pt x="0" y="0"/>
                  </a:moveTo>
                  <a:lnTo>
                    <a:pt x="1137496" y="0"/>
                  </a:lnTo>
                  <a:lnTo>
                    <a:pt x="1137496" y="884818"/>
                  </a:lnTo>
                  <a:lnTo>
                    <a:pt x="0" y="884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7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766453" y="5926153"/>
              <a:ext cx="2718300" cy="1094741"/>
            </a:xfrm>
            <a:custGeom>
              <a:avLst/>
              <a:gdLst>
                <a:gd name="connsiteX0" fmla="*/ 0 w 1563988"/>
                <a:gd name="connsiteY0" fmla="*/ 182493 h 1094741"/>
                <a:gd name="connsiteX1" fmla="*/ 182493 w 1563988"/>
                <a:gd name="connsiteY1" fmla="*/ 0 h 1094741"/>
                <a:gd name="connsiteX2" fmla="*/ 1381495 w 1563988"/>
                <a:gd name="connsiteY2" fmla="*/ 0 h 1094741"/>
                <a:gd name="connsiteX3" fmla="*/ 1563988 w 1563988"/>
                <a:gd name="connsiteY3" fmla="*/ 182493 h 1094741"/>
                <a:gd name="connsiteX4" fmla="*/ 1563988 w 1563988"/>
                <a:gd name="connsiteY4" fmla="*/ 912248 h 1094741"/>
                <a:gd name="connsiteX5" fmla="*/ 1381495 w 1563988"/>
                <a:gd name="connsiteY5" fmla="*/ 1094741 h 1094741"/>
                <a:gd name="connsiteX6" fmla="*/ 182493 w 1563988"/>
                <a:gd name="connsiteY6" fmla="*/ 1094741 h 1094741"/>
                <a:gd name="connsiteX7" fmla="*/ 0 w 1563988"/>
                <a:gd name="connsiteY7" fmla="*/ 912248 h 1094741"/>
                <a:gd name="connsiteX8" fmla="*/ 0 w 1563988"/>
                <a:gd name="connsiteY8" fmla="*/ 182493 h 10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988" h="1094741">
                  <a:moveTo>
                    <a:pt x="0" y="182493"/>
                  </a:moveTo>
                  <a:cubicBezTo>
                    <a:pt x="0" y="81705"/>
                    <a:pt x="81705" y="0"/>
                    <a:pt x="182493" y="0"/>
                  </a:cubicBezTo>
                  <a:lnTo>
                    <a:pt x="1381495" y="0"/>
                  </a:lnTo>
                  <a:cubicBezTo>
                    <a:pt x="1482283" y="0"/>
                    <a:pt x="1563988" y="81705"/>
                    <a:pt x="1563988" y="182493"/>
                  </a:cubicBezTo>
                  <a:lnTo>
                    <a:pt x="1563988" y="912248"/>
                  </a:lnTo>
                  <a:cubicBezTo>
                    <a:pt x="1563988" y="1013036"/>
                    <a:pt x="1482283" y="1094741"/>
                    <a:pt x="1381495" y="1094741"/>
                  </a:cubicBezTo>
                  <a:lnTo>
                    <a:pt x="182493" y="1094741"/>
                  </a:lnTo>
                  <a:cubicBezTo>
                    <a:pt x="81705" y="1094741"/>
                    <a:pt x="0" y="1013036"/>
                    <a:pt x="0" y="912248"/>
                  </a:cubicBezTo>
                  <a:lnTo>
                    <a:pt x="0" y="1824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0" tIns="95360" rIns="95360" bIns="9536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Постоянная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оценка состояния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и передача бригаде СМП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kern="1200" dirty="0" smtClean="0"/>
                <a:t>для госпитализации</a:t>
              </a:r>
              <a:endParaRPr lang="ru-RU" kern="1200" dirty="0"/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5632770" y="4610504"/>
            <a:ext cx="3667288" cy="884818"/>
          </a:xfrm>
          <a:custGeom>
            <a:avLst/>
            <a:gdLst>
              <a:gd name="connsiteX0" fmla="*/ 0 w 3667288"/>
              <a:gd name="connsiteY0" fmla="*/ 0 h 884818"/>
              <a:gd name="connsiteX1" fmla="*/ 3667288 w 3667288"/>
              <a:gd name="connsiteY1" fmla="*/ 0 h 884818"/>
              <a:gd name="connsiteX2" fmla="*/ 3667288 w 3667288"/>
              <a:gd name="connsiteY2" fmla="*/ 884818 h 884818"/>
              <a:gd name="connsiteX3" fmla="*/ 0 w 3667288"/>
              <a:gd name="connsiteY3" fmla="*/ 884818 h 884818"/>
              <a:gd name="connsiteX4" fmla="*/ 0 w 3667288"/>
              <a:gd name="connsiteY4" fmla="*/ 0 h 88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288" h="884818">
                <a:moveTo>
                  <a:pt x="0" y="0"/>
                </a:moveTo>
                <a:lnTo>
                  <a:pt x="3667288" y="0"/>
                </a:lnTo>
                <a:lnTo>
                  <a:pt x="3667288" y="884818"/>
                </a:lnTo>
                <a:lnTo>
                  <a:pt x="0" y="884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Научитесь сами и научите своих детей оказывать первую помощь!</a:t>
            </a: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sp>
        <p:nvSpPr>
          <p:cNvPr id="21" name="Овал 20"/>
          <p:cNvSpPr/>
          <p:nvPr/>
        </p:nvSpPr>
        <p:spPr>
          <a:xfrm>
            <a:off x="7315" y="682392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30869" y="2402506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349719" y="376532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997145" y="5013935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927056" y="6259131"/>
            <a:ext cx="555914" cy="5134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6193019" y="5943431"/>
            <a:ext cx="3397790" cy="884818"/>
          </a:xfrm>
          <a:custGeom>
            <a:avLst/>
            <a:gdLst>
              <a:gd name="connsiteX0" fmla="*/ 0 w 3667288"/>
              <a:gd name="connsiteY0" fmla="*/ 0 h 884818"/>
              <a:gd name="connsiteX1" fmla="*/ 3667288 w 3667288"/>
              <a:gd name="connsiteY1" fmla="*/ 0 h 884818"/>
              <a:gd name="connsiteX2" fmla="*/ 3667288 w 3667288"/>
              <a:gd name="connsiteY2" fmla="*/ 884818 h 884818"/>
              <a:gd name="connsiteX3" fmla="*/ 0 w 3667288"/>
              <a:gd name="connsiteY3" fmla="*/ 884818 h 884818"/>
              <a:gd name="connsiteX4" fmla="*/ 0 w 3667288"/>
              <a:gd name="connsiteY4" fmla="*/ 0 h 88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288" h="884818">
                <a:moveTo>
                  <a:pt x="0" y="0"/>
                </a:moveTo>
                <a:lnTo>
                  <a:pt x="3667288" y="0"/>
                </a:lnTo>
                <a:lnTo>
                  <a:pt x="3667288" y="884818"/>
                </a:lnTo>
                <a:lnTo>
                  <a:pt x="0" y="884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При остановке кровообращения немедленно начать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сердечно-легочную реанимацию </a:t>
            </a:r>
          </a:p>
          <a:p>
            <a:pPr marL="0" lvl="1" algn="l" defTabSz="488950">
              <a:spcBef>
                <a:spcPct val="0"/>
              </a:spcBef>
            </a:pPr>
            <a:r>
              <a:rPr lang="ru-RU" sz="1600" kern="1200" dirty="0" smtClean="0"/>
              <a:t>и продолжать до приезда СМП</a:t>
            </a:r>
          </a:p>
          <a:p>
            <a:pPr marL="0" lvl="1" algn="l" defTabSz="488950">
              <a:spcBef>
                <a:spcPct val="0"/>
              </a:spcBef>
            </a:pPr>
            <a:endParaRPr lang="ru-RU" sz="1600" kern="12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751159" y="4333852"/>
            <a:ext cx="399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З.А. Зарипова. Звенья цепи выживания</a:t>
            </a:r>
          </a:p>
        </p:txBody>
      </p:sp>
    </p:spTree>
    <p:extLst>
      <p:ext uri="{BB962C8B-B14F-4D97-AF65-F5344CB8AC3E}">
        <p14:creationId xmlns:p14="http://schemas.microsoft.com/office/powerpoint/2010/main" val="3753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1482" y="260648"/>
            <a:ext cx="8893175" cy="647700"/>
          </a:xfrm>
        </p:spPr>
        <p:txBody>
          <a:bodyPr>
            <a:normAutofit/>
          </a:bodyPr>
          <a:lstStyle/>
          <a:p>
            <a:pPr algn="r"/>
            <a:r>
              <a:rPr lang="ru-RU" altLang="ru-RU" sz="4000" b="1" dirty="0">
                <a:solidFill>
                  <a:srgbClr val="FF0000"/>
                </a:solidFill>
              </a:rPr>
              <a:t>Когда есть сомнения…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65902"/>
            <a:ext cx="9144000" cy="6021288"/>
          </a:xfrm>
        </p:spPr>
        <p:txBody>
          <a:bodyPr>
            <a:normAutofit/>
          </a:bodyPr>
          <a:lstStyle/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Не уверены, что дышит?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                             </a:t>
            </a:r>
            <a:r>
              <a:rPr lang="ru-RU" altLang="ru-RU" sz="2400" b="1" dirty="0"/>
              <a:t>Шею разогните</a:t>
            </a:r>
            <a:r>
              <a:rPr lang="ru-RU" altLang="ru-RU" sz="2400" dirty="0"/>
              <a:t>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10</a:t>
            </a:r>
            <a:r>
              <a:rPr lang="ru-RU" altLang="ru-RU" sz="2400" dirty="0"/>
              <a:t> </a:t>
            </a:r>
            <a:r>
              <a:rPr lang="ru-RU" altLang="ru-RU" sz="2400" b="1" dirty="0"/>
              <a:t>секунд</a:t>
            </a:r>
            <a:r>
              <a:rPr lang="ru-RU" altLang="ru-RU" sz="2400" dirty="0"/>
              <a:t> ухо вздохи не слышит?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                            На помощь </a:t>
            </a:r>
            <a:r>
              <a:rPr lang="ru-RU" altLang="ru-RU" sz="2400" dirty="0"/>
              <a:t>позовите!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Смерть </a:t>
            </a:r>
            <a:r>
              <a:rPr lang="ru-RU" altLang="ru-RU" sz="2400" b="1" dirty="0"/>
              <a:t>клиническая</a:t>
            </a:r>
            <a:r>
              <a:rPr lang="ru-RU" altLang="ru-RU" sz="2400" dirty="0"/>
              <a:t>, вроде?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                             Надо помогать!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Есть запасы кислорода?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                             </a:t>
            </a:r>
            <a:r>
              <a:rPr lang="ru-RU" altLang="ru-RU" sz="2400" b="1" dirty="0"/>
              <a:t>Сначала можно не вдыхать!</a:t>
            </a:r>
            <a:r>
              <a:rPr lang="ru-RU" altLang="ru-RU" sz="2400" b="1" dirty="0">
                <a:latin typeface="Calibri" pitchFamily="34" charset="0"/>
              </a:rPr>
              <a:t>*</a:t>
            </a:r>
            <a:endParaRPr lang="ru-RU" altLang="ru-RU" sz="2400" b="1" dirty="0"/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Главное – </a:t>
            </a:r>
            <a:r>
              <a:rPr lang="ru-RU" altLang="ru-RU" sz="2400" b="1" dirty="0"/>
              <a:t>компрессии</a:t>
            </a:r>
            <a:r>
              <a:rPr lang="ru-RU" altLang="ru-RU" sz="2400" dirty="0"/>
              <a:t>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			         Максимум экспрессии!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100</a:t>
            </a:r>
            <a:r>
              <a:rPr lang="ru-RU" altLang="ru-RU" sz="2400" dirty="0"/>
              <a:t> </a:t>
            </a:r>
            <a:r>
              <a:rPr lang="ru-RU" altLang="ru-RU" sz="2400" b="1" dirty="0"/>
              <a:t>в минуту </a:t>
            </a:r>
            <a:r>
              <a:rPr lang="ru-RU" altLang="ru-RU" sz="2400" dirty="0"/>
              <a:t>– в самый раз!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			         Вглубь </a:t>
            </a:r>
            <a:r>
              <a:rPr lang="ru-RU" altLang="ru-RU" sz="2400" b="1" dirty="0"/>
              <a:t>сантиметров</a:t>
            </a:r>
            <a:r>
              <a:rPr lang="ru-RU" altLang="ru-RU" sz="2400" dirty="0"/>
              <a:t> </a:t>
            </a:r>
            <a:r>
              <a:rPr lang="ru-RU" altLang="ru-RU" sz="2400" b="1" dirty="0"/>
              <a:t>5</a:t>
            </a:r>
            <a:r>
              <a:rPr lang="ru-RU" altLang="ru-RU" sz="2400" dirty="0"/>
              <a:t> сейчас!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Качайте и дышите! 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			Соблюдайте  </a:t>
            </a:r>
            <a:r>
              <a:rPr lang="ru-RU" altLang="ru-RU" sz="2400" b="1" dirty="0"/>
              <a:t>30</a:t>
            </a:r>
            <a:r>
              <a:rPr lang="ru-RU" altLang="ru-RU" sz="2400" dirty="0"/>
              <a:t> к </a:t>
            </a:r>
            <a:r>
              <a:rPr lang="ru-RU" altLang="ru-RU" sz="2400" b="1" dirty="0"/>
              <a:t>2</a:t>
            </a:r>
            <a:r>
              <a:rPr lang="ru-RU" altLang="ru-RU" sz="2400" dirty="0"/>
              <a:t>! Оживить спешите!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ru-RU" altLang="ru-RU" sz="2400" dirty="0"/>
              <a:t>								©Зарипова З.А.</a:t>
            </a:r>
            <a:endParaRPr lang="en-US" alt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304255" cy="30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828"/>
            <a:ext cx="8933876" cy="87448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Тематический цикл: </a:t>
            </a:r>
            <a:br>
              <a:rPr lang="ru-RU" sz="3200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«Профилактика </a:t>
            </a:r>
            <a:r>
              <a:rPr lang="ru-RU" sz="3200" b="1" dirty="0">
                <a:latin typeface="+mn-lt"/>
              </a:rPr>
              <a:t>травматизма у </a:t>
            </a:r>
            <a:r>
              <a:rPr lang="ru-RU" sz="3200" b="1" dirty="0" smtClean="0">
                <a:latin typeface="+mn-lt"/>
              </a:rPr>
              <a:t>детей»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Picture 2" descr="https://sun1-86.userapi.com/xdFQMF0YbR5YYtSKqgtPrgT2lh81EbwM3WeHJQ/ztb0EHg8D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58" y="3439155"/>
            <a:ext cx="1855806" cy="20641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2892" y="4543424"/>
            <a:ext cx="804098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prstClr val="black"/>
                </a:solidFill>
                <a:hlinkClick r:id="rId3"/>
              </a:rPr>
              <a:t>realzulya@mail.ru</a:t>
            </a:r>
            <a:endParaRPr lang="ru-RU" sz="2800" dirty="0">
              <a:solidFill>
                <a:prstClr val="black"/>
              </a:solidFill>
            </a:endParaRPr>
          </a:p>
          <a:p>
            <a:pPr algn="r"/>
            <a:r>
              <a:rPr lang="ru-RU" dirty="0">
                <a:solidFill>
                  <a:prstClr val="black"/>
                </a:solidFill>
              </a:rPr>
              <a:t>Зарипова Зульфия Абдулловна,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к.м.н., доцент,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руководитель Центра аттестации и аккредитации,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доцент кафедры анестезиологии и реаниматологии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ПСПбГМУ им. И.П. Павлова,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</a:rPr>
              <a:t>главный внештатный специалист по первой помощи в СПб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385" y="5608129"/>
            <a:ext cx="328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https://vk.com/public199106117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1146" y="1959725"/>
            <a:ext cx="7052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Первая </a:t>
            </a:r>
            <a:r>
              <a:rPr lang="ru-RU" sz="3600" b="1" dirty="0"/>
              <a:t>помощь учащимся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образовательных организациях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Алгоритм действий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84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12" y="167699"/>
            <a:ext cx="7886700" cy="694747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Человеческий фактор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409" y="862445"/>
            <a:ext cx="8198427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1. </a:t>
            </a:r>
            <a:r>
              <a:rPr lang="ru-RU" b="1" dirty="0"/>
              <a:t>Правила должны быть едиными и нерушимыми!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Надо, чтобы все учащиеся знали правила поведения.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Наказание при их невыполнении должно быть показательным и незамедлительным для назидания остальным с обоснованием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необходимости этой меры для профилактики травматизма.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2</a:t>
            </a:r>
            <a:r>
              <a:rPr lang="ru-RU" b="1" dirty="0"/>
              <a:t>. Безопасные игры!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В подростковом возрасте возникает потребность ощущать новые впечатления, связанные с риском. Дети оценивают пределы своих возможностей и границы дозволенности. Учителя могут организовать веселые безопасные досуговые игры, командные, интеллектуальные.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3. Воспитание!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При попытке показать друзьям «крутость» – появляется небезопасное поведение. В сфере влияния учителей мотивировать обучающихся проявить «крутость» в индивидуальных достижениях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при соблюдении правил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5" y="1437409"/>
            <a:ext cx="54032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61" y="3394364"/>
            <a:ext cx="628648" cy="65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69" y="5354778"/>
            <a:ext cx="641640" cy="57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1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12" y="167699"/>
            <a:ext cx="7886700" cy="694747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Поражающий агент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8" y="862446"/>
            <a:ext cx="8530934" cy="5715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Контроль </a:t>
            </a:r>
            <a:r>
              <a:rPr lang="ru-RU" sz="2000" b="1" dirty="0"/>
              <a:t>безопасности со стороны </a:t>
            </a:r>
            <a:r>
              <a:rPr lang="ru-RU" sz="2000" b="1" dirty="0" smtClean="0"/>
              <a:t>руководителя!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Ношение любых видов оружия учащимися и сотрудниками в школе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недопустимо! Контроль осуществляется на входе специальными службами.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Надлежащая постоянная проверка является лучшей профилактикой.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Недостаточный психологический анализ состояния учеников – проблема!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. </a:t>
            </a:r>
            <a:r>
              <a:rPr lang="ru-RU" sz="2000" b="1" dirty="0" smtClean="0"/>
              <a:t>Оценка состояния школьной обстановки на постоянной основе!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 </a:t>
            </a:r>
            <a:r>
              <a:rPr lang="ru-RU" sz="2000" dirty="0" smtClean="0"/>
              <a:t>связи с тем, что травмировать может любой элемент нашего быта,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все дни обучения должны завершаться обходом территории для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</a:t>
            </a:r>
            <a:r>
              <a:rPr lang="ru-RU" sz="2000" dirty="0" smtClean="0"/>
              <a:t>ыявления потенциально опасных зон и предметов.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Вышедшее из строя оборудование (или его часть) должно быть заменено.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3. Роль учеников!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Поведение учащихся не должно допускать бросания предметов, которые потенциально могут служить орудием поражения. Запрещается на переменах</a:t>
            </a:r>
            <a:r>
              <a:rPr lang="ru-RU" sz="2000" dirty="0"/>
              <a:t> открывать окна и сидеть на </a:t>
            </a:r>
            <a:r>
              <a:rPr lang="ru-RU" sz="2000" dirty="0" smtClean="0"/>
              <a:t>подоконниках, опираться на перила</a:t>
            </a:r>
            <a:r>
              <a:rPr lang="ru-RU" sz="2000" dirty="0"/>
              <a:t> </a:t>
            </a:r>
            <a:r>
              <a:rPr lang="ru-RU" sz="2000" dirty="0" smtClean="0"/>
              <a:t>лестниц, создавать любые травмоопасные ситуации.</a:t>
            </a:r>
            <a:r>
              <a:rPr lang="ru-RU" sz="2000" dirty="0"/>
              <a:t> 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" y="1437409"/>
            <a:ext cx="54032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64" y="3273135"/>
            <a:ext cx="628648" cy="65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5" y="5188524"/>
            <a:ext cx="641640" cy="57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6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12" y="167699"/>
            <a:ext cx="7886700" cy="694747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Окружающая среда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212" y="862445"/>
            <a:ext cx="8401052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1. </a:t>
            </a:r>
            <a:r>
              <a:rPr lang="ru-RU" sz="2000" b="1" dirty="0"/>
              <a:t>Постоянная оценка ситуации со стороны ответственных лиц!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Напольные покрытия должны соответствовать нормативам.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Неисправности</a:t>
            </a:r>
            <a:r>
              <a:rPr lang="ru-RU" sz="2000" dirty="0"/>
              <a:t> спортивных </a:t>
            </a:r>
            <a:r>
              <a:rPr lang="ru-RU" sz="2000" dirty="0" smtClean="0"/>
              <a:t>сооружений и любого оборудования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на территории школы должны устраняться своевременно.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Несанкционированные действия должны пресекаться незамедлительно!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. </a:t>
            </a:r>
            <a:r>
              <a:rPr lang="ru-RU" sz="2000" b="1" dirty="0" smtClean="0"/>
              <a:t>Протоколы действий на штатные и нештатные ситуации!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 </a:t>
            </a:r>
            <a:r>
              <a:rPr lang="ru-RU" sz="2000" dirty="0" smtClean="0"/>
              <a:t>связи с учащением разных случаев в школе и с участием школьников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вызовом для руководства является прогнозирование возможных ситуаций.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Выработка алгоритмов действий и протоколов для участников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всех уровней образовательного процесса – приоритетная задача!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3. Роль учителей!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Поведение учащихся может быть обусловлено разными факторами, психологическим дискомфортом, давлением одноклассников и провокациями. Задача учителей быть более внимательными и чуткими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п</a:t>
            </a:r>
            <a:r>
              <a:rPr lang="ru-RU" sz="2000" dirty="0" smtClean="0"/>
              <a:t>о отношению к своим ученикам – помогите им преодолеть сложности!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5" y="1437409"/>
            <a:ext cx="54032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64" y="3273135"/>
            <a:ext cx="628648" cy="65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5" y="5188524"/>
            <a:ext cx="641640" cy="57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70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6200000">
            <a:off x="5247735" y="3235331"/>
            <a:ext cx="711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Heinrich H. W. Industrial accident prevention: </a:t>
            </a:r>
            <a:r>
              <a:rPr lang="en-US" dirty="0" smtClean="0"/>
              <a:t>A </a:t>
            </a:r>
            <a:r>
              <a:rPr lang="en-US" dirty="0"/>
              <a:t>scientific approach. </a:t>
            </a:r>
            <a:endParaRPr lang="ru-RU" dirty="0" smtClean="0"/>
          </a:p>
          <a:p>
            <a:pPr algn="ctr"/>
            <a:r>
              <a:rPr lang="en-US" dirty="0" smtClean="0"/>
              <a:t>McGraw-Hill </a:t>
            </a:r>
            <a:r>
              <a:rPr lang="en-US" dirty="0"/>
              <a:t>Book Company, </a:t>
            </a:r>
            <a:r>
              <a:rPr lang="en-US" dirty="0" err="1"/>
              <a:t>inc</a:t>
            </a:r>
            <a:r>
              <a:rPr lang="en-US" dirty="0"/>
              <a:t>; 2nd edition (1941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5289"/>
            <a:ext cx="7886700" cy="861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Воронка травматизма</a:t>
            </a:r>
            <a:endParaRPr lang="ru-RU" sz="3200" b="1" dirty="0"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3" y="314680"/>
            <a:ext cx="9218944" cy="6452612"/>
            <a:chOff x="-3" y="314680"/>
            <a:chExt cx="9218944" cy="6452612"/>
          </a:xfrm>
        </p:grpSpPr>
        <p:sp>
          <p:nvSpPr>
            <p:cNvPr id="6" name="Овал 5"/>
            <p:cNvSpPr/>
            <p:nvPr/>
          </p:nvSpPr>
          <p:spPr>
            <a:xfrm>
              <a:off x="708339" y="1473088"/>
              <a:ext cx="4657984" cy="1617656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трелка вниз 6"/>
            <p:cNvSpPr/>
            <p:nvPr/>
          </p:nvSpPr>
          <p:spPr>
            <a:xfrm>
              <a:off x="4193380" y="4897227"/>
              <a:ext cx="902710" cy="577734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70530" y="5684040"/>
              <a:ext cx="9148411" cy="1083252"/>
            </a:xfrm>
            <a:custGeom>
              <a:avLst/>
              <a:gdLst>
                <a:gd name="connsiteX0" fmla="*/ 0 w 9148411"/>
                <a:gd name="connsiteY0" fmla="*/ 0 h 1083252"/>
                <a:gd name="connsiteX1" fmla="*/ 9148411 w 9148411"/>
                <a:gd name="connsiteY1" fmla="*/ 0 h 1083252"/>
                <a:gd name="connsiteX2" fmla="*/ 9148411 w 9148411"/>
                <a:gd name="connsiteY2" fmla="*/ 1083252 h 1083252"/>
                <a:gd name="connsiteX3" fmla="*/ 0 w 9148411"/>
                <a:gd name="connsiteY3" fmla="*/ 1083252 h 1083252"/>
                <a:gd name="connsiteX4" fmla="*/ 0 w 9148411"/>
                <a:gd name="connsiteY4" fmla="*/ 0 h 108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8411" h="1083252">
                  <a:moveTo>
                    <a:pt x="0" y="0"/>
                  </a:moveTo>
                  <a:lnTo>
                    <a:pt x="9148411" y="0"/>
                  </a:lnTo>
                  <a:lnTo>
                    <a:pt x="9148411" y="1083252"/>
                  </a:lnTo>
                  <a:lnTo>
                    <a:pt x="0" y="10832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kern="1200" dirty="0" smtClean="0"/>
                <a:t>Травмы:</a:t>
              </a:r>
              <a:r>
                <a:rPr lang="ru-RU" sz="2800" kern="1200" dirty="0" smtClean="0"/>
                <a:t> </a:t>
              </a:r>
              <a:r>
                <a:rPr lang="ru-RU" sz="2800" b="1" kern="1200" dirty="0" smtClean="0"/>
                <a:t>2</a:t>
              </a:r>
              <a:r>
                <a:rPr lang="ru-RU" sz="2800" b="1" dirty="0"/>
                <a:t>%</a:t>
              </a:r>
              <a:r>
                <a:rPr lang="ru-RU" sz="2800" dirty="0"/>
                <a:t> – </a:t>
              </a:r>
              <a:r>
                <a:rPr lang="ru-RU" sz="2800" kern="1200" dirty="0" smtClean="0"/>
                <a:t>не предотвратимы, 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ru-RU" sz="2800" b="1" kern="1200" dirty="0" smtClean="0"/>
                <a:t>98</a:t>
              </a:r>
              <a:r>
                <a:rPr lang="ru-RU" sz="2800" b="1" dirty="0"/>
                <a:t>%</a:t>
              </a:r>
              <a:r>
                <a:rPr lang="ru-RU" sz="2800" dirty="0"/>
                <a:t> – предотвратимы по </a:t>
              </a:r>
              <a:r>
                <a:rPr lang="ru-RU" sz="2800" dirty="0" smtClean="0"/>
                <a:t>существу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ru-RU" sz="2800" dirty="0" smtClean="0"/>
                <a:t>(из них 50% </a:t>
              </a:r>
              <a:r>
                <a:rPr lang="ru-RU" sz="2800" dirty="0"/>
                <a:t>–</a:t>
              </a:r>
              <a:r>
                <a:rPr lang="ru-RU" sz="2800" dirty="0" smtClean="0"/>
                <a:t> </a:t>
              </a:r>
              <a:r>
                <a:rPr lang="ru-RU" sz="2800" dirty="0"/>
                <a:t>практически </a:t>
              </a:r>
              <a:r>
                <a:rPr lang="ru-RU" sz="2800" dirty="0" smtClean="0"/>
                <a:t>предотвратимы) </a:t>
              </a:r>
              <a:endParaRPr lang="ru-RU" sz="2800" dirty="0"/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8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929270" y="3194893"/>
              <a:ext cx="1624878" cy="1624878"/>
            </a:xfrm>
            <a:custGeom>
              <a:avLst/>
              <a:gdLst>
                <a:gd name="connsiteX0" fmla="*/ 0 w 1624878"/>
                <a:gd name="connsiteY0" fmla="*/ 812439 h 1624878"/>
                <a:gd name="connsiteX1" fmla="*/ 812439 w 1624878"/>
                <a:gd name="connsiteY1" fmla="*/ 0 h 1624878"/>
                <a:gd name="connsiteX2" fmla="*/ 1624878 w 1624878"/>
                <a:gd name="connsiteY2" fmla="*/ 812439 h 1624878"/>
                <a:gd name="connsiteX3" fmla="*/ 812439 w 1624878"/>
                <a:gd name="connsiteY3" fmla="*/ 1624878 h 1624878"/>
                <a:gd name="connsiteX4" fmla="*/ 0 w 1624878"/>
                <a:gd name="connsiteY4" fmla="*/ 812439 h 162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878" h="1624878">
                  <a:moveTo>
                    <a:pt x="0" y="812439"/>
                  </a:moveTo>
                  <a:cubicBezTo>
                    <a:pt x="0" y="363741"/>
                    <a:pt x="363741" y="0"/>
                    <a:pt x="812439" y="0"/>
                  </a:cubicBezTo>
                  <a:cubicBezTo>
                    <a:pt x="1261137" y="0"/>
                    <a:pt x="1624878" y="363741"/>
                    <a:pt x="1624878" y="812439"/>
                  </a:cubicBezTo>
                  <a:cubicBezTo>
                    <a:pt x="1624878" y="1261137"/>
                    <a:pt x="1261137" y="1624878"/>
                    <a:pt x="812439" y="1624878"/>
                  </a:cubicBezTo>
                  <a:cubicBezTo>
                    <a:pt x="363741" y="1624878"/>
                    <a:pt x="0" y="1261137"/>
                    <a:pt x="0" y="81243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0508" tIns="320508" rIns="320508" bIns="32050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kern="1200" dirty="0" smtClean="0"/>
                <a:t>?</a:t>
              </a:r>
              <a:endParaRPr lang="ru-RU" sz="65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487972" y="314680"/>
              <a:ext cx="3684362" cy="3454718"/>
            </a:xfrm>
            <a:custGeom>
              <a:avLst/>
              <a:gdLst>
                <a:gd name="connsiteX0" fmla="*/ 0 w 3684362"/>
                <a:gd name="connsiteY0" fmla="*/ 1727359 h 3454718"/>
                <a:gd name="connsiteX1" fmla="*/ 1842181 w 3684362"/>
                <a:gd name="connsiteY1" fmla="*/ 0 h 3454718"/>
                <a:gd name="connsiteX2" fmla="*/ 3684362 w 3684362"/>
                <a:gd name="connsiteY2" fmla="*/ 1727359 h 3454718"/>
                <a:gd name="connsiteX3" fmla="*/ 1842181 w 3684362"/>
                <a:gd name="connsiteY3" fmla="*/ 3454718 h 3454718"/>
                <a:gd name="connsiteX4" fmla="*/ 0 w 3684362"/>
                <a:gd name="connsiteY4" fmla="*/ 1727359 h 345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362" h="3454718">
                  <a:moveTo>
                    <a:pt x="0" y="1727359"/>
                  </a:moveTo>
                  <a:cubicBezTo>
                    <a:pt x="0" y="773365"/>
                    <a:pt x="824773" y="0"/>
                    <a:pt x="1842181" y="0"/>
                  </a:cubicBezTo>
                  <a:cubicBezTo>
                    <a:pt x="2859589" y="0"/>
                    <a:pt x="3684362" y="773365"/>
                    <a:pt x="3684362" y="1727359"/>
                  </a:cubicBezTo>
                  <a:cubicBezTo>
                    <a:pt x="3684362" y="2681353"/>
                    <a:pt x="2859589" y="3454718"/>
                    <a:pt x="1842181" y="3454718"/>
                  </a:cubicBezTo>
                  <a:cubicBezTo>
                    <a:pt x="824773" y="3454718"/>
                    <a:pt x="0" y="2681353"/>
                    <a:pt x="0" y="172735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0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5122" tIns="541492" rIns="575122" bIns="5414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88%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Небезопасные действия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126137" y="484619"/>
              <a:ext cx="3322080" cy="3273137"/>
            </a:xfrm>
            <a:custGeom>
              <a:avLst/>
              <a:gdLst>
                <a:gd name="connsiteX0" fmla="*/ 0 w 3354967"/>
                <a:gd name="connsiteY0" fmla="*/ 1662080 h 3324159"/>
                <a:gd name="connsiteX1" fmla="*/ 1677484 w 3354967"/>
                <a:gd name="connsiteY1" fmla="*/ 0 h 3324159"/>
                <a:gd name="connsiteX2" fmla="*/ 3354968 w 3354967"/>
                <a:gd name="connsiteY2" fmla="*/ 1662080 h 3324159"/>
                <a:gd name="connsiteX3" fmla="*/ 1677484 w 3354967"/>
                <a:gd name="connsiteY3" fmla="*/ 3324160 h 3324159"/>
                <a:gd name="connsiteX4" fmla="*/ 0 w 3354967"/>
                <a:gd name="connsiteY4" fmla="*/ 1662080 h 33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967" h="3324159">
                  <a:moveTo>
                    <a:pt x="0" y="1662080"/>
                  </a:moveTo>
                  <a:cubicBezTo>
                    <a:pt x="0" y="744139"/>
                    <a:pt x="751035" y="0"/>
                    <a:pt x="1677484" y="0"/>
                  </a:cubicBezTo>
                  <a:cubicBezTo>
                    <a:pt x="2603933" y="0"/>
                    <a:pt x="3354968" y="744139"/>
                    <a:pt x="3354968" y="1662080"/>
                  </a:cubicBezTo>
                  <a:cubicBezTo>
                    <a:pt x="3354968" y="2580021"/>
                    <a:pt x="2603933" y="3324160"/>
                    <a:pt x="1677484" y="3324160"/>
                  </a:cubicBezTo>
                  <a:cubicBezTo>
                    <a:pt x="751035" y="3324160"/>
                    <a:pt x="0" y="2580021"/>
                    <a:pt x="0" y="166208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fillRef>
            <a:effectRef idx="0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6884" tIns="522372" rIns="526884" bIns="52237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10% Небезопасные условия</a:t>
              </a:r>
              <a:endParaRPr lang="ru-RU" sz="2800" b="1" kern="1200" dirty="0"/>
            </a:p>
          </p:txBody>
        </p:sp>
        <p:sp>
          <p:nvSpPr>
            <p:cNvPr id="12" name="Shape 11"/>
            <p:cNvSpPr/>
            <p:nvPr/>
          </p:nvSpPr>
          <p:spPr>
            <a:xfrm>
              <a:off x="-3" y="924791"/>
              <a:ext cx="9144006" cy="4216664"/>
            </a:xfrm>
            <a:prstGeom prst="funnel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Прямоугольник 12"/>
          <p:cNvSpPr/>
          <p:nvPr/>
        </p:nvSpPr>
        <p:spPr>
          <a:xfrm>
            <a:off x="5275584" y="2717909"/>
            <a:ext cx="226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</a:t>
            </a:r>
            <a:r>
              <a:rPr lang="ru-RU" dirty="0"/>
              <a:t>правило, </a:t>
            </a:r>
            <a:endParaRPr lang="ru-RU" dirty="0" smtClean="0"/>
          </a:p>
          <a:p>
            <a:pPr algn="ctr"/>
            <a:r>
              <a:rPr lang="ru-RU" dirty="0" smtClean="0"/>
              <a:t>самого </a:t>
            </a:r>
            <a:r>
              <a:rPr lang="ru-RU" dirty="0"/>
              <a:t>пострадавшего</a:t>
            </a:r>
          </a:p>
        </p:txBody>
      </p:sp>
    </p:spTree>
    <p:extLst>
      <p:ext uri="{BB962C8B-B14F-4D97-AF65-F5344CB8AC3E}">
        <p14:creationId xmlns:p14="http://schemas.microsoft.com/office/powerpoint/2010/main" val="29899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21176"/>
            <a:ext cx="7886700" cy="543682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Воспитание</a:t>
            </a:r>
            <a:r>
              <a:rPr lang="ru-RU" sz="3200" b="1" dirty="0">
                <a:solidFill>
                  <a:srgbClr val="FF0000"/>
                </a:solidFill>
              </a:rPr>
              <a:t>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попытке показать друзьям «крутость» – появляется небезопасное </a:t>
            </a:r>
            <a:r>
              <a:rPr lang="ru-RU" sz="2800" dirty="0" smtClean="0"/>
              <a:t>поведение!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В </a:t>
            </a:r>
            <a:r>
              <a:rPr lang="ru-RU" sz="2800" dirty="0"/>
              <a:t>сфере влияния учителей </a:t>
            </a:r>
            <a:r>
              <a:rPr lang="ru-RU" sz="2800" b="1" dirty="0"/>
              <a:t>мотивировать</a:t>
            </a:r>
            <a:r>
              <a:rPr lang="ru-RU" sz="2800" dirty="0"/>
              <a:t> обучающихся проявить «крутость»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в </a:t>
            </a:r>
            <a:r>
              <a:rPr lang="ru-RU" sz="2800" dirty="0"/>
              <a:t>индивидуальных достижениях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при соблюдении правил </a:t>
            </a:r>
            <a:r>
              <a:rPr lang="ru-RU" sz="2800" dirty="0" smtClean="0"/>
              <a:t>безопасности…</a:t>
            </a:r>
            <a:endParaRPr lang="ru-RU" sz="28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Человеческий фактор (1)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C:\Users\asus\Desktop\Стоматологам\1579691_бизнесменов-бокса-матча-белый-фон-челове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81" y="368416"/>
            <a:ext cx="2105519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sus\Desktop\Стоматологам\294473_3d-люди-играет-белый-фон-гитар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20" y="4530436"/>
            <a:ext cx="1390579" cy="21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1316"/>
            <a:ext cx="9011797" cy="596668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Безопасные </a:t>
            </a:r>
            <a:r>
              <a:rPr lang="ru-RU" sz="3200" b="1" dirty="0">
                <a:solidFill>
                  <a:srgbClr val="FF0000"/>
                </a:solidFill>
              </a:rPr>
              <a:t>игры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В подростковом возрасте возникает потребность ощущать новые впечатления, связанные с </a:t>
            </a:r>
            <a:r>
              <a:rPr lang="ru-RU" sz="2800" dirty="0" smtClean="0"/>
              <a:t>риском…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Дети </a:t>
            </a:r>
            <a:r>
              <a:rPr lang="ru-RU" sz="2800" dirty="0"/>
              <a:t>оценивают пределы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своих возможностей… и </a:t>
            </a:r>
            <a:r>
              <a:rPr lang="ru-RU" sz="2800" dirty="0"/>
              <a:t>границы </a:t>
            </a:r>
            <a:r>
              <a:rPr lang="ru-RU" sz="2800" dirty="0" smtClean="0"/>
              <a:t>дозволенности…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Учителя </a:t>
            </a:r>
            <a:r>
              <a:rPr lang="ru-RU" sz="2800" dirty="0"/>
              <a:t>могут организовать веселые безопасные досуговые игры, командные, </a:t>
            </a:r>
            <a:r>
              <a:rPr lang="ru-RU" sz="2800" dirty="0" smtClean="0"/>
              <a:t>интеллектуальные…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734" y="90622"/>
            <a:ext cx="7886700" cy="7125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Человеческий фактор (2)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C:\Users\asus\Desktop\Стоматологам\ab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98" y="5140209"/>
            <a:ext cx="2624212" cy="17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5875" y="2647889"/>
            <a:ext cx="1388125" cy="981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2809" y="5269137"/>
            <a:ext cx="1399813" cy="1459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1" y="5387248"/>
            <a:ext cx="3921045" cy="13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3628"/>
            <a:ext cx="9143999" cy="57000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Правила </a:t>
            </a:r>
            <a:r>
              <a:rPr lang="ru-RU" sz="3200" b="1" dirty="0">
                <a:solidFill>
                  <a:srgbClr val="FF0000"/>
                </a:solidFill>
              </a:rPr>
              <a:t>должны быть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едиными и </a:t>
            </a:r>
            <a:r>
              <a:rPr lang="ru-RU" sz="3200" b="1" dirty="0">
                <a:solidFill>
                  <a:srgbClr val="FF0000"/>
                </a:solidFill>
              </a:rPr>
              <a:t>нерушимыми!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Надо</a:t>
            </a:r>
            <a:r>
              <a:rPr lang="ru-RU" sz="2800" dirty="0"/>
              <a:t>, чтобы все учащиеся знали правила </a:t>
            </a:r>
            <a:r>
              <a:rPr lang="ru-RU" sz="2800" dirty="0" smtClean="0"/>
              <a:t>поведения… </a:t>
            </a:r>
            <a:endParaRPr lang="ru-R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Наказание </a:t>
            </a:r>
            <a:r>
              <a:rPr lang="ru-RU" sz="2800" dirty="0"/>
              <a:t>при их невыполнении должно быть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показательным </a:t>
            </a:r>
            <a:r>
              <a:rPr lang="ru-RU" sz="2800" dirty="0"/>
              <a:t>и незамедлительным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для </a:t>
            </a:r>
            <a:r>
              <a:rPr lang="ru-RU" sz="2800" b="1" dirty="0"/>
              <a:t>назидания остальным </a:t>
            </a:r>
            <a:endParaRPr lang="ru-RU" sz="28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с </a:t>
            </a:r>
            <a:r>
              <a:rPr lang="ru-RU" sz="2800" dirty="0"/>
              <a:t>обоснованием </a:t>
            </a:r>
            <a:r>
              <a:rPr lang="ru-RU" sz="2800" dirty="0" smtClean="0"/>
              <a:t>необходимости </a:t>
            </a:r>
            <a:r>
              <a:rPr lang="ru-RU" sz="2800" dirty="0"/>
              <a:t>этой меры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профилактики </a:t>
            </a:r>
            <a:r>
              <a:rPr lang="ru-RU" sz="2800" dirty="0" smtClean="0"/>
              <a:t>травматизма!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Человеческий фактор (3)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6" descr="check-list_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" r="8434"/>
          <a:stretch>
            <a:fillRect/>
          </a:stretch>
        </p:blipFill>
        <p:spPr bwMode="auto">
          <a:xfrm>
            <a:off x="6826726" y="677864"/>
            <a:ext cx="2317274" cy="18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7" y="2986084"/>
            <a:ext cx="2082189" cy="1883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56" y="3057425"/>
            <a:ext cx="2265343" cy="18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9147"/>
            <a:ext cx="9144000" cy="610885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Постоянная </a:t>
            </a:r>
            <a:r>
              <a:rPr lang="ru-RU" sz="3200" b="1" dirty="0">
                <a:solidFill>
                  <a:srgbClr val="FF0000"/>
                </a:solidFill>
              </a:rPr>
              <a:t>оценка ситуации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 </a:t>
            </a:r>
            <a:r>
              <a:rPr lang="ru-RU" sz="3200" b="1" dirty="0">
                <a:solidFill>
                  <a:srgbClr val="FF0000"/>
                </a:solidFill>
              </a:rPr>
              <a:t>стороны ответственных лиц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Напольные покрытия </a:t>
            </a:r>
            <a:endParaRPr lang="ru-RU" sz="2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должны </a:t>
            </a:r>
            <a:r>
              <a:rPr lang="ru-RU" sz="2800" dirty="0"/>
              <a:t>соответствовать </a:t>
            </a:r>
            <a:r>
              <a:rPr lang="ru-RU" sz="2800" dirty="0" smtClean="0"/>
              <a:t>нормативам…</a:t>
            </a:r>
            <a:endParaRPr lang="ru-RU" sz="28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Неисправности</a:t>
            </a:r>
            <a:r>
              <a:rPr lang="ru-RU" sz="2800" dirty="0"/>
              <a:t> спортивных сооружений </a:t>
            </a:r>
            <a:endParaRPr lang="ru-RU" sz="2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любого </a:t>
            </a:r>
            <a:r>
              <a:rPr lang="ru-RU" sz="2800" dirty="0" smtClean="0"/>
              <a:t>оборудования на </a:t>
            </a:r>
            <a:r>
              <a:rPr lang="ru-RU" sz="2800" dirty="0"/>
              <a:t>территории школы </a:t>
            </a:r>
            <a:endParaRPr lang="ru-RU" sz="2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должны </a:t>
            </a:r>
            <a:r>
              <a:rPr lang="ru-RU" sz="2800" dirty="0"/>
              <a:t>устраняться </a:t>
            </a:r>
            <a:r>
              <a:rPr lang="ru-RU" sz="2800" dirty="0" smtClean="0"/>
              <a:t>своевременно</a:t>
            </a:r>
            <a:endParaRPr lang="ru-RU" sz="28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Несанкционированные </a:t>
            </a:r>
            <a:r>
              <a:rPr lang="ru-RU" sz="2800" dirty="0"/>
              <a:t>действия </a:t>
            </a:r>
            <a:endParaRPr lang="ru-RU" sz="2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должны </a:t>
            </a:r>
            <a:r>
              <a:rPr lang="ru-RU" sz="2800" dirty="0"/>
              <a:t>пресекаться незамедлительно!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61839"/>
            <a:ext cx="7886700" cy="612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Окружающая среда (1)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F:\Рязанкина\Белые ночи 2016\search-internet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02" y="1839843"/>
            <a:ext cx="1472798" cy="19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34" y="4351663"/>
            <a:ext cx="3197560" cy="17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2159</Words>
  <Application>Microsoft Office PowerPoint</Application>
  <PresentationFormat>Экран (4:3)</PresentationFormat>
  <Paragraphs>631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Arial</vt:lpstr>
      <vt:lpstr>Calibri</vt:lpstr>
      <vt:lpstr>Calibri Light</vt:lpstr>
      <vt:lpstr>Geometria Light</vt:lpstr>
      <vt:lpstr>Gill Sans</vt:lpstr>
      <vt:lpstr>Helvetica</vt:lpstr>
      <vt:lpstr>Times New Roman</vt:lpstr>
      <vt:lpstr>ヒラギノ角ゴ ProN W3</vt:lpstr>
      <vt:lpstr>Тема Office</vt:lpstr>
      <vt:lpstr>3_Тема Office</vt:lpstr>
      <vt:lpstr>1_Тема Office</vt:lpstr>
      <vt:lpstr>2_Тема Office</vt:lpstr>
      <vt:lpstr>4_Тема Office</vt:lpstr>
      <vt:lpstr>5_Тема Office</vt:lpstr>
      <vt:lpstr>6_Тема Office</vt:lpstr>
      <vt:lpstr>Тематический цикл:  «Профилактика травматизма у детей»</vt:lpstr>
      <vt:lpstr>Модель James Reason’s  Теория швейцарского сыра </vt:lpstr>
      <vt:lpstr>Презентация PowerPoint</vt:lpstr>
      <vt:lpstr>Интересная аналогия          с Законом Heinrich</vt:lpstr>
      <vt:lpstr>Воронка травматизма</vt:lpstr>
      <vt:lpstr>Человеческий фактор (1)</vt:lpstr>
      <vt:lpstr>Человеческий фактор (2)</vt:lpstr>
      <vt:lpstr>Человеческий фактор (3)</vt:lpstr>
      <vt:lpstr>Окружающая среда (1)</vt:lpstr>
      <vt:lpstr>Окружающая среда (2)</vt:lpstr>
      <vt:lpstr>Окружающая среда (3)</vt:lpstr>
      <vt:lpstr>Поражающий агент (1)</vt:lpstr>
      <vt:lpstr>Поражающий агент (2)</vt:lpstr>
      <vt:lpstr>Поражающий агент (3)</vt:lpstr>
      <vt:lpstr>Презентация PowerPoint</vt:lpstr>
      <vt:lpstr>Если не смогли предотвратить…</vt:lpstr>
      <vt:lpstr>Адреса детских травмпунктов СПб</vt:lpstr>
      <vt:lpstr>Чего боятся учитель и администрация? </vt:lpstr>
      <vt:lpstr>Чего боимся?</vt:lpstr>
      <vt:lpstr>Презентация PowerPoint</vt:lpstr>
      <vt:lpstr>Травма – это всегда серьёзно!</vt:lpstr>
      <vt:lpstr>Преемственность в оказании помощи!</vt:lpstr>
      <vt:lpstr>Что у меня с собой всегда?</vt:lpstr>
      <vt:lpstr>Если случилась травма?</vt:lpstr>
      <vt:lpstr>Презентация PowerPoint</vt:lpstr>
      <vt:lpstr>Алгоритм действий при травме</vt:lpstr>
      <vt:lpstr>Презентация PowerPoint</vt:lpstr>
      <vt:lpstr>Если наступила остановка кровообращения…</vt:lpstr>
      <vt:lpstr>Обеспечить непрерывность  «цепи выживания»!</vt:lpstr>
      <vt:lpstr>«ХРУСТАЛЬНОЕ СЕРДЦЕ» Общественная организация по предупреждению Внезапной Аритмической Смерти у детей и подростков</vt:lpstr>
      <vt:lpstr>Презентация PowerPoint</vt:lpstr>
      <vt:lpstr>     Ребёнок потерял сознания   на физической нагрузке, при Вас</vt:lpstr>
      <vt:lpstr>Ребёнок без сознания     причина неизвестна</vt:lpstr>
      <vt:lpstr>«Качаем» сердце = спасаем мозг!</vt:lpstr>
      <vt:lpstr>Чего боимся?</vt:lpstr>
      <vt:lpstr>Начало нового проекта  в Санкт-Петербурге</vt:lpstr>
      <vt:lpstr>Так мы подготовим гораздо больше людей… и спасем гораздо больше жизней…</vt:lpstr>
      <vt:lpstr>Памятка для учителей!</vt:lpstr>
      <vt:lpstr>5 шагов, чтобы сохранить здоровье и жизнь! Алгоритм действий по профилактике школьного травматизма</vt:lpstr>
      <vt:lpstr>Памятка для ребят!</vt:lpstr>
      <vt:lpstr>5 шагов, чтобы сохранить здоровье и жизнь! Алгоритм действий по профилактике школьного травматизма</vt:lpstr>
      <vt:lpstr>Памятка для родителей!</vt:lpstr>
      <vt:lpstr>5 шагов, чтобы сохранить здоровье и жизнь! Алгоритм действий по профилактике школьного травматизма</vt:lpstr>
      <vt:lpstr>Когда есть сомнения…</vt:lpstr>
      <vt:lpstr>Тематический цикл:  «Профилактика травматизма у детей»</vt:lpstr>
      <vt:lpstr>Человеческий фактор</vt:lpstr>
      <vt:lpstr>Поражающий агент</vt:lpstr>
      <vt:lpstr>Окружающая среда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Зульфия</dc:creator>
  <cp:lastModifiedBy>Зульфия</cp:lastModifiedBy>
  <cp:revision>92</cp:revision>
  <dcterms:created xsi:type="dcterms:W3CDTF">2021-10-23T12:43:46Z</dcterms:created>
  <dcterms:modified xsi:type="dcterms:W3CDTF">2022-10-19T06:26:09Z</dcterms:modified>
</cp:coreProperties>
</file>