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17" r:id="rId2"/>
    <p:sldId id="316" r:id="rId3"/>
    <p:sldId id="318" r:id="rId4"/>
    <p:sldId id="319" r:id="rId5"/>
    <p:sldId id="320" r:id="rId6"/>
    <p:sldId id="328" r:id="rId7"/>
    <p:sldId id="321" r:id="rId8"/>
    <p:sldId id="322" r:id="rId9"/>
    <p:sldId id="329" r:id="rId10"/>
    <p:sldId id="323" r:id="rId11"/>
    <p:sldId id="330" r:id="rId12"/>
    <p:sldId id="324" r:id="rId13"/>
    <p:sldId id="325" r:id="rId14"/>
    <p:sldId id="326" r:id="rId15"/>
    <p:sldId id="331" r:id="rId16"/>
    <p:sldId id="32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E68"/>
    <a:srgbClr val="FFFF99"/>
    <a:srgbClr val="A50021"/>
    <a:srgbClr val="003300"/>
    <a:srgbClr val="D2F9FE"/>
    <a:srgbClr val="666633"/>
    <a:srgbClr val="FED6F4"/>
    <a:srgbClr val="F9EC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4BB34-4070-443E-96F3-884C35674208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E79D2-8424-4F00-9B17-622578BAB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38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6C35E-2935-41B7-AAF9-DD00C158D9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EDA37-FAF8-4724-97C4-A2DB0A0D42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2CFF1-050A-44E0-A3BF-F3EEA278D3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C5E86-D1F2-421D-9F08-DFDA0EC61A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DE7A8-F049-4A2F-A49E-AB793281F8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76E46-B20A-4EED-87C6-57B05DF2FD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3DFA2-DDDF-42E7-8DF5-9AC2294EB8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CB836-CE75-4351-8B6F-07E0A3DDC5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27DE4-6D19-4112-8AA8-58DE7EB246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94F91-613F-4634-A067-3277F8207F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38C6E-8D4B-43BD-92C2-801136C77A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40000"/>
                <a:lumOff val="60000"/>
                <a:alpha val="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C7C8635-04BE-4424-8DA5-2927C401FC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066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Как же подготовить современный урок?</a:t>
            </a:r>
            <a:br>
              <a:rPr lang="ru-RU" sz="3200" dirty="0" smtClean="0"/>
            </a:br>
            <a:endParaRPr lang="ru-RU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D:\Documents and Settings\User\Рабочий стол\урок ОБЖ\fg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76200"/>
            <a:ext cx="685800" cy="96012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1066800"/>
            <a:ext cx="8991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ru-RU" sz="1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77469"/>
            <a:ext cx="838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Плохой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преподносит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истину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хороший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ее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добывать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Фридрих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дольф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Вильгельм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Дистервег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https://shareslide.ru/img/thumbs/83f0397dd07c167ef379040e23baf629-800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28850"/>
            <a:ext cx="9144000" cy="46291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10160" y="-46166"/>
            <a:ext cx="914400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02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6302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«ОТКРЫТИЕ» НОВОГО ЗНАНИЯ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«УДИВЛЯЙ!»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Приём, направленный на активизацию мыслительной деятельности и привлечение интереса к теме урока. Формирует: умение анализировать; умение выделять и формулировать противоречие. Учитель находит такой угол зрения, при котором даже хорошо известные факты становятся загадкой.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«МУЛЬТИМЕДИЙНАЯ ПРЕЗЕНТАЦИЯ»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Мультимедийная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презентация - это представление материала с использованием компьютерной техники. Мультимедиа способствует развитию мотивации, коммуникативных способностей, получению навыков, накоплению фактических знаний, а также способствует развитию информационной грамотности.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«РАБОТА С ИНТЕРНЕТ-РЕСУРСАМИ»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учащихся работа с Интернет-ресурсами – это доступ к огромному количеству необходимого иллюстративно-информационного материала, которого катастрофически не хватает в библиотеках. Это, прежде всего, толчок к самообразованию и активизации познавательной деятельность учащихся.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«ХОРОШО – ПЛОХО»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делятся на три группы: «прокуроры», «адвокаты», «судьи». Первые обвиняют (ищут минусы), вторые защищают (ищут плюсы), третьи пытаются разрешить противоречие (оставить «плюс» и убрать «минус»).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«ЖОКЕЙ И ЛОШАДЬ»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делится на две части: «жокеев» и «лошадей». Первые получают карточки с вопросами, вторые – с  правильными ответами. Каждый «жокей» должен найти свою «лошадь». Эта игрушка применима даже на уроках изучения нового материала. Самая неприятная её черта – необходимость всему коллективу учащихся одновременно ходить по аудитории, это требует определённой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культуры поведения. </a:t>
            </a:r>
          </a:p>
        </p:txBody>
      </p:sp>
    </p:spTree>
    <p:extLst>
      <p:ext uri="{BB962C8B-B14F-4D97-AF65-F5344CB8AC3E}">
        <p14:creationId xmlns:p14="http://schemas.microsoft.com/office/powerpoint/2010/main" val="414819252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0" y="326073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02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ПРИМЕНЕНИЕ ТЕОРЕТИЧЕСКИХ ПОЛОЖЕНИЙ В УСЛОВИЯХ ВЫПОЛНЕНИЯ УПРАЖНЕНИЙ И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РЕШЕНИЯ ЗАДАЧ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«СВОЯ ОПОРА»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Учащийся составляет собственный опорный конспект по новому материалу.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Этот приём уместен в тех случаях, когда преподаватель сам применяет подобные конспекты и учит пользоваться ими ребят. Как ослабленный вариант приёма можно рекомендовать составление развёрнутого плана ответа (как на экзамене).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РАБОТА В ГРУППАХ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Группы получают одно и то же задание. 	В зависимости от типа задания результат работы группы может быть или представлен на проверку преподавателю, или спикер одной из групп раскрывает результаты работы, а другие учащиеся его дополняют или опровергают.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10160" y="152400"/>
            <a:ext cx="91440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02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САМОСТОЯТЕЛЬНОЕ ТВОРЧЕСКОЕ ИСПОЛЬЗОВАНИЕ СФОРМИРОВАННЫХ УМЕНИЙ И НАВЫКОВ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«МИНИ-ПРОЕКТЫ»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Учебный проект, как комплексный и многоцелевой метод, имеет большое количество видов и разновидностей. Исследовательский мини-проект по структуре напоминает подлинно научное исследование.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«РЕШЕНИЕ СИТУАЦИОННЫХ ЗАДАЧ»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Ситуационные задачи – это задачи, позволяющие учащемуся  осваивать интеллектуальные операции последовательно в процессе работы с информацией: ознакомление – понимание – применение – анализ – синтез – оценка. Обязательным элементом задачи является проблемный вопрос, который должен быть сформулирован таким образом, чтобы учащемуся захотелось найти на него ответ.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0" y="804566"/>
            <a:ext cx="9144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КОНТРОЛЬ ЗА ПРОЦЕССОМ И РЕЗУЛЬТАТОМ УЧЕБНОЙ ДЕЯТЕЛЬНОСТИ УЧАЩИХСЯ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«ОПРОС ПО ЦЕПОЧКЕ»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Рассказ одного учащегося прерывается в любом месте и продолжается другим учащимся. Прием применим в случае, когда предполагается развернутый, логически связный ответ.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«ПРОГРАММИРУЕМЫЙ ОПРОС»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Учащийся выбирает один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верный ответ из нескольких предложенных.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«ТИХИЙ ОПРОС»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Беседа с одним или несколькими учащимися происходит полушепотом, в то время как группа занята другим делом.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0800" y="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«ИДЕАЛЬНЫЙ ОПРОС»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Учащиеся сами оценивают степень своей подготовки и сообщают об этом учителю. Вопрос: кто сегодня чувствует себя готовым на «5»? (Учащиеся поднимают руки.) На «4»? На «3»? Спасибо...</a:t>
            </a:r>
          </a:p>
          <a:p>
            <a:r>
              <a:rPr lang="ru-RU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«ТРИ ПРЕДЛОЖЕНИЯ»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должны передать содержание темы тремя предложениями.</a:t>
            </a:r>
          </a:p>
          <a:p>
            <a:r>
              <a:rPr lang="ru-RU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«ТРОЙКА»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доске вызываются 3 учащихся. На вопрос отвечает первый, второй добавляет или исправляет ответ, третий комментирует ответ.</a:t>
            </a:r>
          </a:p>
        </p:txBody>
      </p:sp>
    </p:spTree>
    <p:extLst>
      <p:ext uri="{BB962C8B-B14F-4D97-AF65-F5344CB8AC3E}">
        <p14:creationId xmlns:p14="http://schemas.microsoft.com/office/powerpoint/2010/main" val="4094236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304800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РЕФЛЕКСИЯ ДЕЯТЕЛЬНОСТИ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«ВЫБЕРИ ВЕРНОЕ УТВЕРЖДЕНИЕ»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Учащимся предлагается выбрать подходящее утверждение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Я сам не смог справиться с затруднением;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У меня не было затруднений;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Я только слушал предложения других;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Я выдвигал идеи….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«ПРОДОЛЖИ ФРАЗУ»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Карточка с заданием  «Продолжить фразу»: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Мне было интересно…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сегодня разобрались….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сегодня понял, что…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Мне было трудно…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Завтра я хочу на уроке…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«ЛЕСЕНКА «МОЁ СОСТОЯНИЕ»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Учащийся отмечает соответствующую ступеньку лесенки.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			Комфортно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Уверен в своих силах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Хорошо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Плохо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Крайне скверно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" y="0"/>
          <a:ext cx="9143997" cy="6886937"/>
        </p:xfrm>
        <a:graphic>
          <a:graphicData uri="http://schemas.openxmlformats.org/drawingml/2006/table">
            <a:tbl>
              <a:tblPr/>
              <a:tblGrid>
                <a:gridCol w="2478022"/>
                <a:gridCol w="3165651"/>
                <a:gridCol w="3500324"/>
              </a:tblGrid>
              <a:tr h="177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Этапы</a:t>
                      </a:r>
                      <a:r>
                        <a:rPr lang="en-US" sz="11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учебного</a:t>
                      </a:r>
                      <a:r>
                        <a:rPr lang="en-US" sz="11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занятия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Times New Roman"/>
                          <a:ea typeface="Times New Roman"/>
                          <a:cs typeface="Times New Roman"/>
                        </a:rPr>
                        <a:t>Образовательные задачи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УУД, формирующиеся на данном этапе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6163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Оргмомент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1. Организовать актуализацию требований к учащимся со стороны учебной деятельности.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2. Создать условия для возникновения внутренней потребности, включения в учебную деятельность.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>
                          <a:latin typeface="Times New Roman"/>
                          <a:ea typeface="Times New Roman"/>
                          <a:cs typeface="Times New Roman"/>
                        </a:rPr>
                        <a:t>1) Регулятивные: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 волевая саморегуляция;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>
                          <a:latin typeface="Times New Roman"/>
                          <a:ea typeface="Times New Roman"/>
                          <a:cs typeface="Times New Roman"/>
                        </a:rPr>
                        <a:t>2) Личностные: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 смыслообразование (Я должен  посмотреть…)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>
                          <a:latin typeface="Times New Roman"/>
                          <a:ea typeface="Times New Roman"/>
                          <a:cs typeface="Times New Roman"/>
                        </a:rPr>
                        <a:t>3) Коммуникативные: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 планирование учебного сотрудничества с преподавателем и со сверстниками.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6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2. Проверка домашнего задания. Подготовка к работе на основном этапе.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1. Организовать актуализацию изученных способов действий, достаточных для построения новых знаний.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2. Зафиксировать актуализированные способы действия в речи (повторение правил).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3. Зафиксировать актуальные способы действия в знаках (эталоны, схемы, опора по правилам).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4. Организовать обобщение актуализир. способов действий. Мотивировать учащихся к учебному действию.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5. Организовать выполнение учащимися учебного действия.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6. Зафиксировать учебные затруднения (групповое или индивидуальное)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latin typeface="Times New Roman"/>
                          <a:ea typeface="Times New Roman"/>
                          <a:cs typeface="Times New Roman"/>
                        </a:rPr>
                        <a:t>1) Познавательные: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 общеучебные умения структурировать знания, контроль и оценка процесса и результатов деятельности.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>
                          <a:latin typeface="Times New Roman"/>
                          <a:ea typeface="Times New Roman"/>
                          <a:cs typeface="Times New Roman"/>
                        </a:rPr>
                        <a:t>2) Логические: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 анализ, сравнение, синтез.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>
                          <a:latin typeface="Times New Roman"/>
                          <a:ea typeface="Times New Roman"/>
                          <a:cs typeface="Times New Roman"/>
                        </a:rPr>
                        <a:t>3) Регулятивные: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 контроль и оценка прогнозирования (при анализе учебного действия).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3. Усвоение новых знаний  и способов действия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Организовать построение</a:t>
                      </a:r>
                      <a:r>
                        <a:rPr lang="ru-RU" sz="1100" u="sng">
                          <a:latin typeface="Times New Roman"/>
                          <a:ea typeface="Times New Roman"/>
                          <a:cs typeface="Times New Roman"/>
                        </a:rPr>
                        <a:t> проекта 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изучения нового знания: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1. учащиеся ставят цель проекта (что является целью - тема).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2. учащиеся определяют средства (алгоритмы, модели, справочники, Интернет...)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3. учащиеся формулируют шага, которые необходимо сделать для реализации поставленной цели.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latin typeface="Times New Roman"/>
                          <a:ea typeface="Times New Roman"/>
                          <a:cs typeface="Times New Roman"/>
                        </a:rPr>
                        <a:t>1) Регулятивные: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целеполагание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 как постановка учебной задачи,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планирование</a:t>
                      </a: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прогнозирование</a:t>
                      </a: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u="sng" dirty="0">
                          <a:latin typeface="Times New Roman"/>
                          <a:ea typeface="Times New Roman"/>
                          <a:cs typeface="Times New Roman"/>
                        </a:rPr>
                        <a:t>2) </a:t>
                      </a:r>
                      <a:r>
                        <a:rPr lang="en-US" sz="1100" u="sng" dirty="0" err="1">
                          <a:latin typeface="Times New Roman"/>
                          <a:ea typeface="Times New Roman"/>
                          <a:cs typeface="Times New Roman"/>
                        </a:rPr>
                        <a:t>Познавательные</a:t>
                      </a:r>
                      <a:r>
                        <a:rPr lang="en-US" sz="1100" u="sng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 умение структурировать знания, постановка и формулировка проблемы, умение осознанно и произвольно строить речевые высказывания.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u="sng" dirty="0">
                          <a:latin typeface="Times New Roman"/>
                          <a:ea typeface="Times New Roman"/>
                          <a:cs typeface="Times New Roman"/>
                        </a:rPr>
                        <a:t>3) </a:t>
                      </a:r>
                      <a:r>
                        <a:rPr lang="en-US" sz="1100" u="sng" dirty="0" err="1">
                          <a:latin typeface="Times New Roman"/>
                          <a:ea typeface="Times New Roman"/>
                          <a:cs typeface="Times New Roman"/>
                        </a:rPr>
                        <a:t>Общеучебные</a:t>
                      </a:r>
                      <a:r>
                        <a:rPr lang="en-US" sz="1100" u="sng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Моделирование</a:t>
                      </a: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выбор наиболее эффективных способов решения задач.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787" marR="387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"/>
          <a:ext cx="9144000" cy="6857999"/>
        </p:xfrm>
        <a:graphic>
          <a:graphicData uri="http://schemas.openxmlformats.org/drawingml/2006/table">
            <a:tbl>
              <a:tblPr/>
              <a:tblGrid>
                <a:gridCol w="2478024"/>
                <a:gridCol w="3165652"/>
                <a:gridCol w="3500324"/>
              </a:tblGrid>
              <a:tr h="48423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4. Реализация построенного проекта и закрепление изученных способ действий.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 Организовать реализацию построенного проекта в соответствии с планом.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  Организовать фиксацию нового способа действия в речи.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 Организовать фиксацию нового действия в знаках.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4. Обсуждение возможности применения нового способа действий для решения всех заданий данного типа.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5. Организовать усвоение учащимися нового способа действий во внешней речи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( в парах или группах, фронтально)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1)</a:t>
                      </a:r>
                      <a:r>
                        <a:rPr lang="ru-RU" sz="1200" u="sng">
                          <a:latin typeface="Times New Roman"/>
                          <a:ea typeface="Times New Roman"/>
                          <a:cs typeface="Times New Roman"/>
                        </a:rPr>
                        <a:t> Коммуникативные: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Планирование учебного сотрудничества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>
                          <a:latin typeface="Times New Roman"/>
                          <a:ea typeface="Times New Roman"/>
                          <a:cs typeface="Times New Roman"/>
                        </a:rPr>
                        <a:t>2) Познавательные: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 поиск и выделение необходимой информации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 смысловое чтение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- построение логической цепи рассуждения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56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5. Контроль и самооценка знаний и способов действия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 Организовать самостоятельное выполнение учащимися типовых заданий на новый способ действия.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2. Организовать сопоставление работы с эталоном для самопроверки.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3. По результатам выполнения самостоятельной организовать рефлексию деятельности по применению нового способа деятельности.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latin typeface="Times New Roman"/>
                          <a:ea typeface="Times New Roman"/>
                          <a:cs typeface="Times New Roman"/>
                        </a:rPr>
                        <a:t>1) </a:t>
                      </a:r>
                      <a:r>
                        <a:rPr lang="en-US" sz="1200" u="sng" dirty="0" err="1">
                          <a:latin typeface="Times New Roman"/>
                          <a:ea typeface="Times New Roman"/>
                          <a:cs typeface="Times New Roman"/>
                        </a:rPr>
                        <a:t>Регулятивные</a:t>
                      </a:r>
                      <a:r>
                        <a:rPr lang="en-US" sz="1200" u="sng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 контроль и коррекция в форме сравнения способа действия и его результата с заданным эталоном.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latin typeface="Times New Roman"/>
                          <a:ea typeface="Times New Roman"/>
                          <a:cs typeface="Times New Roman"/>
                        </a:rPr>
                        <a:t>2) Познавательные: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-умение осознанно и произвольно строить высказывания.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2478024"/>
                <a:gridCol w="3165653"/>
                <a:gridCol w="3500323"/>
              </a:tblGrid>
              <a:tr h="228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6. Коррекция знаний и способов действий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 Организовать выявление типов заданий, где используется новый способ действия.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 Организовать повторение учебного содержания необходимого для обеспечения содержательной непрерывности.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latin typeface="Times New Roman"/>
                          <a:ea typeface="Times New Roman"/>
                          <a:cs typeface="Times New Roman"/>
                        </a:rPr>
                        <a:t>1) Регулятивные: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прогнозирование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5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7. Подведение итогов занятия, информация о домашнем задании.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 Организовать фиксацию нового содержания изученного на уроке.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 Организовать фиксацию неразрешенных затруднений на уроке как направлений будущей учебной деятельности.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3. Организовать обсуждение и запись домашнего задания.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latin typeface="Times New Roman"/>
                          <a:ea typeface="Times New Roman"/>
                          <a:cs typeface="Times New Roman"/>
                        </a:rPr>
                        <a:t>1) Познавательные: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умение структурировать знания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оценка процессов и результатов деятельности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latin typeface="Times New Roman"/>
                          <a:ea typeface="Times New Roman"/>
                          <a:cs typeface="Times New Roman"/>
                        </a:rPr>
                        <a:t>2) Регулятивные: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волевая саморегуляция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осознание того, что уже усвоено и что ещё подлежит усвоению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94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8. Рефлексия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 Организовать рефлексию учащихся по поводу своего психоэмоционального состояния, мотивации, своей деятельности, взаимодействия с преподавателем и одногруппниками.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1)</a:t>
                      </a:r>
                      <a:r>
                        <a:rPr lang="ru-RU" sz="1400" u="sng" dirty="0">
                          <a:latin typeface="Times New Roman"/>
                          <a:ea typeface="Times New Roman"/>
                          <a:cs typeface="Times New Roman"/>
                        </a:rPr>
                        <a:t> Коммуникативные: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умение выражать свои мысли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оценивание качества своей и общей учебной деятельности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779" marR="6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107722"/>
            <a:ext cx="9144000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023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ОРГАНИЗАЦИОННЫЙ МОМЕНТ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«ФАНТАСТИЧЕСКАЯ ДОБАВКА»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Преподаватель дополняет реальную  ситуацию фантастикой. Вы можете переносить учебную ситуацию  на фантастическую планету; перенести реального или литературного героя во времени; рассмотреть изучаемую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ситуацию с необычной точки зрения, например глазами спасателя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или инспектора ГИБДД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«ПОСЛОВИЦА-ПОГОВОРКА»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Преподаватель начинает урок с пословицы или поговорки, относящейся к теме урока (Военная служба).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«ВЫСКАЗЫВАНИЯ ВЕЛИКИХ»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Преподаватель начинает урок с высказывания выдающегося человека (людей), относящегося к теме урока.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«ЭПИГРАФ»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Преподаватель начинает урок с эпиграфа к данной теме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(Вредные привычки А.Н.Толстой).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08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«ПРОБЛЕМНАЯ СИТУАЦИЯ»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Создаётся ситуация противоречия между известным и неизвестным. Последовательность применения данного приема такова: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Самостоятельное решение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Коллективная проверка результатов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Выявление причин разногласий результатов или затруднений выполнения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Постановка цели урока. (АСДНР)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«ПРОБЛЕМА ПРЕДЫДУЩЕГО УРОКА»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конце урока учащимся предлагается задание, в ходе которого должны возникнуть трудности с выполнением, из-за недостаточности знаний или недостаточностью времени, что подразумевает продолжение работы на следующем уроке. Таким образом, тему урока можно сформулировать накануне, а на следующем уроке лишь восстановить в памяти и обосновать.			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«НЕСТАНДАРТНЫЙ ВХОД  В УРОК»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Универсальный прием, направленный на включение учащихся в активную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мыследеятельность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первых минут урока. Преподаватель начинает урок с противоречивого факта, который трудно объяснить на основе имеющихся знаний (Вы – глава государства).</a:t>
            </a:r>
          </a:p>
        </p:txBody>
      </p:sp>
    </p:spTree>
    <p:extLst>
      <p:ext uri="{BB962C8B-B14F-4D97-AF65-F5344CB8AC3E}">
        <p14:creationId xmlns:p14="http://schemas.microsoft.com/office/powerpoint/2010/main" val="166657388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167045"/>
            <a:ext cx="9144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02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ПОСТАНОВКА ЦЕЛЕЙ УРОКА, МОТИВАЦИЯ УЧЕБНОЙ ДЕЯТЕЛЬНОСТИ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					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«ПОДВОДЯЩИЙ ДИАЛОГ»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этапе актуализации учебного материала ведется беседа, направленная на обобщение, конкретизацию, логику рассуждения. Диалог подводится  к тому, о чем учащиеся не могут рассказать в силу некомпетентности или недостаточно полного обоснования своих действий. Тем самым возникает ситуация, для которой необходимы дополнительные исследования или действия.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Ставится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(Медицина)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«ДОМЫСЛИВАНИЕ»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Предлагается тема урока и слова "помощники":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Повторим; Изучим; Узнаем; Проверим.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С помощью слов "помощников" учащиеся формулируют цели урока.           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15240" y="153888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02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АКТУАЛИЗАЦИЯ ЗНАНИЙ УУД В НАЧАЛЕ УРОКА ИЛИ В ПРОЦЕССЕ ЕГО ПО МЕРЕ НЕОБХОДИМОСТИ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«ИГРА В СЛУЧАЙНОСТЬ»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Формула: преподаватель вводит в урок элементы случайного выбора. Там, где правит бал случай, - там азарт. Пробуем поставить и его на службу. Для этого годится рулетка. Достаточно иметь круг из картона со 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стрелкой на гвоздике. Можно и наоборот – вращать диск относительно неподвижного указателя. Объектом 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случайного выбора может стать решаемая задача, тема повторения, тема доклада, вызываемый учащийся. 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Кроме рулетки подбрасывают вверх монетку (орел или решка), тянут жребий, вынимаем бочонки русского 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лото, с номером учащегося в журнале.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«ЛОВИ ОШИБКУ!»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Объясняя  материал, преподаватель намеренно допускает ошибки. Сначала учащиеся заранее 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предупреждаются об этом. Иногда им можно даже подсказывать «опасные места» интонацией или жестом. 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Научите учащихся мгновенно пресекать ошибки условным знаком или пояснением, когда оно требуется.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Поощряйте внимание и готовность вмешаться! (Состав ВС РФ)		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«СВОЯ ОПОРА – ШПАРГАЛКА» (КОНКУРС ШПАРГАЛОК)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учебной работы, в процессе подготовки которой отрабатываются умения «сворачивать и     разворачивать  информацию» в определенных ограничительных условиях. Учащийся может отвечать по подготовленной  дома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шпаргалке»,если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1) «шпаргалка» оформлена на листе бумаги форматом А4;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2) в шпаргалке нет текста, а информация представлена отдельными словами, условными знаками,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схематичными рисунками, стрелками, расположением единиц информации относительно друг друга;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количество слов и других единиц информации соответствует принятым условиям (например, на листе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не больше 10 слов, трех условных знаков, семи стрелок или линий).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Лучшие «шпаргалки» по мере их использования на уроке вывешиваются на стенде. В конце изучения темы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подводятся итоги, происходит награждение победителей.</a:t>
            </a:r>
          </a:p>
          <a:p>
            <a:r>
              <a:rPr lang="ru-RU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 БЕРУ ТЕБЯ С СОБОЙ»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Приём, направленный на актуализацию знаний учащихся, способствующий накоплению информации о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признаках объектов.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(Что берем с собой в поход и почему?)</a:t>
            </a:r>
          </a:p>
        </p:txBody>
      </p:sp>
    </p:spTree>
    <p:extLst>
      <p:ext uri="{BB962C8B-B14F-4D97-AF65-F5344CB8AC3E}">
        <p14:creationId xmlns:p14="http://schemas.microsoft.com/office/powerpoint/2010/main" val="216122680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6D9F0"/>
      </a:accent1>
      <a:accent2>
        <a:srgbClr val="FF0000"/>
      </a:accent2>
      <a:accent3>
        <a:srgbClr val="0080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2233</TotalTime>
  <Words>995</Words>
  <Application>Microsoft Office PowerPoint</Application>
  <PresentationFormat>Экран (4:3)</PresentationFormat>
  <Paragraphs>192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     Как же подготовить современный урок?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Admin</cp:lastModifiedBy>
  <cp:revision>232</cp:revision>
  <cp:lastPrinted>1601-01-01T00:00:00Z</cp:lastPrinted>
  <dcterms:created xsi:type="dcterms:W3CDTF">1601-01-01T00:00:00Z</dcterms:created>
  <dcterms:modified xsi:type="dcterms:W3CDTF">2023-01-16T07:59:00Z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