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4" r:id="rId3"/>
  </p:sldMasterIdLst>
  <p:handoutMasterIdLst>
    <p:handoutMasterId r:id="rId17"/>
  </p:handoutMasterIdLst>
  <p:sldIdLst>
    <p:sldId id="299" r:id="rId4"/>
    <p:sldId id="321" r:id="rId5"/>
    <p:sldId id="319" r:id="rId6"/>
    <p:sldId id="320" r:id="rId7"/>
    <p:sldId id="317" r:id="rId8"/>
    <p:sldId id="318" r:id="rId9"/>
    <p:sldId id="310" r:id="rId10"/>
    <p:sldId id="311" r:id="rId11"/>
    <p:sldId id="312" r:id="rId12"/>
    <p:sldId id="313" r:id="rId13"/>
    <p:sldId id="309" r:id="rId14"/>
    <p:sldId id="314" r:id="rId15"/>
    <p:sldId id="316" r:id="rId16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7DE1"/>
    <a:srgbClr val="F07624"/>
    <a:srgbClr val="F4BD2D"/>
    <a:srgbClr val="1ED4DE"/>
    <a:srgbClr val="E6294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04" autoAdjust="0"/>
    <p:restoredTop sz="94660"/>
  </p:normalViewPr>
  <p:slideViewPr>
    <p:cSldViewPr showGuides="1">
      <p:cViewPr varScale="1">
        <p:scale>
          <a:sx n="94" d="100"/>
          <a:sy n="94" d="100"/>
        </p:scale>
        <p:origin x="-858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5850" y="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452B2B-0BBC-4845-BD5C-6186374697E3}" type="datetimeFigureOut">
              <a:rPr lang="ko-KR" altLang="en-US" smtClean="0"/>
              <a:pPr/>
              <a:t>2025-09-10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153E3-D943-4A51-8AD5-41FA50EBC5B2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11595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>
            <a:spLocks noGrp="1"/>
          </p:cNvSpPr>
          <p:nvPr>
            <p:ph type="title" hasCustomPrompt="1"/>
          </p:nvPr>
        </p:nvSpPr>
        <p:spPr>
          <a:xfrm>
            <a:off x="0" y="627534"/>
            <a:ext cx="9144000" cy="533308"/>
          </a:xfrm>
          <a:prstGeom prst="rect">
            <a:avLst/>
          </a:prstGeom>
        </p:spPr>
        <p:txBody>
          <a:bodyPr anchor="ctr"/>
          <a:lstStyle>
            <a:lvl1pPr>
              <a:buFontTx/>
              <a:buNone/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="" xmlns:a16="http://schemas.microsoft.com/office/drawing/2014/main" id="{B3F0AB86-7940-4230-BC06-4EF20DC497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203598"/>
            <a:ext cx="9143999" cy="432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200" b="1" baseline="0">
                <a:solidFill>
                  <a:schemeClr val="tx1"/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904619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-1"/>
            <a:ext cx="9144000" cy="27162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2502024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48178" y="557440"/>
            <a:ext cx="2592000" cy="40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012448" y="557440"/>
            <a:ext cx="2592000" cy="40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280313" y="557440"/>
            <a:ext cx="2592000" cy="4032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128208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059900" y="1"/>
            <a:ext cx="302420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572100" y="2571750"/>
            <a:ext cx="1512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059900" y="2571750"/>
            <a:ext cx="1512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2776476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426012" y="540000"/>
            <a:ext cx="1728192" cy="40370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53804" y="540000"/>
            <a:ext cx="1728192" cy="40370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298220" y="540000"/>
            <a:ext cx="1728192" cy="40370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646261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-1"/>
            <a:ext cx="9144000" cy="5143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496912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5">
            <a:extLst>
              <a:ext uri="{FF2B5EF4-FFF2-40B4-BE49-F238E27FC236}">
                <a16:creationId xmlns="" xmlns:a16="http://schemas.microsoft.com/office/drawing/2014/main" id="{C7304401-68B8-4E0E-A9DB-540B76DF928B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563888" y="638650"/>
            <a:ext cx="4320480" cy="4504851"/>
          </a:xfrm>
          <a:custGeom>
            <a:avLst/>
            <a:gdLst>
              <a:gd name="connsiteX0" fmla="*/ 2160240 w 4320480"/>
              <a:gd name="connsiteY0" fmla="*/ 0 h 4504851"/>
              <a:gd name="connsiteX1" fmla="*/ 4320480 w 4320480"/>
              <a:gd name="connsiteY1" fmla="*/ 4504851 h 4504851"/>
              <a:gd name="connsiteX2" fmla="*/ 0 w 4320480"/>
              <a:gd name="connsiteY2" fmla="*/ 4504851 h 4504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20480" h="4504851">
                <a:moveTo>
                  <a:pt x="2160240" y="0"/>
                </a:moveTo>
                <a:lnTo>
                  <a:pt x="4320480" y="4504851"/>
                </a:lnTo>
                <a:lnTo>
                  <a:pt x="0" y="45048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그림 개체 틀 7">
            <a:extLst>
              <a:ext uri="{FF2B5EF4-FFF2-40B4-BE49-F238E27FC236}">
                <a16:creationId xmlns="" xmlns:a16="http://schemas.microsoft.com/office/drawing/2014/main" id="{D2ABAD60-FE41-4786-B9AF-4454375D2129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635630" y="1"/>
            <a:ext cx="3508370" cy="4339267"/>
          </a:xfrm>
          <a:custGeom>
            <a:avLst/>
            <a:gdLst>
              <a:gd name="connsiteX0" fmla="*/ 0 w 3508370"/>
              <a:gd name="connsiteY0" fmla="*/ 0 h 4339267"/>
              <a:gd name="connsiteX1" fmla="*/ 3508370 w 3508370"/>
              <a:gd name="connsiteY1" fmla="*/ 0 h 4339267"/>
              <a:gd name="connsiteX2" fmla="*/ 3504823 w 3508370"/>
              <a:gd name="connsiteY2" fmla="*/ 1594801 h 4339267"/>
              <a:gd name="connsiteX3" fmla="*/ 2097974 w 3508370"/>
              <a:gd name="connsiteY3" fmla="*/ 4339267 h 433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8370" h="4339267">
                <a:moveTo>
                  <a:pt x="0" y="0"/>
                </a:moveTo>
                <a:lnTo>
                  <a:pt x="3508370" y="0"/>
                </a:lnTo>
                <a:cubicBezTo>
                  <a:pt x="3507188" y="531600"/>
                  <a:pt x="3506005" y="1063201"/>
                  <a:pt x="3504823" y="1594801"/>
                </a:cubicBezTo>
                <a:lnTo>
                  <a:pt x="2097974" y="433926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41721802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5076056" cy="51435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465729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="" xmlns:p14="http://schemas.microsoft.com/office/powerpoint/2010/main" val="45239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3" name="Rounded Rectangle 12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Rounded Rectangle 15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7" name="Half Frame 16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56042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6969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mond 10"/>
          <p:cNvSpPr/>
          <p:nvPr userDrawn="1"/>
        </p:nvSpPr>
        <p:spPr>
          <a:xfrm rot="10800000">
            <a:off x="3222000" y="3337155"/>
            <a:ext cx="2700000" cy="1806344"/>
          </a:xfrm>
          <a:custGeom>
            <a:avLst/>
            <a:gdLst/>
            <a:ahLst/>
            <a:cxnLst/>
            <a:rect l="l" t="t" r="r" b="b"/>
            <a:pathLst>
              <a:path w="2700000" h="1806344">
                <a:moveTo>
                  <a:pt x="456344" y="0"/>
                </a:moveTo>
                <a:lnTo>
                  <a:pt x="2243656" y="0"/>
                </a:lnTo>
                <a:lnTo>
                  <a:pt x="2700000" y="456344"/>
                </a:lnTo>
                <a:lnTo>
                  <a:pt x="1350000" y="1806344"/>
                </a:lnTo>
                <a:lnTo>
                  <a:pt x="0" y="45634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" name="Isosceles Triangle 4"/>
          <p:cNvSpPr/>
          <p:nvPr userDrawn="1"/>
        </p:nvSpPr>
        <p:spPr>
          <a:xfrm rot="10800000">
            <a:off x="3746892" y="0"/>
            <a:ext cx="1650216" cy="812260"/>
          </a:xfrm>
          <a:prstGeom prst="triangl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" name="Isosceles Triangle 5"/>
          <p:cNvSpPr/>
          <p:nvPr userDrawn="1"/>
        </p:nvSpPr>
        <p:spPr>
          <a:xfrm rot="10800000">
            <a:off x="4041648" y="99959"/>
            <a:ext cx="1060704" cy="55436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" name="그림 개체 틀 7">
            <a:extLst>
              <a:ext uri="{FF2B5EF4-FFF2-40B4-BE49-F238E27FC236}">
                <a16:creationId xmlns="" xmlns:a16="http://schemas.microsoft.com/office/drawing/2014/main" id="{8E48000A-B218-4CCF-8C0E-D9ACDAFA26B8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312000" y="3430238"/>
            <a:ext cx="2520000" cy="1713262"/>
          </a:xfrm>
          <a:custGeom>
            <a:avLst/>
            <a:gdLst>
              <a:gd name="connsiteX0" fmla="*/ 1260000 w 2520000"/>
              <a:gd name="connsiteY0" fmla="*/ 0 h 1713262"/>
              <a:gd name="connsiteX1" fmla="*/ 2520000 w 2520000"/>
              <a:gd name="connsiteY1" fmla="*/ 1260000 h 1713262"/>
              <a:gd name="connsiteX2" fmla="*/ 2066250 w 2520000"/>
              <a:gd name="connsiteY2" fmla="*/ 1713262 h 1713262"/>
              <a:gd name="connsiteX3" fmla="*/ 439730 w 2520000"/>
              <a:gd name="connsiteY3" fmla="*/ 1706453 h 1713262"/>
              <a:gd name="connsiteX4" fmla="*/ 0 w 2520000"/>
              <a:gd name="connsiteY4" fmla="*/ 1260000 h 171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0000" h="1713262">
                <a:moveTo>
                  <a:pt x="1260000" y="0"/>
                </a:moveTo>
                <a:lnTo>
                  <a:pt x="2520000" y="1260000"/>
                </a:lnTo>
                <a:lnTo>
                  <a:pt x="2066250" y="1713262"/>
                </a:lnTo>
                <a:lnTo>
                  <a:pt x="439730" y="1706453"/>
                </a:lnTo>
                <a:lnTo>
                  <a:pt x="0" y="1260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1065305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815030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601257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2571550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mond 10"/>
          <p:cNvSpPr/>
          <p:nvPr userDrawn="1"/>
        </p:nvSpPr>
        <p:spPr>
          <a:xfrm>
            <a:off x="3203848" y="-2322"/>
            <a:ext cx="2700000" cy="1806344"/>
          </a:xfrm>
          <a:custGeom>
            <a:avLst/>
            <a:gdLst/>
            <a:ahLst/>
            <a:cxnLst/>
            <a:rect l="l" t="t" r="r" b="b"/>
            <a:pathLst>
              <a:path w="2700000" h="1806344">
                <a:moveTo>
                  <a:pt x="456344" y="0"/>
                </a:moveTo>
                <a:lnTo>
                  <a:pt x="2243656" y="0"/>
                </a:lnTo>
                <a:lnTo>
                  <a:pt x="2700000" y="456344"/>
                </a:lnTo>
                <a:lnTo>
                  <a:pt x="1350000" y="1806344"/>
                </a:lnTo>
                <a:lnTo>
                  <a:pt x="0" y="45634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" name="Isosceles Triangle 4"/>
          <p:cNvSpPr/>
          <p:nvPr userDrawn="1"/>
        </p:nvSpPr>
        <p:spPr>
          <a:xfrm>
            <a:off x="3746892" y="4331240"/>
            <a:ext cx="1650216" cy="812260"/>
          </a:xfrm>
          <a:prstGeom prst="triangl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" name="Isosceles Triangle 5"/>
          <p:cNvSpPr/>
          <p:nvPr userDrawn="1"/>
        </p:nvSpPr>
        <p:spPr>
          <a:xfrm>
            <a:off x="4041648" y="4493810"/>
            <a:ext cx="1060704" cy="55436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" name="그림 개체 틀 7">
            <a:extLst>
              <a:ext uri="{FF2B5EF4-FFF2-40B4-BE49-F238E27FC236}">
                <a16:creationId xmlns="" xmlns:a16="http://schemas.microsoft.com/office/drawing/2014/main" id="{28FC5FB3-D739-474A-9148-1ABF4FC27690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293848" y="1"/>
            <a:ext cx="2520000" cy="1711155"/>
          </a:xfrm>
          <a:custGeom>
            <a:avLst/>
            <a:gdLst>
              <a:gd name="connsiteX0" fmla="*/ 442968 w 2520000"/>
              <a:gd name="connsiteY0" fmla="*/ 0 h 1711155"/>
              <a:gd name="connsiteX1" fmla="*/ 985757 w 2520000"/>
              <a:gd name="connsiteY1" fmla="*/ 0 h 1711155"/>
              <a:gd name="connsiteX2" fmla="*/ 2080270 w 2520000"/>
              <a:gd name="connsiteY2" fmla="*/ 4702 h 1711155"/>
              <a:gd name="connsiteX3" fmla="*/ 2520000 w 2520000"/>
              <a:gd name="connsiteY3" fmla="*/ 451155 h 1711155"/>
              <a:gd name="connsiteX4" fmla="*/ 1260000 w 2520000"/>
              <a:gd name="connsiteY4" fmla="*/ 1711155 h 1711155"/>
              <a:gd name="connsiteX5" fmla="*/ 0 w 2520000"/>
              <a:gd name="connsiteY5" fmla="*/ 451155 h 171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000" h="1711155">
                <a:moveTo>
                  <a:pt x="442968" y="0"/>
                </a:moveTo>
                <a:lnTo>
                  <a:pt x="985757" y="0"/>
                </a:lnTo>
                <a:lnTo>
                  <a:pt x="2080270" y="4702"/>
                </a:lnTo>
                <a:lnTo>
                  <a:pt x="2520000" y="451155"/>
                </a:lnTo>
                <a:lnTo>
                  <a:pt x="1260000" y="1711155"/>
                </a:lnTo>
                <a:lnTo>
                  <a:pt x="0" y="45115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93945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565878" y="1176692"/>
            <a:ext cx="1871760" cy="305124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612855" y="1176061"/>
            <a:ext cx="1871760" cy="305124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4659832" y="1175430"/>
            <a:ext cx="1871760" cy="305124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6706810" y="1174799"/>
            <a:ext cx="1871760" cy="30512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825475" y="1320085"/>
            <a:ext cx="1352567" cy="13525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966407" y="1320085"/>
            <a:ext cx="1352567" cy="13525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872452" y="1320085"/>
            <a:ext cx="1352567" cy="13525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919429" y="1320085"/>
            <a:ext cx="1352567" cy="13525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2904974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KBM-정애\014-Fullppt\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754" y="451443"/>
            <a:ext cx="3282039" cy="32724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1363708" y="584771"/>
            <a:ext cx="2991584" cy="20767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143454" y="1295867"/>
            <a:ext cx="3055840" cy="22313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4048149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pic>
        <p:nvPicPr>
          <p:cNvPr id="11" name="Picture 4" descr="D:\KBM-정애\014-Fullppt\PNG이미지\노트북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499742"/>
            <a:ext cx="3600400" cy="18312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753800" y="2764640"/>
            <a:ext cx="1711407" cy="12496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400998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493216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72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774156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7" r:id="rId3"/>
    <p:sldLayoutId id="2147483671" r:id="rId4"/>
    <p:sldLayoutId id="2147483658" r:id="rId5"/>
    <p:sldLayoutId id="2147483659" r:id="rId6"/>
    <p:sldLayoutId id="2147483673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75" r:id="rId15"/>
    <p:sldLayoutId id="2147483674" r:id="rId16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422709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spbropp.ru" TargetMode="External"/><Relationship Id="rId2" Type="http://schemas.openxmlformats.org/officeDocument/2006/relationships/hyperlink" Target="https://spmu25reg.netlify.app/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loud.mail.ru/public/72nF/Q86pGFwLj" TargetMode="Externa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oblakoz.ru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cloud.mail.ru/public/C7a2/EcSBqCQ86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cloud.mail.ru/public/ibfB/e9F1UZV97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arant.ru/products/ipo/prime/doc/406412569/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lymp.academtalant.ru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1000114"/>
            <a:ext cx="7572428" cy="3000396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sz="1800" dirty="0" smtClean="0"/>
              <a:t>Районное методическое объединение</a:t>
            </a:r>
            <a:br>
              <a:rPr lang="ru-RU" altLang="ko-KR" sz="1800" dirty="0" smtClean="0"/>
            </a:br>
            <a:r>
              <a:rPr lang="ru-RU" altLang="ko-KR" sz="1800" dirty="0" smtClean="0"/>
              <a:t>преподавателей – организаторов ОБЗР</a:t>
            </a:r>
            <a:br>
              <a:rPr lang="ru-RU" altLang="ko-KR" sz="1800" dirty="0" smtClean="0"/>
            </a:br>
            <a:r>
              <a:rPr lang="ru-RU" altLang="ko-KR" sz="1800" dirty="0" smtClean="0"/>
              <a:t>10 сентября 2025 г.</a:t>
            </a:r>
            <a:br>
              <a:rPr lang="ru-RU" altLang="ko-KR" sz="1800" dirty="0" smtClean="0"/>
            </a:br>
            <a:r>
              <a:rPr lang="ru-RU" sz="3200" i="1" dirty="0" smtClean="0"/>
              <a:t>Подведение итогов и 2024-2025</a:t>
            </a:r>
            <a:br>
              <a:rPr lang="ru-RU" sz="3200" i="1" dirty="0" smtClean="0"/>
            </a:br>
            <a:r>
              <a:rPr lang="ru-RU" sz="3200" i="1" dirty="0" smtClean="0"/>
              <a:t> учебного года</a:t>
            </a:r>
            <a:br>
              <a:rPr lang="ru-RU" sz="3200" i="1" dirty="0" smtClean="0"/>
            </a:br>
            <a:r>
              <a:rPr lang="ru-RU" sz="3200" i="1" dirty="0" smtClean="0"/>
              <a:t>Планирование мероприятий </a:t>
            </a:r>
            <a:br>
              <a:rPr lang="ru-RU" sz="3200" i="1" dirty="0" smtClean="0"/>
            </a:br>
            <a:r>
              <a:rPr lang="ru-RU" sz="3200" i="1" dirty="0" smtClean="0"/>
              <a:t>на 2025-26 учебный год</a:t>
            </a:r>
            <a:endParaRPr lang="ko-KR" altLang="en-US" sz="3200" i="1" dirty="0"/>
          </a:p>
        </p:txBody>
      </p:sp>
      <p:sp>
        <p:nvSpPr>
          <p:cNvPr id="6" name="TextBox 5">
            <a:hlinkClick r:id="rId2"/>
          </p:cNvPr>
          <p:cNvSpPr txBox="1"/>
          <p:nvPr/>
        </p:nvSpPr>
        <p:spPr>
          <a:xfrm>
            <a:off x="-18256" y="4825165"/>
            <a:ext cx="91805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800" dirty="0" smtClean="0">
                <a:solidFill>
                  <a:schemeClr val="bg1"/>
                </a:solidFill>
                <a:cs typeface="Arial" pitchFamily="34" charset="0"/>
              </a:rPr>
              <a:t>Информационно-методический центр Приморского района Санкт-Петербурга</a:t>
            </a:r>
            <a:endParaRPr lang="ko-KR" altLang="en-US" sz="8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37890" name="Picture 2" descr="https://primimc.ru/upload/medialibrary/e49/v2fooxzm7ej7yocspdsopwrprtjg9nt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71420"/>
            <a:ext cx="623149" cy="6658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843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1643056"/>
            <a:ext cx="85725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Заявки на участие команд принимаются по </a:t>
            </a:r>
            <a:r>
              <a:rPr lang="ru-RU" dirty="0" smtClean="0"/>
              <a:t>ссылке</a:t>
            </a:r>
          </a:p>
          <a:p>
            <a:r>
              <a:rPr lang="ru-RU" u="sng" dirty="0" smtClean="0">
                <a:hlinkClick r:id="rId2"/>
              </a:rPr>
              <a:t>https</a:t>
            </a:r>
            <a:r>
              <a:rPr lang="ru-RU" u="sng" dirty="0" smtClean="0">
                <a:hlinkClick r:id="rId2"/>
              </a:rPr>
              <a:t>://spmu25reg.netlify.app</a:t>
            </a:r>
            <a:r>
              <a:rPr lang="ru-RU" u="sng" dirty="0" smtClean="0">
                <a:hlinkClick r:id="rId2"/>
              </a:rPr>
              <a:t>/</a:t>
            </a:r>
            <a:endParaRPr lang="ru-RU" u="sng" dirty="0" smtClean="0"/>
          </a:p>
          <a:p>
            <a:r>
              <a:rPr lang="ru-RU" dirty="0" smtClean="0"/>
              <a:t>(</a:t>
            </a:r>
            <a:r>
              <a:rPr lang="ru-RU" dirty="0" smtClean="0"/>
              <a:t>основной вариант) или по электронной почте (резервный вариант): </a:t>
            </a:r>
            <a:endParaRPr lang="ru-RU" dirty="0" smtClean="0"/>
          </a:p>
          <a:p>
            <a:r>
              <a:rPr lang="ru-RU" dirty="0" err="1" smtClean="0"/>
              <a:t>info@spbropp.ru</a:t>
            </a:r>
            <a:r>
              <a:rPr lang="ru-RU" dirty="0" smtClean="0"/>
              <a:t> согласно </a:t>
            </a:r>
            <a:r>
              <a:rPr lang="ru-RU" dirty="0" smtClean="0"/>
              <a:t>прилагаемой форме </a:t>
            </a:r>
            <a:endParaRPr lang="ru-RU" dirty="0" smtClean="0"/>
          </a:p>
          <a:p>
            <a:r>
              <a:rPr lang="ru-RU" dirty="0" smtClean="0"/>
              <a:t>(</a:t>
            </a:r>
            <a:r>
              <a:rPr lang="ru-RU" dirty="0" smtClean="0"/>
              <a:t>Приложение № 1 к Положению) строго в формате </a:t>
            </a:r>
            <a:r>
              <a:rPr lang="ru-RU" dirty="0" err="1" smtClean="0"/>
              <a:t>Excel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После завершения регистрации (после 16.00 12.09.2025г.) на указанную почту команды </a:t>
            </a:r>
            <a:r>
              <a:rPr lang="ru-RU" dirty="0" err="1" smtClean="0"/>
              <a:t>получаютподтверждение</a:t>
            </a:r>
            <a:r>
              <a:rPr lang="ru-RU" dirty="0" smtClean="0"/>
              <a:t> приема заявки на участие). При отсутствии подтверждающего письма команды вправе направить запрос на участие на </a:t>
            </a:r>
            <a:endParaRPr lang="ru-RU" dirty="0" smtClean="0"/>
          </a:p>
          <a:p>
            <a:r>
              <a:rPr lang="ru-RU" u="sng" dirty="0" err="1" smtClean="0">
                <a:hlinkClick r:id="rId3"/>
              </a:rPr>
              <a:t>info@spbropp.ru</a:t>
            </a:r>
            <a:r>
              <a:rPr lang="ru-RU" dirty="0" smtClean="0"/>
              <a:t>, но не позднее 15.09.2025г</a:t>
            </a:r>
            <a:r>
              <a:rPr lang="ru-RU" dirty="0" smtClean="0"/>
              <a:t>.</a:t>
            </a:r>
            <a:endParaRPr lang="ru-RU" dirty="0" smtClean="0"/>
          </a:p>
        </p:txBody>
      </p:sp>
      <p:pic>
        <p:nvPicPr>
          <p:cNvPr id="6" name="Рисунок 5" descr="F:\ГЛАВНЫЙ ВНЕШТАТНЫЙ_ПП\2025_Олимпиада\ЛОГОТИП_2025_WhatsApp Image 2025-09-03 at 10.19.22.jpeg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929058" y="214296"/>
            <a:ext cx="1644140" cy="142876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85720" y="4429138"/>
            <a:ext cx="857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cloud.mail.ru/public/72nF/Q86pGFwLj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8"/>
          </a:xfrm>
        </p:spPr>
        <p:txBody>
          <a:bodyPr/>
          <a:lstStyle/>
          <a:p>
            <a:r>
              <a:rPr lang="ru-RU" dirty="0" smtClean="0"/>
              <a:t>Курсы по ОБЗР</a:t>
            </a:r>
            <a:endParaRPr lang="ru-RU" dirty="0"/>
          </a:p>
        </p:txBody>
      </p:sp>
      <p:pic>
        <p:nvPicPr>
          <p:cNvPr id="4" name="Рисунок 3" descr="IMG_3396.jfif"/>
          <p:cNvPicPr>
            <a:picLocks noGrp="1" noChangeAspect="1"/>
          </p:cNvPicPr>
          <p:nvPr>
            <p:ph type="pic" idx="12"/>
          </p:nvPr>
        </p:nvPicPr>
        <p:blipFill>
          <a:blip r:embed="rId2" cstate="print"/>
          <a:srcRect t="1330" b="1330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428596" y="857238"/>
            <a:ext cx="80010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АППО 72 часа «Методические основания изучения курса ОБЗР </a:t>
            </a:r>
          </a:p>
          <a:p>
            <a:pPr algn="just"/>
            <a:r>
              <a:rPr lang="ru-RU" dirty="0" smtClean="0"/>
              <a:t>в контексте ФГОС» с 16.09.2025 г. по 23 декабря 2025 г. </a:t>
            </a:r>
          </a:p>
          <a:p>
            <a:pPr algn="just"/>
            <a:r>
              <a:rPr lang="ru-RU" dirty="0" smtClean="0"/>
              <a:t>по вторникам с 15.00.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Конец ноября (предварительная дата 27 ноября 2025 г.) городская </a:t>
            </a:r>
          </a:p>
          <a:p>
            <a:pPr algn="just"/>
            <a:r>
              <a:rPr lang="ru-RU" dirty="0" smtClean="0"/>
              <a:t>Конференция «Актуальные вопросы обеспечения безопасности </a:t>
            </a:r>
          </a:p>
          <a:p>
            <a:pPr algn="just"/>
            <a:r>
              <a:rPr lang="ru-RU" dirty="0" smtClean="0"/>
              <a:t>жизнедеятельности».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024-09-17_19-43-15.png"/>
          <p:cNvPicPr>
            <a:picLocks noGrp="1" noChangeAspect="1"/>
          </p:cNvPicPr>
          <p:nvPr>
            <p:ph type="pic" idx="11"/>
          </p:nvPr>
        </p:nvPicPr>
        <p:blipFill>
          <a:blip r:embed="rId2" cstate="print"/>
          <a:srcRect l="11387" r="11387"/>
          <a:stretch>
            <a:fillRect/>
          </a:stretch>
        </p:blipFill>
        <p:spPr/>
      </p:pic>
      <p:sp>
        <p:nvSpPr>
          <p:cNvPr id="4" name="TextBox 3"/>
          <p:cNvSpPr txBox="1"/>
          <p:nvPr/>
        </p:nvSpPr>
        <p:spPr>
          <a:xfrm>
            <a:off x="4500562" y="285734"/>
            <a:ext cx="4572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Методическая помощь </a:t>
            </a:r>
          </a:p>
          <a:p>
            <a:pPr algn="ctr"/>
            <a:r>
              <a:rPr lang="ru-RU" b="1" dirty="0" smtClean="0"/>
              <a:t>в сопровождении уроков ОБЗР</a:t>
            </a:r>
            <a:endParaRPr lang="ru-RU" b="1" dirty="0"/>
          </a:p>
        </p:txBody>
      </p:sp>
      <p:pic>
        <p:nvPicPr>
          <p:cNvPr id="10" name="Рисунок 9" descr="2024-09-17_19-45-10.png"/>
          <p:cNvPicPr>
            <a:picLocks noGrp="1" noChangeAspect="1"/>
          </p:cNvPicPr>
          <p:nvPr>
            <p:ph type="pic" idx="12"/>
          </p:nvPr>
        </p:nvPicPr>
        <p:blipFill>
          <a:blip r:embed="rId3" cstate="print"/>
          <a:srcRect l="13212" r="13212"/>
          <a:stretch>
            <a:fillRect/>
          </a:stretch>
        </p:blipFill>
        <p:spPr/>
      </p:pic>
      <p:sp>
        <p:nvSpPr>
          <p:cNvPr id="11" name="TextBox 10"/>
          <p:cNvSpPr txBox="1"/>
          <p:nvPr/>
        </p:nvSpPr>
        <p:spPr>
          <a:xfrm>
            <a:off x="1357290" y="3786196"/>
            <a:ext cx="650085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hlinkClick r:id="rId4"/>
              </a:rPr>
              <a:t>https://oblakoz.ru/</a:t>
            </a:r>
            <a:endParaRPr lang="ru-RU" sz="40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Рабочие программы по ОБЗР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71472" y="4214824"/>
            <a:ext cx="7858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cloud.mail.ru/public/C7a2/EcSBqCQ86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2025-09-10_07-50-3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1000114"/>
            <a:ext cx="2286016" cy="3180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0"/>
            <a:ext cx="7524328" cy="1357304"/>
          </a:xfrm>
        </p:spPr>
        <p:txBody>
          <a:bodyPr/>
          <a:lstStyle/>
          <a:p>
            <a:pPr algn="ctr"/>
            <a:r>
              <a:rPr lang="ru-RU" dirty="0" smtClean="0"/>
              <a:t>Учебные сборы для </a:t>
            </a:r>
            <a:br>
              <a:rPr lang="ru-RU" dirty="0" smtClean="0"/>
            </a:br>
            <a:r>
              <a:rPr lang="ru-RU" dirty="0" smtClean="0"/>
              <a:t>8-х классов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785918" y="4214824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https://cloud.mail.ru/public/ibfB/e9F1UZV97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2025-09-09_11-47-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0298" y="1285866"/>
            <a:ext cx="2029345" cy="2857520"/>
          </a:xfrm>
          <a:prstGeom prst="rect">
            <a:avLst/>
          </a:prstGeom>
        </p:spPr>
      </p:pic>
      <p:pic>
        <p:nvPicPr>
          <p:cNvPr id="5" name="Рисунок 4" descr="2025-09-09_11-48-2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7884" y="1357304"/>
            <a:ext cx="2057402" cy="29114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142858"/>
            <a:ext cx="7524328" cy="1214446"/>
          </a:xfrm>
        </p:spPr>
        <p:txBody>
          <a:bodyPr/>
          <a:lstStyle/>
          <a:p>
            <a:pPr algn="ctr"/>
            <a:r>
              <a:rPr lang="ru-RU" dirty="0" smtClean="0"/>
              <a:t>Учебные сборы</a:t>
            </a:r>
            <a:br>
              <a:rPr lang="ru-RU" dirty="0" smtClean="0"/>
            </a:br>
            <a:r>
              <a:rPr lang="ru-RU" dirty="0" smtClean="0"/>
              <a:t> для 10-х классов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85918" y="1857371"/>
            <a:ext cx="67866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Письмо Министерства просвещения РФ от </a:t>
            </a:r>
          </a:p>
          <a:p>
            <a:pPr algn="ctr"/>
            <a:r>
              <a:rPr lang="ru-RU" b="1" dirty="0" smtClean="0"/>
              <a:t>14 февраля 2023 г. N 03-287 </a:t>
            </a:r>
          </a:p>
          <a:p>
            <a:pPr algn="ctr"/>
            <a:r>
              <a:rPr lang="ru-RU" b="1" dirty="0" smtClean="0"/>
              <a:t>“О направлении инструктивного письма”</a:t>
            </a:r>
          </a:p>
          <a:p>
            <a:endParaRPr lang="ru-RU" b="1" dirty="0" smtClean="0"/>
          </a:p>
          <a:p>
            <a:r>
              <a:rPr lang="en-US" u="sng" dirty="0" smtClean="0">
                <a:hlinkClick r:id="rId2"/>
              </a:rPr>
              <a:t>https://www.garant.ru/products/ipo/prime/doc/406412569/</a:t>
            </a:r>
            <a:endParaRPr lang="ru-RU" u="sng" dirty="0" smtClean="0"/>
          </a:p>
          <a:p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0"/>
            <a:ext cx="7524328" cy="1571618"/>
          </a:xfrm>
        </p:spPr>
        <p:txBody>
          <a:bodyPr/>
          <a:lstStyle/>
          <a:p>
            <a:pPr algn="ctr"/>
            <a:r>
              <a:rPr lang="ru-RU" dirty="0" smtClean="0"/>
              <a:t>Порядок проведения </a:t>
            </a:r>
            <a:br>
              <a:rPr lang="ru-RU" dirty="0" smtClean="0"/>
            </a:br>
            <a:r>
              <a:rPr lang="ru-RU" dirty="0" smtClean="0"/>
              <a:t>школьного этапа </a:t>
            </a:r>
            <a:r>
              <a:rPr lang="ru-RU" dirty="0" err="1" smtClean="0"/>
              <a:t>ВсОШ</a:t>
            </a:r>
            <a:endParaRPr lang="ru-RU" dirty="0"/>
          </a:p>
        </p:txBody>
      </p:sp>
      <p:pic>
        <p:nvPicPr>
          <p:cNvPr id="3" name="Рисунок 2" descr="2025-09-09_11-22-0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1428742"/>
            <a:ext cx="2573034" cy="3571882"/>
          </a:xfrm>
          <a:prstGeom prst="rect">
            <a:avLst/>
          </a:prstGeom>
        </p:spPr>
      </p:pic>
      <p:pic>
        <p:nvPicPr>
          <p:cNvPr id="4" name="Рисунок 3" descr="2025-09-09_11-22-5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9322" y="1357304"/>
            <a:ext cx="2583649" cy="35960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0"/>
            <a:ext cx="7524328" cy="1142990"/>
          </a:xfrm>
        </p:spPr>
        <p:txBody>
          <a:bodyPr/>
          <a:lstStyle/>
          <a:p>
            <a:pPr algn="ctr"/>
            <a:r>
              <a:rPr lang="ru-RU" dirty="0" smtClean="0"/>
              <a:t>Порядок проведения </a:t>
            </a:r>
            <a:br>
              <a:rPr lang="ru-RU" dirty="0" smtClean="0"/>
            </a:br>
            <a:r>
              <a:rPr lang="ru-RU" dirty="0" smtClean="0"/>
              <a:t>школьного этапа </a:t>
            </a:r>
            <a:r>
              <a:rPr lang="ru-RU" dirty="0" err="1" smtClean="0"/>
              <a:t>ВсОШ</a:t>
            </a:r>
            <a:endParaRPr lang="ru-RU" dirty="0"/>
          </a:p>
        </p:txBody>
      </p:sp>
      <p:pic>
        <p:nvPicPr>
          <p:cNvPr id="3" name="Рисунок 2" descr="2025-09-09_11-25-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1166409"/>
            <a:ext cx="2643206" cy="3793876"/>
          </a:xfrm>
          <a:prstGeom prst="rect">
            <a:avLst/>
          </a:prstGeom>
        </p:spPr>
      </p:pic>
      <p:pic>
        <p:nvPicPr>
          <p:cNvPr id="4" name="Рисунок 3" descr="2025-09-09_11-27-1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1214428"/>
            <a:ext cx="2815363" cy="378617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ВСОШ по ОБЗР ШКОЛЬНЫЙ ЭТАП</a:t>
            </a:r>
            <a:endParaRPr lang="ru-RU" sz="3600" b="1" dirty="0"/>
          </a:p>
        </p:txBody>
      </p:sp>
      <p:pic>
        <p:nvPicPr>
          <p:cNvPr id="3" name="Рисунок 2" descr="2024-09-17_20-48-5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857238"/>
            <a:ext cx="2780543" cy="18573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28992" y="1000115"/>
            <a:ext cx="557216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hlinkClick r:id="rId3"/>
              </a:rPr>
              <a:t>https://olymp.academtalant.ru/</a:t>
            </a:r>
            <a:endParaRPr lang="ru-RU" sz="2800" dirty="0" smtClean="0"/>
          </a:p>
          <a:p>
            <a:pPr algn="ctr"/>
            <a:endParaRPr lang="ru-RU" dirty="0"/>
          </a:p>
        </p:txBody>
      </p:sp>
      <p:pic>
        <p:nvPicPr>
          <p:cNvPr id="5" name="Рисунок 4" descr="2024-09-17_20-55-1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2928940"/>
            <a:ext cx="2765112" cy="1362541"/>
          </a:xfrm>
          <a:prstGeom prst="rect">
            <a:avLst/>
          </a:prstGeom>
        </p:spPr>
      </p:pic>
      <p:pic>
        <p:nvPicPr>
          <p:cNvPr id="6" name="Рисунок 5" descr="2024-09-17_20-55-5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7554" y="2928940"/>
            <a:ext cx="2428892" cy="1374468"/>
          </a:xfrm>
          <a:prstGeom prst="rect">
            <a:avLst/>
          </a:prstGeom>
        </p:spPr>
      </p:pic>
      <p:pic>
        <p:nvPicPr>
          <p:cNvPr id="8" name="Рисунок 7" descr="2024-09-17_20-56-3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29322" y="2928940"/>
            <a:ext cx="2786082" cy="13562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/>
              <a:t>ВСОШ по ОБЗР ШКОЛЬНЫЙ ЭТАП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714480" y="928676"/>
            <a:ext cx="7215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Все</a:t>
            </a:r>
            <a:r>
              <a:rPr lang="ru-RU" dirty="0" smtClean="0"/>
              <a:t> участники должны быть внесены на портал «Олимпиадное </a:t>
            </a:r>
          </a:p>
          <a:p>
            <a:r>
              <a:rPr lang="ru-RU" dirty="0" smtClean="0"/>
              <a:t>движение» </a:t>
            </a:r>
            <a:r>
              <a:rPr lang="ru-RU" b="1" dirty="0" smtClean="0">
                <a:solidFill>
                  <a:srgbClr val="FF0000"/>
                </a:solidFill>
              </a:rPr>
              <a:t>до начала школьного этапа!!!!! </a:t>
            </a:r>
            <a:r>
              <a:rPr lang="ru-RU" b="1" dirty="0" smtClean="0"/>
              <a:t>Даже победители и призеры! </a:t>
            </a:r>
            <a:endParaRPr lang="ru-RU" b="1" dirty="0" smtClean="0"/>
          </a:p>
          <a:p>
            <a:endParaRPr lang="ru-RU" b="1" dirty="0" smtClean="0"/>
          </a:p>
        </p:txBody>
      </p:sp>
      <p:pic>
        <p:nvPicPr>
          <p:cNvPr id="4" name="Рисунок 3" descr="2024-09-17_21-08-2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7554" y="2513385"/>
            <a:ext cx="3500462" cy="19103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57356" y="4500576"/>
            <a:ext cx="6215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Это ответственность образовательного учреждения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/>
              <a:t>ВСОШ по ОБЗР ШКОЛЬНЫЙ ЭТАП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785918" y="785801"/>
            <a:ext cx="714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Олимпиада проводится 10 октября 2025 года, начало в 15.00.</a:t>
            </a:r>
          </a:p>
          <a:p>
            <a:pPr marL="342900" indent="-342900">
              <a:buAutoNum type="arabicPeriod"/>
            </a:pPr>
            <a:r>
              <a:rPr lang="ru-RU" dirty="0" err="1" smtClean="0"/>
              <a:t>Оргмодель</a:t>
            </a:r>
            <a:r>
              <a:rPr lang="ru-RU" dirty="0" smtClean="0"/>
              <a:t> проведения будет опубликована не позднее, чем за 15 дней до проведения олимпиады.</a:t>
            </a:r>
          </a:p>
          <a:p>
            <a:pPr marL="342900" indent="-342900">
              <a:buAutoNum type="arabicPeriod"/>
            </a:pPr>
            <a:r>
              <a:rPr lang="ru-RU" dirty="0" smtClean="0"/>
              <a:t>Задания на школьный этап составляет Городская предметно-методическая комиссия.</a:t>
            </a:r>
          </a:p>
          <a:p>
            <a:pPr marL="342900" indent="-342900">
              <a:buAutoNum type="arabicPeriod"/>
            </a:pPr>
            <a:r>
              <a:rPr lang="ru-RU" dirty="0" smtClean="0"/>
              <a:t>Чек-лист для школ: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690" y="2571751"/>
          <a:ext cx="8715466" cy="1791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5464"/>
                <a:gridCol w="1098585"/>
                <a:gridCol w="1642570"/>
                <a:gridCol w="1262587"/>
                <a:gridCol w="1056852"/>
                <a:gridCol w="1074341"/>
                <a:gridCol w="1245067"/>
              </a:tblGrid>
              <a:tr h="659044"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Теоретический </a:t>
                      </a:r>
                    </a:p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тур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Проверка </a:t>
                      </a:r>
                    </a:p>
                    <a:p>
                      <a:pPr marL="0" algn="ctr" defTabSz="914400" rtl="0" eaLnBrk="1" latinLnBrk="1" hangingPunct="1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работ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Внесение предварительных результатов на портал ОД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Показ работ и апелляция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Итоговые </a:t>
                      </a:r>
                    </a:p>
                    <a:p>
                      <a:pPr marL="0" algn="ctr" defTabSz="914400" rtl="0" eaLnBrk="1" latinLnBrk="1" hangingPunct="1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результаты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Отчет на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Почту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методиста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Внесение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итоговых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данных на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портал ОД </a:t>
                      </a:r>
                    </a:p>
                  </a:txBody>
                  <a:tcPr anchor="ctr"/>
                </a:tc>
              </a:tr>
              <a:tr h="4920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0.10.2025,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15:00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17.10.2025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20.10.2025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25.10.2025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27.10.2024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27.10.2024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27.10.2024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92014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НЕ ПОЗДНЕЕ!!!!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COLOR-A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2949"/>
      </a:accent1>
      <a:accent2>
        <a:srgbClr val="F07624"/>
      </a:accent2>
      <a:accent3>
        <a:srgbClr val="F4BD2D"/>
      </a:accent3>
      <a:accent4>
        <a:srgbClr val="1ED4DE"/>
      </a:accent4>
      <a:accent5>
        <a:srgbClr val="1C7DE1"/>
      </a:accent5>
      <a:accent6>
        <a:srgbClr val="CBCBCB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2949"/>
      </a:accent1>
      <a:accent2>
        <a:srgbClr val="F07624"/>
      </a:accent2>
      <a:accent3>
        <a:srgbClr val="F4BD2D"/>
      </a:accent3>
      <a:accent4>
        <a:srgbClr val="1ED4DE"/>
      </a:accent4>
      <a:accent5>
        <a:srgbClr val="1C7DE1"/>
      </a:accent5>
      <a:accent6>
        <a:srgbClr val="CBCBCB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2949"/>
      </a:accent1>
      <a:accent2>
        <a:srgbClr val="F07624"/>
      </a:accent2>
      <a:accent3>
        <a:srgbClr val="F4BD2D"/>
      </a:accent3>
      <a:accent4>
        <a:srgbClr val="1ED4DE"/>
      </a:accent4>
      <a:accent5>
        <a:srgbClr val="1C7DE1"/>
      </a:accent5>
      <a:accent6>
        <a:srgbClr val="CBCBCB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2088</TotalTime>
  <Words>298</Words>
  <Application>Microsoft Office PowerPoint</Application>
  <PresentationFormat>Экран (16:9)</PresentationFormat>
  <Paragraphs>69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Cover and End Slide Master</vt:lpstr>
      <vt:lpstr>Contents Slide Master</vt:lpstr>
      <vt:lpstr>Section Break Slide Master</vt:lpstr>
      <vt:lpstr>Районное методическое объединение преподавателей – организаторов ОБЗР 10 сентября 2025 г. Подведение итогов и 2024-2025  учебного года Планирование мероприятий  на 2025-26 учебный год</vt:lpstr>
      <vt:lpstr>Рабочие программы по ОБЗР</vt:lpstr>
      <vt:lpstr>Учебные сборы для  8-х классов</vt:lpstr>
      <vt:lpstr>Учебные сборы  для 10-х классов</vt:lpstr>
      <vt:lpstr>Порядок проведения  школьного этапа ВсОШ</vt:lpstr>
      <vt:lpstr>Порядок проведения  школьного этапа ВсОШ</vt:lpstr>
      <vt:lpstr>ВСОШ по ОБЗР ШКОЛЬНЫЙ ЭТАП</vt:lpstr>
      <vt:lpstr>ВСОШ по ОБЗР ШКОЛЬНЫЙ ЭТАП</vt:lpstr>
      <vt:lpstr>ВСОШ по ОБЗР ШКОЛЬНЫЙ ЭТАП</vt:lpstr>
      <vt:lpstr>Слайд 10</vt:lpstr>
      <vt:lpstr>Курсы по ОБЗР</vt:lpstr>
      <vt:lpstr>Слайд 12</vt:lpstr>
      <vt:lpstr>СПАСИБО ЗА ВНИМАНИЕ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marina_fedeeva@bk.ru</cp:lastModifiedBy>
  <cp:revision>170</cp:revision>
  <dcterms:created xsi:type="dcterms:W3CDTF">2016-12-01T00:32:25Z</dcterms:created>
  <dcterms:modified xsi:type="dcterms:W3CDTF">2025-09-10T05:11:15Z</dcterms:modified>
</cp:coreProperties>
</file>