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15"/>
  </p:notesMasterIdLst>
  <p:handoutMasterIdLst>
    <p:handoutMasterId r:id="rId16"/>
  </p:handoutMasterIdLst>
  <p:sldIdLst>
    <p:sldId id="299" r:id="rId4"/>
    <p:sldId id="335" r:id="rId5"/>
    <p:sldId id="338" r:id="rId6"/>
    <p:sldId id="324" r:id="rId7"/>
    <p:sldId id="333" r:id="rId8"/>
    <p:sldId id="334" r:id="rId9"/>
    <p:sldId id="312" r:id="rId10"/>
    <p:sldId id="325" r:id="rId11"/>
    <p:sldId id="337" r:id="rId12"/>
    <p:sldId id="339" r:id="rId13"/>
    <p:sldId id="316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F07624"/>
    <a:srgbClr val="F4BD2D"/>
    <a:srgbClr val="1ED4DE"/>
    <a:srgbClr val="E629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4" autoAdjust="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pPr/>
              <a:t>2025-12-17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34EA-9441-469F-BC52-B28881AEAD54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76D8-3C89-44E1-8B6F-850008651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0099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0202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820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7647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4626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9691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7218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6572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="" xmlns:p14="http://schemas.microsoft.com/office/powerpoint/2010/main" val="4523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0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12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150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125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7155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3945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049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481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76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loud.mail.ru/public/DgZ4/rfYCLQ2Sq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154050&amp;ysclid=mj9hepuskr63245708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14"/>
            <a:ext cx="8643966" cy="228601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dirty="0" smtClean="0"/>
              <a:t>Районное методическое объединение</a:t>
            </a:r>
            <a:br>
              <a:rPr lang="ru-RU" altLang="ko-KR" sz="1800" dirty="0" smtClean="0"/>
            </a:br>
            <a:r>
              <a:rPr lang="ru-RU" altLang="ko-KR" sz="1800" dirty="0" smtClean="0"/>
              <a:t>преподавателей – организаторов ОБЗР</a:t>
            </a:r>
            <a:br>
              <a:rPr lang="ru-RU" altLang="ko-KR" sz="1800" dirty="0" smtClean="0"/>
            </a:br>
            <a:r>
              <a:rPr lang="ru-RU" altLang="ko-KR" sz="1800" dirty="0" smtClean="0"/>
              <a:t>17 декабря 2025 г.</a:t>
            </a:r>
            <a:br>
              <a:rPr lang="ru-RU" altLang="ko-KR" sz="1800" dirty="0" smtClean="0"/>
            </a:br>
            <a:r>
              <a:rPr lang="ru-RU" sz="2400" dirty="0" smtClean="0"/>
              <a:t>Итоги районного этапа </a:t>
            </a:r>
            <a:r>
              <a:rPr lang="ru-RU" sz="2400" dirty="0" err="1" smtClean="0"/>
              <a:t>ВсОШ</a:t>
            </a:r>
            <a:r>
              <a:rPr lang="ru-RU" sz="2400" dirty="0" smtClean="0"/>
              <a:t> по ОБЗР </a:t>
            </a:r>
            <a:br>
              <a:rPr lang="ru-RU" sz="2400" dirty="0" smtClean="0"/>
            </a:br>
            <a:r>
              <a:rPr lang="ru-RU" sz="2400" dirty="0" smtClean="0"/>
              <a:t>в 2025-2026 учебном году. </a:t>
            </a:r>
            <a:br>
              <a:rPr lang="ru-RU" sz="2400" dirty="0" smtClean="0"/>
            </a:br>
            <a:r>
              <a:rPr lang="ru-RU" sz="2400" dirty="0" smtClean="0"/>
              <a:t>Подготовка к первичной постановке </a:t>
            </a:r>
            <a:br>
              <a:rPr lang="ru-RU" sz="2400" dirty="0" smtClean="0"/>
            </a:br>
            <a:r>
              <a:rPr lang="ru-RU" sz="2400" dirty="0" smtClean="0"/>
              <a:t>на воинский учет в 2026 учебном году</a:t>
            </a:r>
            <a:endParaRPr lang="ko-KR" altLang="en-US" sz="2400" i="1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dirty="0" smtClean="0">
                <a:solidFill>
                  <a:schemeClr val="bg1"/>
                </a:solidFill>
                <a:cs typeface="Arial" pitchFamily="34" charset="0"/>
              </a:rPr>
              <a:t>Информационно-методический центр Приморского района Санкт-Петербурга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7890" name="Picture 2" descr="https://primimc.ru/upload/medialibrary/e49/v2fooxzm7ej7yocspdsopwrprtjg9n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6"/>
            <a:ext cx="623149" cy="66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в области ГО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85723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https://cloud.mail.ru/public/DgZ4/rfYCLQ2Sq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25-12-17_07-47-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214428"/>
            <a:ext cx="5282304" cy="3679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42858"/>
            <a:ext cx="9072594" cy="1214428"/>
          </a:xfrm>
        </p:spPr>
        <p:txBody>
          <a:bodyPr/>
          <a:lstStyle/>
          <a:p>
            <a:pPr algn="ctr"/>
            <a:r>
              <a:rPr lang="ru-RU" sz="3600" dirty="0" smtClean="0"/>
              <a:t>Официальная группа РМО </a:t>
            </a:r>
            <a:br>
              <a:rPr lang="ru-RU" sz="3600" dirty="0" smtClean="0"/>
            </a:br>
            <a:r>
              <a:rPr lang="ru-RU" sz="3600" dirty="0" smtClean="0"/>
              <a:t>Приморского района по ОБЗР</a:t>
            </a:r>
            <a:endParaRPr lang="ru-RU" sz="36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304"/>
            <a:ext cx="3237034" cy="1785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4810" y="171449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https://max.ru/join/dWwTrSUceUe9csirkHKQtfSxe8E4QyNTolp_IhZvhCc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357188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Вся информация будет размещена ТОЛЬКО в этой группе! </a:t>
            </a:r>
          </a:p>
          <a:p>
            <a:r>
              <a:rPr lang="ru-RU" dirty="0" smtClean="0"/>
              <a:t>Все остальные группы будут удалены.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Анализ районного тура </a:t>
            </a:r>
            <a:r>
              <a:rPr lang="ru-RU" sz="3600" b="1" dirty="0" err="1" smtClean="0"/>
              <a:t>ВсОШ</a:t>
            </a:r>
            <a:r>
              <a:rPr lang="ru-RU" sz="3600" b="1" dirty="0" smtClean="0"/>
              <a:t> по ОБЗР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4" y="1214428"/>
          <a:ext cx="835824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4"/>
                <a:gridCol w="1143008"/>
                <a:gridCol w="1821671"/>
                <a:gridCol w="1393041"/>
                <a:gridCol w="1393041"/>
                <a:gridCol w="13930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Класс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Приглашено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Участвовало (теория/практика)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Победителей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Призеров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Приглашено на региональный этап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33/25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31/26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85/57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88/61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46/32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884466"/>
          </a:xfrm>
        </p:spPr>
        <p:txBody>
          <a:bodyPr/>
          <a:lstStyle/>
          <a:p>
            <a:r>
              <a:rPr lang="ru-RU" sz="3200" b="1" dirty="0" smtClean="0"/>
              <a:t>Региональный этап </a:t>
            </a:r>
            <a:r>
              <a:rPr lang="ru-RU" sz="3200" b="1" dirty="0" err="1" smtClean="0"/>
              <a:t>ВсОШ</a:t>
            </a:r>
            <a:r>
              <a:rPr lang="ru-RU" sz="3200" b="1" dirty="0" smtClean="0"/>
              <a:t> по ОБЗР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100011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714362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https://olymp.academtalant.ru/</a:t>
            </a:r>
            <a:endParaRPr lang="ru-RU" dirty="0" smtClean="0"/>
          </a:p>
        </p:txBody>
      </p:sp>
      <p:pic>
        <p:nvPicPr>
          <p:cNvPr id="7" name="Рисунок 6" descr="2025-12-17_05-48-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8"/>
            <a:ext cx="3564769" cy="1847407"/>
          </a:xfrm>
          <a:prstGeom prst="rect">
            <a:avLst/>
          </a:prstGeom>
        </p:spPr>
      </p:pic>
      <p:pic>
        <p:nvPicPr>
          <p:cNvPr id="8" name="Рисунок 7" descr="2025-12-17_05-49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00180"/>
            <a:ext cx="3642736" cy="1960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52" y="378619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Вся информационная поддержка на сайте Академии талантов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5-12-17_05-50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8"/>
            <a:ext cx="8358214" cy="45046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62"/>
          </a:xfrm>
        </p:spPr>
        <p:txBody>
          <a:bodyPr/>
          <a:lstStyle/>
          <a:p>
            <a:r>
              <a:rPr lang="ru-RU" sz="3200" dirty="0" smtClean="0"/>
              <a:t>Региональный этап </a:t>
            </a:r>
            <a:r>
              <a:rPr lang="ru-RU" sz="3200" dirty="0" err="1" smtClean="0"/>
              <a:t>ВсОШ</a:t>
            </a:r>
            <a:r>
              <a:rPr lang="ru-RU" sz="3200" dirty="0" smtClean="0"/>
              <a:t> по ОБЗР</a:t>
            </a:r>
            <a:endParaRPr lang="ru-RU" sz="3200" dirty="0"/>
          </a:p>
        </p:txBody>
      </p:sp>
      <p:pic>
        <p:nvPicPr>
          <p:cNvPr id="6" name="Рисунок 5" descr="2025-12-17_05-52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714362"/>
            <a:ext cx="4426285" cy="400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150018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https://olymp.academtalant.ru/regobj</a:t>
            </a:r>
            <a:endParaRPr lang="ru-RU" dirty="0"/>
          </a:p>
        </p:txBody>
      </p:sp>
      <p:pic>
        <p:nvPicPr>
          <p:cNvPr id="6" name="Рисунок 5" descr="2025-12-17_06-30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00246"/>
            <a:ext cx="3903248" cy="2084784"/>
          </a:xfrm>
          <a:prstGeom prst="rect">
            <a:avLst/>
          </a:prstGeom>
        </p:spPr>
      </p:pic>
      <p:pic>
        <p:nvPicPr>
          <p:cNvPr id="8" name="Рисунок 7" descr="2025-12-17_06-30-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000246"/>
            <a:ext cx="4061902" cy="2184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285734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Региональная олимпиада школьников Санкт-Петербурга </a:t>
            </a:r>
          </a:p>
          <a:p>
            <a:pPr algn="ctr"/>
            <a:r>
              <a:rPr lang="ru-RU" sz="2400" b="1" dirty="0" smtClean="0"/>
              <a:t>по ОБЖ для 6-8 классов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435770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11 марта 2026 года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2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Первичная постановка на воинский учет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14299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2025-12-17_06-44-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24"/>
            <a:ext cx="2885088" cy="4071930"/>
          </a:xfrm>
          <a:prstGeom prst="rect">
            <a:avLst/>
          </a:prstGeom>
        </p:spPr>
      </p:pic>
      <p:pic>
        <p:nvPicPr>
          <p:cNvPr id="11" name="Рисунок 10" descr="2025-12-17_06-45-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642924"/>
            <a:ext cx="2904230" cy="4085283"/>
          </a:xfrm>
          <a:prstGeom prst="rect">
            <a:avLst/>
          </a:prstGeom>
        </p:spPr>
      </p:pic>
      <p:pic>
        <p:nvPicPr>
          <p:cNvPr id="12" name="Рисунок 11" descr="2025-12-17_06-45-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7" y="642924"/>
            <a:ext cx="2877919" cy="4083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572560" cy="74160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Подготовка к учебным сборам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676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AutoNum type="arabicPeriod"/>
            </a:pPr>
            <a:r>
              <a:rPr lang="ru-RU" sz="1600" dirty="0" smtClean="0"/>
              <a:t>Приказ по ОУ (содержит: формы проведения; ФИО ответственного, расписание занятий).</a:t>
            </a:r>
          </a:p>
          <a:p>
            <a:pPr marL="342900" indent="-342900" fontAlgn="base">
              <a:buAutoNum type="arabicPeriod"/>
            </a:pPr>
            <a:r>
              <a:rPr lang="ru-RU" sz="1600" dirty="0" smtClean="0"/>
              <a:t>список юношей (</a:t>
            </a:r>
            <a:r>
              <a:rPr lang="ru-RU" sz="1600" i="1" dirty="0" smtClean="0"/>
              <a:t>Приложение N 3 к Инструкции (п. 31).</a:t>
            </a:r>
            <a:endParaRPr lang="ru-RU" sz="1600" dirty="0" smtClean="0"/>
          </a:p>
          <a:p>
            <a:pPr marL="342900" indent="-342900"/>
            <a:r>
              <a:rPr lang="ru-RU" sz="1600" dirty="0" smtClean="0"/>
              <a:t>3. Учебно-тематический план (</a:t>
            </a:r>
            <a:r>
              <a:rPr lang="ru-RU" sz="1600" i="1" dirty="0" smtClean="0"/>
              <a:t>Приложение N 6 к Инструкции (п. 44).</a:t>
            </a:r>
          </a:p>
          <a:p>
            <a:pPr marL="342900" indent="-342900"/>
            <a:r>
              <a:rPr lang="ru-RU" sz="1600" dirty="0" smtClean="0"/>
              <a:t>4</a:t>
            </a:r>
            <a:r>
              <a:rPr lang="ru-RU" sz="1600" i="1" dirty="0" smtClean="0"/>
              <a:t>. </a:t>
            </a:r>
            <a:r>
              <a:rPr lang="ru-RU" sz="1600" dirty="0" smtClean="0"/>
              <a:t>Расчет часов по предметам обучения (</a:t>
            </a:r>
            <a:r>
              <a:rPr lang="ru-RU" sz="1600" i="1" dirty="0" smtClean="0"/>
              <a:t>Приложение N 5 к Инструкции (п. 44)</a:t>
            </a:r>
            <a:endParaRPr lang="ru-RU" sz="1600" dirty="0" smtClean="0"/>
          </a:p>
          <a:p>
            <a:pPr marL="342900" indent="-342900"/>
            <a:r>
              <a:rPr lang="ru-RU" sz="1600" dirty="0" smtClean="0"/>
              <a:t>5. Медицинский допуск до практических занятий.</a:t>
            </a:r>
          </a:p>
          <a:p>
            <a:pPr marL="342900" indent="-342900"/>
            <a:r>
              <a:rPr lang="ru-RU" sz="1600" dirty="0" smtClean="0"/>
              <a:t>6. Оценочная ведомость (учитываем </a:t>
            </a:r>
            <a:r>
              <a:rPr lang="ru-RU" sz="1600" i="1" dirty="0" smtClean="0"/>
              <a:t>Приложение N 9 к Инструкции (п. 53).</a:t>
            </a:r>
            <a:endParaRPr lang="ru-RU" sz="1600" dirty="0" smtClean="0"/>
          </a:p>
          <a:p>
            <a:pPr marL="342900" indent="-342900"/>
            <a:r>
              <a:rPr lang="ru-RU" sz="1600" dirty="0" smtClean="0"/>
              <a:t>7. Отчет о проведении учебных сборов (содержит: количество юношей, подлежащих прохождению, количество юношей прошедших сборы, количество юношей освобожденных от практических занятий по состоянию здоровья, итоговое количество «5», «4», «3», «2», «</a:t>
            </a:r>
            <a:r>
              <a:rPr lang="ru-RU" sz="1600" dirty="0" err="1" smtClean="0"/>
              <a:t>н</a:t>
            </a:r>
            <a:r>
              <a:rPr lang="ru-RU" sz="1600" dirty="0" smtClean="0"/>
              <a:t>/а».</a:t>
            </a:r>
          </a:p>
          <a:p>
            <a:pPr marL="342900" indent="-342900"/>
            <a:r>
              <a:rPr lang="ru-RU" sz="1600" dirty="0" smtClean="0"/>
              <a:t>	Копии отчетов могут быть запрошены </a:t>
            </a:r>
            <a:r>
              <a:rPr lang="ru-RU" sz="1600" dirty="0" err="1" smtClean="0"/>
              <a:t>прокураторой</a:t>
            </a:r>
            <a:r>
              <a:rPr lang="ru-RU" sz="1600" dirty="0" smtClean="0"/>
              <a:t>).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dirty="0" smtClean="0"/>
              <a:t>Формы документов: </a:t>
            </a:r>
            <a:r>
              <a:rPr lang="en-US" dirty="0" smtClean="0">
                <a:hlinkClick r:id="rId2"/>
              </a:rPr>
              <a:t>https://normativ.kontur.ru/document?moduleId=1&amp;documentId=154050&amp;ysclid=mj9hepuskr632457082#h478</a:t>
            </a:r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271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Районное методическое объединение преподавателей – организаторов ОБЗР 17 декабря 2025 г. Итоги районного этапа ВсОШ по ОБЗР  в 2025-2026 учебном году.  Подготовка к первичной постановке  на воинский учет в 2026 учебном году</vt:lpstr>
      <vt:lpstr>Официальная группа РМО  Приморского района по ОБЗР</vt:lpstr>
      <vt:lpstr>Анализ районного тура ВсОШ по ОБЗР</vt:lpstr>
      <vt:lpstr>Региональный этап ВсОШ по ОБЗР</vt:lpstr>
      <vt:lpstr>Слайд 5</vt:lpstr>
      <vt:lpstr>Региональный этап ВсОШ по ОБЗР</vt:lpstr>
      <vt:lpstr>Слайд 7</vt:lpstr>
      <vt:lpstr>Первичная постановка на воинский учет</vt:lpstr>
      <vt:lpstr>Подготовка к учебным сборам</vt:lpstr>
      <vt:lpstr>Обучение в области ГО</vt:lpstr>
      <vt:lpstr>СПАСИБО ЗА ВНИМАНИЕ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marina_fedeeva@bk.ru</cp:lastModifiedBy>
  <cp:revision>213</cp:revision>
  <dcterms:created xsi:type="dcterms:W3CDTF">2016-12-01T00:32:25Z</dcterms:created>
  <dcterms:modified xsi:type="dcterms:W3CDTF">2025-12-17T04:49:51Z</dcterms:modified>
</cp:coreProperties>
</file>