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6" r:id="rId2"/>
    <p:sldId id="264" r:id="rId3"/>
    <p:sldId id="262" r:id="rId4"/>
    <p:sldId id="263" r:id="rId5"/>
    <p:sldId id="265" r:id="rId6"/>
    <p:sldId id="258" r:id="rId7"/>
    <p:sldId id="261" r:id="rId8"/>
    <p:sldId id="257" r:id="rId9"/>
    <p:sldId id="259" r:id="rId10"/>
    <p:sldId id="260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78DC4-2018-43F2-84F4-C2719FE6A83F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F1709D9-9F5D-4435-95E2-B3F4C44C3FE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631818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F1709D9-9F5D-4435-95E2-B3F4C44C3FEE}" type="slidenum">
              <a:rPr lang="ru-RU" smtClean="0"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688939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848600" cy="1927225"/>
          </a:xfrm>
        </p:spPr>
        <p:txBody>
          <a:bodyPr anchor="b">
            <a:noAutofit/>
          </a:bodyPr>
          <a:lstStyle>
            <a:lvl1pPr>
              <a:defRPr sz="5400" cap="all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505200"/>
            <a:ext cx="6400800" cy="1752600"/>
          </a:xfrm>
        </p:spPr>
        <p:txBody>
          <a:bodyPr/>
          <a:lstStyle>
            <a:lvl1pPr marL="0" indent="0" algn="l">
              <a:buNone/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>
            <a:off x="685800" y="3398520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609600"/>
            <a:ext cx="2057400" cy="5867400"/>
          </a:xfrm>
        </p:spPr>
        <p:txBody>
          <a:bodyPr vert="eaVert" anchor="b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609600"/>
            <a:ext cx="6019800" cy="58674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62200"/>
            <a:ext cx="7772400" cy="2200275"/>
          </a:xfrm>
        </p:spPr>
        <p:txBody>
          <a:bodyPr anchor="b">
            <a:normAutofit/>
          </a:bodyPr>
          <a:lstStyle>
            <a:lvl1pPr algn="l">
              <a:defRPr sz="4800" b="0" cap="all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626864"/>
            <a:ext cx="7772400" cy="1500187"/>
          </a:xfrm>
        </p:spPr>
        <p:txBody>
          <a:bodyPr anchor="t">
            <a:normAutofit/>
          </a:bodyPr>
          <a:lstStyle>
            <a:lvl1pPr marL="0" indent="0">
              <a:buNone/>
              <a:defRPr sz="24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>
            <a:off x="731520" y="4599432"/>
            <a:ext cx="784860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3352"/>
            <a:ext cx="4038600" cy="471830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754880" y="1676400"/>
            <a:ext cx="3931920" cy="639762"/>
          </a:xfrm>
          <a:noFill/>
          <a:ln>
            <a:noFill/>
          </a:ln>
          <a:effectLst/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none"/>
        </p:style>
        <p:txBody>
          <a:bodyPr anchor="ctr">
            <a:normAutofit/>
          </a:bodyPr>
          <a:lstStyle>
            <a:lvl1pPr marL="0" indent="0" algn="ctr">
              <a:buNone/>
              <a:defRPr lang="en-US" sz="2000" b="0" kern="1200" dirty="0" smtClean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54880" y="2438400"/>
            <a:ext cx="393192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  <p:cxnSp>
        <p:nvCxnSpPr>
          <p:cNvPr id="11" name="Straight Connector 10"/>
          <p:cNvCxnSpPr/>
          <p:nvPr/>
        </p:nvCxnSpPr>
        <p:spPr>
          <a:xfrm rot="5400000">
            <a:off x="2217817" y="4045823"/>
            <a:ext cx="4709160" cy="794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080"/>
            <a:ext cx="2139696" cy="1261872"/>
          </a:xfrm>
        </p:spPr>
        <p:txBody>
          <a:bodyPr anchor="b">
            <a:no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71800" y="792080"/>
            <a:ext cx="5715000" cy="55778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2130552"/>
            <a:ext cx="2139696" cy="424361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  <p:cxnSp>
        <p:nvCxnSpPr>
          <p:cNvPr id="9" name="Straight Connector 8"/>
          <p:cNvCxnSpPr/>
          <p:nvPr/>
        </p:nvCxnSpPr>
        <p:spPr>
          <a:xfrm rot="5400000">
            <a:off x="-13116" y="3580206"/>
            <a:ext cx="5577840" cy="1588"/>
          </a:xfrm>
          <a:prstGeom prst="line">
            <a:avLst/>
          </a:prstGeom>
          <a:ln w="1905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92480"/>
            <a:ext cx="2142680" cy="126492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58610" y="838201"/>
            <a:ext cx="5904390" cy="5500456"/>
          </a:xfrm>
          <a:solidFill>
            <a:schemeClr val="bg2"/>
          </a:solidFill>
          <a:ln w="76200">
            <a:solidFill>
              <a:srgbClr val="FFFFFF"/>
            </a:solidFill>
            <a:miter lim="800000"/>
          </a:ln>
          <a:effectLst>
            <a:outerShdw blurRad="50800" dist="12700" dir="5400000" algn="t" rotWithShape="0">
              <a:prstClr val="black">
                <a:alpha val="59000"/>
              </a:prstClr>
            </a:outerShdw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133600"/>
            <a:ext cx="2139696" cy="424281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220786"/>
            <a:ext cx="9144000" cy="2286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533400"/>
            <a:ext cx="8229600" cy="990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876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9144000" cy="36576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18288"/>
            <a:ext cx="28956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rgbClr val="FFFFFF"/>
                </a:solidFill>
              </a:defRPr>
            </a:lvl1pPr>
          </a:lstStyle>
          <a:p>
            <a:fld id="{E6945258-0511-461C-9BCA-CDD3330CC1A0}" type="datetimeFigureOut">
              <a:rPr lang="ru-RU" smtClean="0"/>
              <a:t>24.10.2023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29000" y="18288"/>
            <a:ext cx="4114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620000" y="18288"/>
            <a:ext cx="1066800" cy="32918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400" b="1">
                <a:solidFill>
                  <a:srgbClr val="FFFFFF"/>
                </a:solidFill>
              </a:defRPr>
            </a:lvl1pPr>
          </a:lstStyle>
          <a:p>
            <a:fld id="{90D8BA5D-366F-4FD7-9EE6-4431C0EE5DB8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000" kern="1200" spc="-1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spcBef>
          <a:spcPct val="20000"/>
        </a:spcBef>
        <a:buClr>
          <a:schemeClr val="accent1"/>
        </a:buClr>
        <a:buSzPct val="85000"/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spcBef>
          <a:spcPct val="20000"/>
        </a:spcBef>
        <a:buClr>
          <a:schemeClr val="accent1"/>
        </a:buClr>
        <a:buSzPct val="90000"/>
        <a:buFont typeface="Arial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3716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Arial" pitchFamily="34" charset="0"/>
        <a:buChar char="•"/>
        <a:defRPr sz="1400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gif"/><Relationship Id="rId2" Type="http://schemas.openxmlformats.org/officeDocument/2006/relationships/hyperlink" Target="https://forms.yandex.ru/u/6538143c73cee7de7d24ff1e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vk.com/video-212454770_456239380" TargetMode="External"/><Relationship Id="rId2" Type="http://schemas.openxmlformats.org/officeDocument/2006/relationships/hyperlink" Target="https://vk.com/video-212454770_456239360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gif"/><Relationship Id="rId4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052737"/>
            <a:ext cx="7772400" cy="2547714"/>
          </a:xfrm>
        </p:spPr>
        <p:txBody>
          <a:bodyPr/>
          <a:lstStyle/>
          <a:p>
            <a:r>
              <a:rPr lang="ru-RU" dirty="0" smtClean="0"/>
              <a:t>МО учителей физики </a:t>
            </a:r>
            <a:endParaRPr lang="ru-RU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25.10.2023 г.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329474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Жюри районного этапа </a:t>
            </a:r>
            <a:r>
              <a:rPr lang="ru-RU" dirty="0" err="1" smtClean="0"/>
              <a:t>ВсОШ</a:t>
            </a:r>
            <a:r>
              <a:rPr lang="ru-RU" dirty="0" smtClean="0"/>
              <a:t> по физике и астрономии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>
                <a:hlinkClick r:id="rId2"/>
              </a:rPr>
              <a:t>https://forms.yandex.ru/u/6538143c73cee7de7d24ff1e/</a:t>
            </a:r>
            <a:endParaRPr lang="ru-RU" dirty="0" smtClean="0"/>
          </a:p>
          <a:p>
            <a:endParaRPr lang="ru-RU" dirty="0"/>
          </a:p>
        </p:txBody>
      </p:sp>
      <p:pic>
        <p:nvPicPr>
          <p:cNvPr id="1026" name="Picture 2" descr="http://qrcoder.ru/code/?https%3A%2F%2Fforms.yandex.ru%2Fu%2F6538143c73cee7de7d24ff1e%2F&amp;4&amp;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1880" y="2852936"/>
            <a:ext cx="2592288" cy="25922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42946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Результаты ГИА 2023 г. по физике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988840"/>
            <a:ext cx="8229600" cy="3168352"/>
          </a:xfrm>
        </p:spPr>
        <p:txBody>
          <a:bodyPr/>
          <a:lstStyle/>
          <a:p>
            <a:r>
              <a:rPr lang="ru-RU" dirty="0" smtClean="0"/>
              <a:t>ОГЭ </a:t>
            </a:r>
            <a:r>
              <a:rPr lang="en-US" sz="2800" dirty="0">
                <a:hlinkClick r:id="rId2"/>
              </a:rPr>
              <a:t>https://</a:t>
            </a:r>
            <a:r>
              <a:rPr lang="en-US" sz="2800" dirty="0" smtClean="0">
                <a:hlinkClick r:id="rId2"/>
              </a:rPr>
              <a:t>vk.com/video-212454770_456239360</a:t>
            </a:r>
            <a:endParaRPr lang="en-US" sz="2800" dirty="0" smtClean="0"/>
          </a:p>
          <a:p>
            <a:endParaRPr lang="en-US" sz="2800" dirty="0"/>
          </a:p>
          <a:p>
            <a:endParaRPr lang="ru-RU" sz="2800" dirty="0" smtClean="0"/>
          </a:p>
          <a:p>
            <a:endParaRPr lang="ru-RU" dirty="0"/>
          </a:p>
          <a:p>
            <a:r>
              <a:rPr lang="ru-RU" dirty="0" smtClean="0"/>
              <a:t>ЕГЭ </a:t>
            </a:r>
            <a:r>
              <a:rPr lang="en-US" sz="2800" dirty="0">
                <a:hlinkClick r:id="rId3"/>
              </a:rPr>
              <a:t>https://vk.com/video-212454770_456239380</a:t>
            </a:r>
            <a:endParaRPr lang="ru-RU" sz="2800" dirty="0"/>
          </a:p>
        </p:txBody>
      </p:sp>
      <p:pic>
        <p:nvPicPr>
          <p:cNvPr id="2050" name="Picture 2" descr="http://qrcoder.ru/code/?https%3A%2F%2Fvk.com%2Fvideo-212454770_456239360&amp;4&amp;0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87561" y="2636912"/>
            <a:ext cx="1584176" cy="15841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qrcoder.ru/code/?https%3A%2F%2Fvk.com%2Fvideo-212454770_456239380&amp;4&amp;0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00192" y="4772372"/>
            <a:ext cx="1872208" cy="18722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944040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школьного этапа </a:t>
            </a:r>
            <a:br>
              <a:rPr lang="ru-RU" dirty="0" smtClean="0"/>
            </a:br>
            <a:r>
              <a:rPr lang="ru-RU" dirty="0" err="1" smtClean="0"/>
              <a:t>ВсОШ</a:t>
            </a:r>
            <a:r>
              <a:rPr lang="ru-RU" dirty="0" smtClean="0"/>
              <a:t> по физике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16832"/>
            <a:ext cx="8229600" cy="3629000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Количество участников: 2135 чел.</a:t>
            </a:r>
          </a:p>
          <a:p>
            <a:r>
              <a:rPr lang="ru-RU" sz="3200" dirty="0" smtClean="0"/>
              <a:t>7 класс: 486 чел.</a:t>
            </a:r>
          </a:p>
          <a:p>
            <a:r>
              <a:rPr lang="ru-RU" sz="3200" dirty="0" smtClean="0"/>
              <a:t>8 класс: 573 чел.</a:t>
            </a:r>
          </a:p>
          <a:p>
            <a:r>
              <a:rPr lang="ru-RU" sz="3200" dirty="0" smtClean="0"/>
              <a:t>9 класс: 485 чел.</a:t>
            </a:r>
          </a:p>
          <a:p>
            <a:r>
              <a:rPr lang="ru-RU" sz="3200" dirty="0" smtClean="0"/>
              <a:t>10 класс: 369 чел.</a:t>
            </a:r>
          </a:p>
          <a:p>
            <a:r>
              <a:rPr lang="ru-RU" sz="3200" dirty="0" smtClean="0"/>
              <a:t>11 класс: 222 чел.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23690151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школьного этапа </a:t>
            </a:r>
            <a:br>
              <a:rPr lang="ru-RU" dirty="0" smtClean="0"/>
            </a:br>
            <a:r>
              <a:rPr lang="ru-RU" dirty="0" err="1" smtClean="0"/>
              <a:t>ВсОШ</a:t>
            </a:r>
            <a:r>
              <a:rPr lang="ru-RU" dirty="0" smtClean="0"/>
              <a:t> по физике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00808"/>
            <a:ext cx="8229600" cy="4752528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Определены рекомендованные граничные баллы по физике для прохода на районный этап: </a:t>
            </a:r>
            <a:br>
              <a:rPr lang="ru-RU" sz="3200" dirty="0" smtClean="0"/>
            </a:br>
            <a:r>
              <a:rPr lang="ru-RU" sz="3200" dirty="0" smtClean="0"/>
              <a:t>7 класс - 21 балл; </a:t>
            </a:r>
            <a:br>
              <a:rPr lang="ru-RU" sz="3200" dirty="0" smtClean="0"/>
            </a:br>
            <a:r>
              <a:rPr lang="ru-RU" sz="3200" dirty="0" smtClean="0"/>
              <a:t>8 класс - 14 баллов; </a:t>
            </a:r>
            <a:br>
              <a:rPr lang="ru-RU" sz="3200" dirty="0" smtClean="0"/>
            </a:br>
            <a:r>
              <a:rPr lang="ru-RU" sz="3200" dirty="0" smtClean="0"/>
              <a:t>9 класс - 15 баллов; </a:t>
            </a:r>
            <a:br>
              <a:rPr lang="ru-RU" sz="3200" dirty="0" smtClean="0"/>
            </a:br>
            <a:r>
              <a:rPr lang="ru-RU" sz="3200" dirty="0" smtClean="0"/>
              <a:t>10 класс - 15 баллов; </a:t>
            </a:r>
            <a:br>
              <a:rPr lang="ru-RU" sz="3200" dirty="0" smtClean="0"/>
            </a:br>
            <a:r>
              <a:rPr lang="ru-RU" sz="3200" dirty="0" smtClean="0"/>
              <a:t>11 класс - 11 баллов.​​​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8708451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Итоги школьного этапа </a:t>
            </a:r>
            <a:br>
              <a:rPr lang="ru-RU" dirty="0" smtClean="0"/>
            </a:br>
            <a:r>
              <a:rPr lang="ru-RU" dirty="0" err="1" smtClean="0"/>
              <a:t>ВсОШ</a:t>
            </a:r>
            <a:r>
              <a:rPr lang="ru-RU" dirty="0" smtClean="0"/>
              <a:t> по физике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988840"/>
            <a:ext cx="8229600" cy="4133056"/>
          </a:xfrm>
        </p:spPr>
        <p:txBody>
          <a:bodyPr>
            <a:normAutofit/>
          </a:bodyPr>
          <a:lstStyle/>
          <a:p>
            <a:r>
              <a:rPr lang="ru-RU" sz="3200" dirty="0" smtClean="0"/>
              <a:t>Количество участников, приглашенных на районный этап: </a:t>
            </a:r>
            <a:br>
              <a:rPr lang="ru-RU" sz="3200" dirty="0" smtClean="0"/>
            </a:br>
            <a:r>
              <a:rPr lang="ru-RU" sz="3200" dirty="0" smtClean="0"/>
              <a:t>7 класс – 140 чел.; </a:t>
            </a:r>
            <a:br>
              <a:rPr lang="ru-RU" sz="3200" dirty="0" smtClean="0"/>
            </a:br>
            <a:r>
              <a:rPr lang="ru-RU" sz="3200" dirty="0" smtClean="0"/>
              <a:t>8 класс - 138 чел.; </a:t>
            </a:r>
            <a:br>
              <a:rPr lang="ru-RU" sz="3200" dirty="0" smtClean="0"/>
            </a:br>
            <a:r>
              <a:rPr lang="ru-RU" sz="3200" dirty="0" smtClean="0"/>
              <a:t>9 класс - 102 чел.; </a:t>
            </a:r>
            <a:br>
              <a:rPr lang="ru-RU" sz="3200" dirty="0" smtClean="0"/>
            </a:br>
            <a:r>
              <a:rPr lang="ru-RU" sz="3200" dirty="0" smtClean="0"/>
              <a:t>10 класс – 61 чел.; </a:t>
            </a:r>
            <a:br>
              <a:rPr lang="ru-RU" sz="3200" dirty="0" smtClean="0"/>
            </a:br>
            <a:r>
              <a:rPr lang="ru-RU" sz="3200" dirty="0" smtClean="0"/>
              <a:t>11 класс – 38 чел.​​​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val="16673863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1"/>
          <p:cNvSpPr>
            <a:spLocks noGrp="1"/>
          </p:cNvSpPr>
          <p:nvPr>
            <p:ph type="title"/>
          </p:nvPr>
        </p:nvSpPr>
        <p:spPr>
          <a:xfrm>
            <a:off x="323528" y="404664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ВсОШ</a:t>
            </a:r>
            <a:r>
              <a:rPr lang="ru-RU" dirty="0" smtClean="0"/>
              <a:t> по физике </a:t>
            </a:r>
            <a:br>
              <a:rPr lang="ru-RU" dirty="0" smtClean="0"/>
            </a:br>
            <a:r>
              <a:rPr lang="ru-RU" dirty="0" smtClean="0"/>
              <a:t>(районный этап)</a:t>
            </a:r>
            <a:endParaRPr lang="ru-RU" dirty="0"/>
          </a:p>
        </p:txBody>
      </p:sp>
      <p:sp>
        <p:nvSpPr>
          <p:cNvPr id="5" name="Объект 2"/>
          <p:cNvSpPr>
            <a:spLocks noGrp="1"/>
          </p:cNvSpPr>
          <p:nvPr>
            <p:ph idx="1"/>
          </p:nvPr>
        </p:nvSpPr>
        <p:spPr>
          <a:xfrm>
            <a:off x="179512" y="1716832"/>
            <a:ext cx="8445687" cy="4952528"/>
          </a:xfrm>
        </p:spPr>
        <p:txBody>
          <a:bodyPr>
            <a:normAutofit lnSpcReduction="10000"/>
          </a:bodyPr>
          <a:lstStyle/>
          <a:p>
            <a:r>
              <a:rPr lang="ru-RU" sz="3200" dirty="0" smtClean="0"/>
              <a:t>Дата проведения: 25 ноября 2023 г.</a:t>
            </a:r>
          </a:p>
          <a:p>
            <a:r>
              <a:rPr lang="ru-RU" sz="3200" dirty="0" smtClean="0"/>
              <a:t>Время начала: 11.00</a:t>
            </a:r>
          </a:p>
          <a:p>
            <a:r>
              <a:rPr lang="ru-RU" sz="3200" dirty="0" smtClean="0"/>
              <a:t>Участвуют: 7, 8, 9, 10, 11 классы                          </a:t>
            </a:r>
          </a:p>
          <a:p>
            <a:r>
              <a:rPr lang="ru-RU" sz="3200" dirty="0" smtClean="0"/>
              <a:t>(5 и 6 классы могут выступать з</a:t>
            </a:r>
            <a:r>
              <a:rPr lang="ru-RU" sz="3200" dirty="0" smtClean="0"/>
              <a:t>а 7 класс)</a:t>
            </a:r>
          </a:p>
          <a:p>
            <a:r>
              <a:rPr lang="ru-RU" sz="3200" dirty="0" smtClean="0"/>
              <a:t>10-11 классы выполняют работу в тетрадях в клетку (12 л.)</a:t>
            </a:r>
          </a:p>
          <a:p>
            <a:r>
              <a:rPr lang="ru-RU" sz="3200" dirty="0" err="1" smtClean="0"/>
              <a:t>ВсОШ</a:t>
            </a:r>
            <a:r>
              <a:rPr lang="ru-RU" sz="3200" dirty="0" smtClean="0"/>
              <a:t> - отборочный этап открытой олимпиады) (</a:t>
            </a:r>
            <a:r>
              <a:rPr lang="ru-RU" sz="3200" dirty="0" err="1" smtClean="0"/>
              <a:t>см.информацию</a:t>
            </a:r>
            <a:r>
              <a:rPr lang="ru-RU" sz="3200" dirty="0" smtClean="0"/>
              <a:t> на </a:t>
            </a:r>
            <a:r>
              <a:rPr lang="en-US" sz="3200" dirty="0" smtClean="0"/>
              <a:t>https://physolymp.spb.ru</a:t>
            </a:r>
            <a:r>
              <a:rPr lang="ru-RU" dirty="0" smtClean="0"/>
              <a:t>)</a:t>
            </a:r>
            <a:endParaRPr lang="ru-RU" sz="3200" dirty="0" smtClean="0"/>
          </a:p>
          <a:p>
            <a:pPr lvl="8"/>
            <a:endParaRPr lang="ru-RU" sz="3200" dirty="0" smtClean="0"/>
          </a:p>
          <a:p>
            <a:pPr lvl="8"/>
            <a:endParaRPr lang="ru-RU" sz="3200" dirty="0" smtClean="0"/>
          </a:p>
        </p:txBody>
      </p:sp>
      <p:pic>
        <p:nvPicPr>
          <p:cNvPr id="3074" name="Picture 2" descr="http://qrcoder.ru/code/?https%3A%2F%2Fphysolymp.spb.ru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382644" y="4977285"/>
            <a:ext cx="1761356" cy="176135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2424610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ВсОШ</a:t>
            </a:r>
            <a:r>
              <a:rPr lang="ru-RU" dirty="0" smtClean="0"/>
              <a:t> по физике </a:t>
            </a:r>
            <a:br>
              <a:rPr lang="ru-RU" dirty="0" smtClean="0"/>
            </a:br>
            <a:r>
              <a:rPr lang="ru-RU" dirty="0" smtClean="0"/>
              <a:t>(районный этап)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15616" y="2276872"/>
            <a:ext cx="7488832" cy="2404864"/>
          </a:xfrm>
        </p:spPr>
        <p:txBody>
          <a:bodyPr>
            <a:noAutofit/>
          </a:bodyPr>
          <a:lstStyle/>
          <a:p>
            <a:r>
              <a:rPr lang="ru-RU" dirty="0" smtClean="0"/>
              <a:t>Проверка (в районе,  7-9 классы): </a:t>
            </a:r>
          </a:p>
          <a:p>
            <a:r>
              <a:rPr lang="ru-RU" dirty="0" smtClean="0"/>
              <a:t>27-30 ноября 2023 г.</a:t>
            </a:r>
          </a:p>
          <a:p>
            <a:r>
              <a:rPr lang="ru-RU" dirty="0" smtClean="0"/>
              <a:t>Показ работ: город </a:t>
            </a:r>
          </a:p>
          <a:p>
            <a:r>
              <a:rPr lang="ru-RU" dirty="0" smtClean="0"/>
              <a:t>Апелляция:   город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7473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404664"/>
            <a:ext cx="8229600" cy="922114"/>
          </a:xfrm>
        </p:spPr>
        <p:txBody>
          <a:bodyPr>
            <a:normAutofit fontScale="90000"/>
          </a:bodyPr>
          <a:lstStyle/>
          <a:p>
            <a:r>
              <a:rPr lang="ru-RU" dirty="0" err="1" smtClean="0"/>
              <a:t>ВсОШ</a:t>
            </a:r>
            <a:r>
              <a:rPr lang="ru-RU" dirty="0" smtClean="0"/>
              <a:t> по астрономии </a:t>
            </a:r>
            <a:br>
              <a:rPr lang="ru-RU" dirty="0" smtClean="0"/>
            </a:br>
            <a:r>
              <a:rPr lang="ru-RU" dirty="0" smtClean="0"/>
              <a:t>(районный этап)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9512" y="1340768"/>
            <a:ext cx="8445687" cy="5141168"/>
          </a:xfrm>
        </p:spPr>
        <p:txBody>
          <a:bodyPr>
            <a:normAutofit fontScale="92500" lnSpcReduction="10000"/>
          </a:bodyPr>
          <a:lstStyle/>
          <a:p>
            <a:r>
              <a:rPr lang="ru-RU" sz="3000" dirty="0" smtClean="0"/>
              <a:t>Дата проведения: 11 ноября 2023 г.</a:t>
            </a:r>
          </a:p>
          <a:p>
            <a:r>
              <a:rPr lang="ru-RU" sz="3000" dirty="0" smtClean="0"/>
              <a:t>Время начала: 11.00</a:t>
            </a:r>
          </a:p>
          <a:p>
            <a:r>
              <a:rPr lang="ru-RU" sz="3000" dirty="0" smtClean="0"/>
              <a:t>Участвуют: 7, 8, 9, 10, 11 классы                          </a:t>
            </a:r>
          </a:p>
          <a:p>
            <a:r>
              <a:rPr lang="ru-RU" sz="3000" dirty="0" smtClean="0"/>
              <a:t>(5 и 6 классы могут выступать з</a:t>
            </a:r>
            <a:r>
              <a:rPr lang="ru-RU" sz="3000" dirty="0" smtClean="0"/>
              <a:t>а 7 класс)</a:t>
            </a:r>
          </a:p>
          <a:p>
            <a:r>
              <a:rPr lang="ru-RU" sz="3000" dirty="0" smtClean="0"/>
              <a:t>Продолжительность: 7, 8 –классы – 90 мин;</a:t>
            </a:r>
          </a:p>
          <a:p>
            <a:r>
              <a:rPr lang="ru-RU" sz="3000" dirty="0"/>
              <a:t> </a:t>
            </a:r>
            <a:r>
              <a:rPr lang="ru-RU" sz="3000" dirty="0" smtClean="0"/>
              <a:t>                                    9, 10, 11 классы – 180 мин</a:t>
            </a:r>
          </a:p>
          <a:p>
            <a:r>
              <a:rPr lang="ru-RU" sz="3000" dirty="0" smtClean="0"/>
              <a:t>Задания: пять задач в каждом классе (необходимо оформить решение)</a:t>
            </a:r>
          </a:p>
          <a:p>
            <a:r>
              <a:rPr lang="ru-RU" sz="3000" dirty="0" smtClean="0"/>
              <a:t>Санкт-Петербургская астрономическая олимпиада  </a:t>
            </a:r>
            <a:r>
              <a:rPr lang="ru-RU" sz="3000" b="1" dirty="0" smtClean="0"/>
              <a:t>≠  </a:t>
            </a:r>
            <a:r>
              <a:rPr lang="ru-RU" sz="3000" dirty="0" err="1" smtClean="0"/>
              <a:t>ВсОШ</a:t>
            </a:r>
            <a:r>
              <a:rPr lang="ru-RU" sz="3000" dirty="0" smtClean="0"/>
              <a:t> (</a:t>
            </a:r>
            <a:r>
              <a:rPr lang="ru-RU" sz="3000" dirty="0" err="1" smtClean="0"/>
              <a:t>см.информацию</a:t>
            </a:r>
            <a:r>
              <a:rPr lang="ru-RU" sz="3000" dirty="0" smtClean="0"/>
              <a:t> на </a:t>
            </a:r>
            <a:r>
              <a:rPr lang="en-US" sz="3000" dirty="0"/>
              <a:t>http://</a:t>
            </a:r>
            <a:r>
              <a:rPr lang="en-US" sz="3000" dirty="0" smtClean="0"/>
              <a:t>school.astro.spbu.ru</a:t>
            </a:r>
            <a:r>
              <a:rPr lang="ru-RU" sz="3000" dirty="0" smtClean="0"/>
              <a:t>)</a:t>
            </a:r>
          </a:p>
          <a:p>
            <a:pPr lvl="8"/>
            <a:endParaRPr lang="ru-RU" sz="3200" dirty="0" smtClean="0"/>
          </a:p>
          <a:p>
            <a:pPr lvl="8"/>
            <a:endParaRPr lang="ru-RU" sz="3200" dirty="0" smtClean="0"/>
          </a:p>
        </p:txBody>
      </p:sp>
      <p:pic>
        <p:nvPicPr>
          <p:cNvPr id="4098" name="Picture 2" descr="http://qrcoder.ru/code/?http%3A%2F%2Fschool.astro.spbu.ru&amp;4&amp;0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5412532"/>
            <a:ext cx="1409700" cy="14097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4764197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ВсОШ</a:t>
            </a:r>
            <a:r>
              <a:rPr lang="ru-RU" dirty="0" smtClean="0"/>
              <a:t> по астрономии </a:t>
            </a:r>
            <a:br>
              <a:rPr lang="ru-RU" dirty="0" smtClean="0"/>
            </a:br>
            <a:r>
              <a:rPr lang="ru-RU" dirty="0" smtClean="0"/>
              <a:t>(районный этап)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0" y="2276872"/>
            <a:ext cx="8892480" cy="2404864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Проверка (в районе,  все классы): 13-16 ноября 2023 г.</a:t>
            </a:r>
          </a:p>
          <a:p>
            <a:r>
              <a:rPr lang="ru-RU" sz="2800" dirty="0" smtClean="0"/>
              <a:t>Показ работ: в районе (20-24 ноября 2023г.)</a:t>
            </a:r>
          </a:p>
          <a:p>
            <a:r>
              <a:rPr lang="ru-RU" sz="2800" dirty="0" smtClean="0"/>
              <a:t>Апелляция: в районе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901329815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Ясность">
  <a:themeElements>
    <a:clrScheme name="Ясность">
      <a:dk1>
        <a:srgbClr val="292934"/>
      </a:dk1>
      <a:lt1>
        <a:srgbClr val="FFFFFF"/>
      </a:lt1>
      <a:dk2>
        <a:srgbClr val="D2533C"/>
      </a:dk2>
      <a:lt2>
        <a:srgbClr val="F3F2DC"/>
      </a:lt2>
      <a:accent1>
        <a:srgbClr val="93A299"/>
      </a:accent1>
      <a:accent2>
        <a:srgbClr val="AD8F67"/>
      </a:accent2>
      <a:accent3>
        <a:srgbClr val="726056"/>
      </a:accent3>
      <a:accent4>
        <a:srgbClr val="4C5A6A"/>
      </a:accent4>
      <a:accent5>
        <a:srgbClr val="808DA0"/>
      </a:accent5>
      <a:accent6>
        <a:srgbClr val="79463D"/>
      </a:accent6>
      <a:hlink>
        <a:srgbClr val="0000FF"/>
      </a:hlink>
      <a:folHlink>
        <a:srgbClr val="80008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Ясность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hade val="86000"/>
                <a:satMod val="140000"/>
              </a:schemeClr>
            </a:gs>
            <a:gs pos="45000">
              <a:schemeClr val="phClr">
                <a:tint val="48000"/>
                <a:satMod val="150000"/>
              </a:schemeClr>
            </a:gs>
            <a:gs pos="100000">
              <a:schemeClr val="phClr">
                <a:tint val="28000"/>
                <a:satMod val="16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70000"/>
                <a:satMod val="150000"/>
              </a:schemeClr>
            </a:gs>
            <a:gs pos="34000">
              <a:schemeClr val="phClr">
                <a:shade val="70000"/>
                <a:satMod val="140000"/>
              </a:schemeClr>
            </a:gs>
            <a:gs pos="70000">
              <a:schemeClr val="phClr">
                <a:tint val="100000"/>
                <a:shade val="90000"/>
                <a:satMod val="140000"/>
              </a:schemeClr>
            </a:gs>
            <a:gs pos="100000">
              <a:schemeClr val="phClr">
                <a:tint val="100000"/>
                <a:shade val="100000"/>
                <a:sat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26425" cap="flat" cmpd="sng" algn="ctr">
          <a:solidFill>
            <a:schemeClr val="phClr"/>
          </a:solidFill>
          <a:prstDash val="solid"/>
        </a:ln>
        <a:ln w="444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5100000"/>
            </a:lightRig>
          </a:scene3d>
          <a:sp3d contourW="6350">
            <a:bevelT w="29210" h="12700"/>
            <a:contourClr>
              <a:schemeClr val="phClr">
                <a:shade val="3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atMod val="180000"/>
              </a:schemeClr>
            </a:gs>
            <a:gs pos="40000">
              <a:schemeClr val="phClr">
                <a:tint val="95000"/>
                <a:shade val="85000"/>
                <a:satMod val="150000"/>
              </a:schemeClr>
            </a:gs>
            <a:gs pos="100000">
              <a:schemeClr val="phClr">
                <a:shade val="45000"/>
                <a:satMod val="200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55000"/>
              </a:schemeClr>
              <a:schemeClr val="phClr">
                <a:tint val="97000"/>
                <a:satMod val="95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Clarity</Template>
  <TotalTime>129</TotalTime>
  <Words>299</Words>
  <Application>Microsoft Office PowerPoint</Application>
  <PresentationFormat>Экран (4:3)</PresentationFormat>
  <Paragraphs>47</Paragraphs>
  <Slides>10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Ясность</vt:lpstr>
      <vt:lpstr>МО учителей физики </vt:lpstr>
      <vt:lpstr>Результаты ГИА 2023 г. по физике</vt:lpstr>
      <vt:lpstr>Итоги школьного этапа  ВсОШ по физике</vt:lpstr>
      <vt:lpstr>Итоги школьного этапа  ВсОШ по физике</vt:lpstr>
      <vt:lpstr>Итоги школьного этапа  ВсОШ по физике</vt:lpstr>
      <vt:lpstr>ВсОШ по физике  (районный этап)</vt:lpstr>
      <vt:lpstr>ВсОШ по физике  (районный этап)</vt:lpstr>
      <vt:lpstr>ВсОШ по астрономии  (районный этап)</vt:lpstr>
      <vt:lpstr>ВсОШ по астрономии  (районный этап)</vt:lpstr>
      <vt:lpstr>Жюри районного этапа ВсОШ по физике и астрономии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User</dc:creator>
  <cp:lastModifiedBy>User</cp:lastModifiedBy>
  <cp:revision>11</cp:revision>
  <dcterms:created xsi:type="dcterms:W3CDTF">2023-10-24T17:31:29Z</dcterms:created>
  <dcterms:modified xsi:type="dcterms:W3CDTF">2023-10-24T19:41:24Z</dcterms:modified>
</cp:coreProperties>
</file>