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1" r:id="rId10"/>
    <p:sldId id="262" r:id="rId11"/>
    <p:sldId id="264" r:id="rId12"/>
    <p:sldId id="265" r:id="rId13"/>
  </p:sldIdLst>
  <p:sldSz cx="14630400" cy="8229600"/>
  <p:notesSz cx="8229600" cy="14630400"/>
  <p:embeddedFontLst>
    <p:embeddedFont>
      <p:font typeface="Open Sans" panose="020B0606030504020204" pitchFamily="34" charset="0"/>
      <p:regular r:id="rId15"/>
      <p:bold r:id="rId16"/>
      <p:italic r:id="rId17"/>
      <p:boldItalic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F5EE"/>
    <a:srgbClr val="333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753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ru.akinator.com/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ickers.com/set/67080ab89b0c5121206a740d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hyperlink" Target="https://app.inventic.tech/tasks/#lsn-2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ordwall.net/ru/resource/62219797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phet.colorado.edu/en/simulations/browse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s://neal.fun/" TargetMode="Externa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hyperlink" Target="https://efizika.ru/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turbotext.pro/ai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slide" Target="slide8.xml"/><Relationship Id="rId11" Type="http://schemas.openxmlformats.org/officeDocument/2006/relationships/image" Target="../media/image18.png"/><Relationship Id="rId5" Type="http://schemas.openxmlformats.org/officeDocument/2006/relationships/slide" Target="slide7.xml"/><Relationship Id="rId10" Type="http://schemas.openxmlformats.org/officeDocument/2006/relationships/slide" Target="slide9.xml"/><Relationship Id="rId4" Type="http://schemas.openxmlformats.org/officeDocument/2006/relationships/slide" Target="slide6.xml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slide" Target="slide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785332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ru-RU" sz="6000" b="1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Использование интернет-ресурсов на уроках физики</a:t>
            </a:r>
          </a:p>
          <a:p>
            <a:pPr marL="0" indent="0">
              <a:lnSpc>
                <a:spcPts val="5550"/>
              </a:lnSpc>
              <a:buNone/>
            </a:pPr>
            <a:endParaRPr lang="en-US" sz="4450" b="1" dirty="0">
              <a:solidFill>
                <a:srgbClr val="333F7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ts val="5550"/>
              </a:lnSpc>
              <a:buNone/>
            </a:pPr>
            <a:endParaRPr lang="en-US" sz="44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93790" y="6019919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7" name="Text 3"/>
          <p:cNvSpPr/>
          <p:nvPr/>
        </p:nvSpPr>
        <p:spPr>
          <a:xfrm>
            <a:off x="793790" y="6040583"/>
            <a:ext cx="7127466" cy="11082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100"/>
              </a:lnSpc>
            </a:pPr>
            <a:r>
              <a:rPr lang="en-US" sz="2200" b="1" dirty="0" err="1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Андрющенко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b="1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Юлия </a:t>
            </a:r>
            <a:r>
              <a:rPr lang="ru-RU" sz="2200" b="1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Александровна</a:t>
            </a:r>
          </a:p>
          <a:p>
            <a:pPr>
              <a:lnSpc>
                <a:spcPts val="3100"/>
              </a:lnSpc>
            </a:pPr>
            <a:r>
              <a:rPr lang="ru-RU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Учитель физики ГБОУ Гимназия №41 им. Эриха Кестнера</a:t>
            </a:r>
            <a:endParaRPr lang="en-US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968907" y="494583"/>
            <a:ext cx="4726516" cy="13658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5350"/>
              </a:lnSpc>
              <a:buNone/>
            </a:pPr>
            <a:r>
              <a:rPr lang="ru-RU" sz="4300" b="1" dirty="0" err="1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Акинатор</a:t>
            </a:r>
            <a:endParaRPr lang="ru-RU" sz="4300" b="1" dirty="0">
              <a:solidFill>
                <a:srgbClr val="333F7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r">
              <a:buNone/>
            </a:pPr>
            <a:r>
              <a:rPr lang="ru-RU" sz="2400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Онлайн-игра, в которой искусственный интеллект задает вопросы, чтобы угадать персонажа, о котором вы думаете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4902985-5203-F0BF-024B-C2F4CCCD5CCE}"/>
              </a:ext>
            </a:extLst>
          </p:cNvPr>
          <p:cNvSpPr/>
          <p:nvPr/>
        </p:nvSpPr>
        <p:spPr>
          <a:xfrm>
            <a:off x="12616541" y="7772402"/>
            <a:ext cx="1959429" cy="400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Image 0" descr="preencoded.png">
            <a:hlinkClick r:id="rId3"/>
            <a:extLst>
              <a:ext uri="{FF2B5EF4-FFF2-40B4-BE49-F238E27FC236}">
                <a16:creationId xmlns:a16="http://schemas.microsoft.com/office/drawing/2014/main" id="{EA94FE29-B6B3-CE37-7424-B6D3059F1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6A561B9-8AA6-0453-09F9-50D4F80E77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9711" y="142460"/>
            <a:ext cx="2987749" cy="29877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ED88E2B-2CCD-5C6C-B031-029732F15C99}"/>
              </a:ext>
            </a:extLst>
          </p:cNvPr>
          <p:cNvSpPr txBox="1"/>
          <p:nvPr/>
        </p:nvSpPr>
        <p:spPr>
          <a:xfrm>
            <a:off x="6818628" y="2918483"/>
            <a:ext cx="8003152" cy="4814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ru-RU" sz="3200" b="1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Развитие критического мышления</a:t>
            </a:r>
            <a:endParaRPr lang="en-US" sz="3200" b="1" dirty="0">
              <a:solidFill>
                <a:srgbClr val="333F7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250000"/>
              </a:lnSpc>
            </a:pPr>
            <a:r>
              <a:rPr lang="ru-RU" sz="3200" b="1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Связь с реальным миром</a:t>
            </a:r>
            <a:endParaRPr lang="en-US" sz="3200" b="1" dirty="0">
              <a:solidFill>
                <a:srgbClr val="333F7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250000"/>
              </a:lnSpc>
            </a:pPr>
            <a:r>
              <a:rPr lang="ru-RU" sz="3200" b="1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Интерактивность и вовлеченность</a:t>
            </a:r>
            <a:endParaRPr lang="en-US" sz="3200" b="1" dirty="0">
              <a:solidFill>
                <a:srgbClr val="333F7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250000"/>
              </a:lnSpc>
            </a:pPr>
            <a:r>
              <a:rPr lang="ru-RU" sz="3200" b="1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Творческое мышление</a:t>
            </a:r>
          </a:p>
        </p:txBody>
      </p:sp>
      <p:pic>
        <p:nvPicPr>
          <p:cNvPr id="15" name="Image 1" descr="preencoded.png">
            <a:extLst>
              <a:ext uri="{FF2B5EF4-FFF2-40B4-BE49-F238E27FC236}">
                <a16:creationId xmlns:a16="http://schemas.microsoft.com/office/drawing/2014/main" id="{E386668A-68D0-168D-9944-D0CEF6B224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9288" y="2971548"/>
            <a:ext cx="798790" cy="1278136"/>
          </a:xfrm>
          <a:prstGeom prst="rect">
            <a:avLst/>
          </a:prstGeom>
        </p:spPr>
      </p:pic>
      <p:pic>
        <p:nvPicPr>
          <p:cNvPr id="16" name="Image 2" descr="preencoded.png">
            <a:extLst>
              <a:ext uri="{FF2B5EF4-FFF2-40B4-BE49-F238E27FC236}">
                <a16:creationId xmlns:a16="http://schemas.microsoft.com/office/drawing/2014/main" id="{6D311E8C-3DDE-2F88-C2EF-42256CEE61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9288" y="4249684"/>
            <a:ext cx="798790" cy="1278136"/>
          </a:xfrm>
          <a:prstGeom prst="rect">
            <a:avLst/>
          </a:prstGeom>
        </p:spPr>
      </p:pic>
      <p:pic>
        <p:nvPicPr>
          <p:cNvPr id="17" name="Image 3" descr="preencoded.png">
            <a:extLst>
              <a:ext uri="{FF2B5EF4-FFF2-40B4-BE49-F238E27FC236}">
                <a16:creationId xmlns:a16="http://schemas.microsoft.com/office/drawing/2014/main" id="{6235B082-81FD-A0B4-A9A1-91EEF63125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9288" y="5527820"/>
            <a:ext cx="798790" cy="1278136"/>
          </a:xfrm>
          <a:prstGeom prst="rect">
            <a:avLst/>
          </a:prstGeom>
        </p:spPr>
      </p:pic>
      <p:pic>
        <p:nvPicPr>
          <p:cNvPr id="18" name="Image 4" descr="preencoded.png">
            <a:extLst>
              <a:ext uri="{FF2B5EF4-FFF2-40B4-BE49-F238E27FC236}">
                <a16:creationId xmlns:a16="http://schemas.microsoft.com/office/drawing/2014/main" id="{C84920CC-7BCD-E4D0-0992-939DE424E9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9288" y="6805956"/>
            <a:ext cx="798790" cy="1278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">
            <a:extLst>
              <a:ext uri="{FF2B5EF4-FFF2-40B4-BE49-F238E27FC236}">
                <a16:creationId xmlns:a16="http://schemas.microsoft.com/office/drawing/2014/main" id="{670BFBD2-0397-487B-4447-93BCA373CD69}"/>
              </a:ext>
            </a:extLst>
          </p:cNvPr>
          <p:cNvSpPr/>
          <p:nvPr/>
        </p:nvSpPr>
        <p:spPr>
          <a:xfrm>
            <a:off x="-2" y="6270168"/>
            <a:ext cx="13306187" cy="22860"/>
          </a:xfrm>
          <a:prstGeom prst="roundRect">
            <a:avLst>
              <a:gd name="adj" fmla="val 347577"/>
            </a:avLst>
          </a:prstGeom>
          <a:solidFill>
            <a:srgbClr val="BCDBD4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17" name="Shape 1">
            <a:extLst>
              <a:ext uri="{FF2B5EF4-FFF2-40B4-BE49-F238E27FC236}">
                <a16:creationId xmlns:a16="http://schemas.microsoft.com/office/drawing/2014/main" id="{1ECC1E2D-5968-5AED-4011-B947158627D7}"/>
              </a:ext>
            </a:extLst>
          </p:cNvPr>
          <p:cNvSpPr/>
          <p:nvPr/>
        </p:nvSpPr>
        <p:spPr>
          <a:xfrm>
            <a:off x="-1" y="4274879"/>
            <a:ext cx="13306187" cy="22860"/>
          </a:xfrm>
          <a:prstGeom prst="roundRect">
            <a:avLst>
              <a:gd name="adj" fmla="val 347577"/>
            </a:avLst>
          </a:prstGeom>
          <a:solidFill>
            <a:srgbClr val="BCDBD4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16" name="Shape 1">
            <a:extLst>
              <a:ext uri="{FF2B5EF4-FFF2-40B4-BE49-F238E27FC236}">
                <a16:creationId xmlns:a16="http://schemas.microsoft.com/office/drawing/2014/main" id="{6E8F1E89-E4B1-D8BE-25AF-F3FB67692D16}"/>
              </a:ext>
            </a:extLst>
          </p:cNvPr>
          <p:cNvSpPr/>
          <p:nvPr/>
        </p:nvSpPr>
        <p:spPr>
          <a:xfrm>
            <a:off x="0" y="2325291"/>
            <a:ext cx="13306187" cy="22860"/>
          </a:xfrm>
          <a:prstGeom prst="roundRect">
            <a:avLst>
              <a:gd name="adj" fmla="val 347577"/>
            </a:avLst>
          </a:prstGeom>
          <a:solidFill>
            <a:srgbClr val="BCDBD4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15" name="Shape 3">
            <a:extLst>
              <a:ext uri="{FF2B5EF4-FFF2-40B4-BE49-F238E27FC236}">
                <a16:creationId xmlns:a16="http://schemas.microsoft.com/office/drawing/2014/main" id="{10DE1121-69F9-6809-23C0-47795FAA204B}"/>
              </a:ext>
            </a:extLst>
          </p:cNvPr>
          <p:cNvSpPr/>
          <p:nvPr/>
        </p:nvSpPr>
        <p:spPr>
          <a:xfrm>
            <a:off x="4178651" y="5904308"/>
            <a:ext cx="786695" cy="817333"/>
          </a:xfrm>
          <a:prstGeom prst="roundRect">
            <a:avLst>
              <a:gd name="adj" fmla="val 18667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14" name="Shape 3">
            <a:extLst>
              <a:ext uri="{FF2B5EF4-FFF2-40B4-BE49-F238E27FC236}">
                <a16:creationId xmlns:a16="http://schemas.microsoft.com/office/drawing/2014/main" id="{0EDC793B-D56A-8154-9569-8189B909DF6A}"/>
              </a:ext>
            </a:extLst>
          </p:cNvPr>
          <p:cNvSpPr/>
          <p:nvPr/>
        </p:nvSpPr>
        <p:spPr>
          <a:xfrm>
            <a:off x="4178650" y="3864125"/>
            <a:ext cx="786695" cy="817333"/>
          </a:xfrm>
          <a:prstGeom prst="roundRect">
            <a:avLst>
              <a:gd name="adj" fmla="val 18667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13" name="Shape 3">
            <a:extLst>
              <a:ext uri="{FF2B5EF4-FFF2-40B4-BE49-F238E27FC236}">
                <a16:creationId xmlns:a16="http://schemas.microsoft.com/office/drawing/2014/main" id="{34590AA4-41B8-774A-BDA4-01C36E16F8AB}"/>
              </a:ext>
            </a:extLst>
          </p:cNvPr>
          <p:cNvSpPr/>
          <p:nvPr/>
        </p:nvSpPr>
        <p:spPr>
          <a:xfrm>
            <a:off x="4178651" y="1916625"/>
            <a:ext cx="786695" cy="817333"/>
          </a:xfrm>
          <a:prstGeom prst="roundRect">
            <a:avLst>
              <a:gd name="adj" fmla="val 18667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pic>
        <p:nvPicPr>
          <p:cNvPr id="2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91386" y="275338"/>
            <a:ext cx="8952613" cy="16322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100"/>
              </a:lnSpc>
              <a:buNone/>
            </a:pPr>
            <a:r>
              <a:rPr lang="en-US" sz="3300" b="1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Интерактивное оценивание </a:t>
            </a:r>
            <a:r>
              <a:rPr lang="en-US" sz="3300" b="1" dirty="0" err="1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знаний</a:t>
            </a:r>
            <a:r>
              <a:rPr lang="en-US" sz="3300" b="1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300" b="1" dirty="0" err="1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учащихся</a:t>
            </a:r>
            <a:r>
              <a:rPr lang="en-US" sz="3300" b="1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300" b="1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 помощью сервиса </a:t>
            </a:r>
            <a:r>
              <a:rPr lang="en-US" sz="3300" b="1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r>
              <a:rPr lang="en-US" sz="3300" b="1" dirty="0" err="1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Plickers</a:t>
            </a:r>
            <a:r>
              <a:rPr lang="en-US" sz="3300" b="1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endParaRPr lang="en-US" sz="3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590074" y="2118360"/>
            <a:ext cx="7963853" cy="5563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350"/>
              </a:lnSpc>
              <a:buNone/>
            </a:pPr>
            <a:r>
              <a:rPr lang="en-US" sz="4800" b="1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US" sz="4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590073" y="2742964"/>
            <a:ext cx="7963852" cy="11165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2800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Автоматическая проверка </a:t>
            </a:r>
            <a:r>
              <a:rPr lang="en-US" sz="2800" dirty="0" err="1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ответов</a:t>
            </a:r>
            <a:r>
              <a:rPr lang="en-US" sz="2800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мгновенная </a:t>
            </a:r>
            <a:r>
              <a:rPr lang="en-US" sz="2800" dirty="0" err="1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обратная</a:t>
            </a:r>
            <a:r>
              <a:rPr lang="en-US" sz="2800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связь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90074" y="4045882"/>
            <a:ext cx="7963853" cy="5563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350"/>
              </a:lnSpc>
              <a:buNone/>
            </a:pPr>
            <a:r>
              <a:rPr lang="en-US" sz="4800" b="1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4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90073" y="4734403"/>
            <a:ext cx="7963853" cy="12517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2800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Проверка </a:t>
            </a:r>
            <a:r>
              <a:rPr lang="en-US" sz="2800" dirty="0" err="1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понимания</a:t>
            </a:r>
            <a:r>
              <a:rPr lang="en-US" sz="2800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2800" dirty="0" err="1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физических</a:t>
            </a:r>
            <a:r>
              <a:rPr lang="en-US" sz="2800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принципов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90074" y="6101001"/>
            <a:ext cx="7963853" cy="5563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350"/>
              </a:lnSpc>
              <a:buNone/>
            </a:pPr>
            <a:r>
              <a:rPr lang="en-US" sz="4800" b="1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en-US" sz="4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590075" y="6860915"/>
            <a:ext cx="7963852" cy="9280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2800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Развитие </a:t>
            </a:r>
            <a:r>
              <a:rPr lang="en-US" sz="2800" dirty="0" err="1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творческих</a:t>
            </a:r>
            <a:r>
              <a:rPr lang="en-US" sz="2800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навыков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4CA5E9F-DD87-6DDE-5CEA-5AA349A6A2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1040" y="3656877"/>
            <a:ext cx="2402958" cy="2402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154" y="520660"/>
            <a:ext cx="13308092" cy="1180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600"/>
              </a:lnSpc>
              <a:buNone/>
            </a:pPr>
            <a:r>
              <a:rPr lang="ru-RU" sz="4800" b="1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</a:t>
            </a:r>
            <a:r>
              <a:rPr lang="en-US" sz="4800" b="1" dirty="0" err="1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ффективность</a:t>
            </a:r>
            <a:r>
              <a:rPr lang="en-US" sz="4800" b="1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интернет-сервисов в обучении физике</a:t>
            </a:r>
            <a:endParaRPr lang="en-US" sz="4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345" y="2079069"/>
            <a:ext cx="1317427" cy="1088231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26562" y="2569250"/>
            <a:ext cx="122753" cy="3776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50"/>
              </a:lnSpc>
              <a:buNone/>
            </a:pPr>
            <a:r>
              <a:rPr lang="en-US" sz="4000" b="1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U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4835604" y="2267903"/>
            <a:ext cx="3257074" cy="2950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800" b="1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Улучшение обучения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4835604" y="2676168"/>
            <a:ext cx="4526042" cy="3023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Более глубокое понимание сложных концепций.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4693920" y="3181350"/>
            <a:ext cx="9228177" cy="11430"/>
          </a:xfrm>
          <a:prstGeom prst="roundRect">
            <a:avLst>
              <a:gd name="adj" fmla="val 694139"/>
            </a:avLst>
          </a:prstGeom>
          <a:solidFill>
            <a:srgbClr val="BCDBD4"/>
          </a:solidFill>
          <a:ln w="57150">
            <a:solidFill>
              <a:srgbClr val="D6F5EE"/>
            </a:solidFill>
          </a:ln>
        </p:spPr>
        <p:txBody>
          <a:bodyPr/>
          <a:lstStyle/>
          <a:p>
            <a:endParaRPr lang="ru-RU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0572" y="3214449"/>
            <a:ext cx="2634972" cy="108823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889415" y="3569732"/>
            <a:ext cx="197048" cy="3776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50"/>
              </a:lnSpc>
              <a:buNone/>
            </a:pPr>
            <a:r>
              <a:rPr lang="en-US" sz="4000" b="1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494377" y="3403283"/>
            <a:ext cx="2836069" cy="2950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800" b="1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Развитие навыков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5494377" y="3811548"/>
            <a:ext cx="5931813" cy="3023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Повышение аналитических и исследовательских способностей.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5352693" y="4316730"/>
            <a:ext cx="8569404" cy="11430"/>
          </a:xfrm>
          <a:prstGeom prst="roundRect">
            <a:avLst>
              <a:gd name="adj" fmla="val 694139"/>
            </a:avLst>
          </a:prstGeom>
          <a:solidFill>
            <a:srgbClr val="BCDBD4"/>
          </a:solidFill>
          <a:ln w="57150">
            <a:solidFill>
              <a:srgbClr val="D6F5EE"/>
            </a:solidFill>
          </a:ln>
        </p:spPr>
        <p:txBody>
          <a:bodyPr/>
          <a:lstStyle/>
          <a:p>
            <a:endParaRPr lang="ru-RU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1918" y="4349829"/>
            <a:ext cx="3952399" cy="1088231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889058" y="4705112"/>
            <a:ext cx="198001" cy="3776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50"/>
              </a:lnSpc>
              <a:buNone/>
            </a:pPr>
            <a:r>
              <a:rPr lang="en-US" sz="4000" b="1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en-U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 10"/>
          <p:cNvSpPr/>
          <p:nvPr/>
        </p:nvSpPr>
        <p:spPr>
          <a:xfrm>
            <a:off x="6153150" y="4538663"/>
            <a:ext cx="3338751" cy="2950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800" b="1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Мотивация и интерес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 11"/>
          <p:cNvSpPr/>
          <p:nvPr/>
        </p:nvSpPr>
        <p:spPr>
          <a:xfrm>
            <a:off x="6153150" y="4946928"/>
            <a:ext cx="4050982" cy="3023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Увлекательный подход к изучению физики.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Shape 12"/>
          <p:cNvSpPr/>
          <p:nvPr/>
        </p:nvSpPr>
        <p:spPr>
          <a:xfrm>
            <a:off x="6011466" y="5452110"/>
            <a:ext cx="7910632" cy="11430"/>
          </a:xfrm>
          <a:prstGeom prst="roundRect">
            <a:avLst>
              <a:gd name="adj" fmla="val 694139"/>
            </a:avLst>
          </a:prstGeom>
          <a:solidFill>
            <a:srgbClr val="BCDBD4"/>
          </a:solidFill>
          <a:ln w="57150">
            <a:solidFill>
              <a:srgbClr val="D6F5EE"/>
            </a:solidFill>
          </a:ln>
        </p:spPr>
        <p:txBody>
          <a:bodyPr/>
          <a:lstStyle/>
          <a:p>
            <a:endParaRPr lang="ru-RU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3145" y="5485209"/>
            <a:ext cx="5269944" cy="1088231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886438" y="5840492"/>
            <a:ext cx="203240" cy="3776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50"/>
              </a:lnSpc>
              <a:buNone/>
            </a:pPr>
            <a:r>
              <a:rPr lang="en-US" sz="4000" b="1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endParaRPr lang="en-U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 14"/>
          <p:cNvSpPr/>
          <p:nvPr/>
        </p:nvSpPr>
        <p:spPr>
          <a:xfrm>
            <a:off x="6811923" y="5674042"/>
            <a:ext cx="3518059" cy="2950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800" b="1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Доступность ресурсов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 15"/>
          <p:cNvSpPr/>
          <p:nvPr/>
        </p:nvSpPr>
        <p:spPr>
          <a:xfrm>
            <a:off x="6811923" y="6082308"/>
            <a:ext cx="4037767" cy="3023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Широкий выбор материалов для обучения.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Shape 16"/>
          <p:cNvSpPr/>
          <p:nvPr/>
        </p:nvSpPr>
        <p:spPr>
          <a:xfrm>
            <a:off x="6670238" y="6587490"/>
            <a:ext cx="7251859" cy="11430"/>
          </a:xfrm>
          <a:prstGeom prst="roundRect">
            <a:avLst>
              <a:gd name="adj" fmla="val 694139"/>
            </a:avLst>
          </a:prstGeom>
          <a:solidFill>
            <a:srgbClr val="BCDBD4"/>
          </a:solidFill>
          <a:ln w="57150">
            <a:solidFill>
              <a:srgbClr val="D6F5EE"/>
            </a:solidFill>
          </a:ln>
        </p:spPr>
        <p:txBody>
          <a:bodyPr/>
          <a:lstStyle/>
          <a:p>
            <a:endParaRPr lang="ru-RU"/>
          </a:p>
        </p:txBody>
      </p:sp>
      <p:pic>
        <p:nvPicPr>
          <p:cNvPr id="2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373" y="6620589"/>
            <a:ext cx="6587490" cy="1088231"/>
          </a:xfrm>
          <a:prstGeom prst="rect">
            <a:avLst/>
          </a:prstGeom>
        </p:spPr>
      </p:pic>
      <p:sp>
        <p:nvSpPr>
          <p:cNvPr id="24" name="Text 17"/>
          <p:cNvSpPr/>
          <p:nvPr/>
        </p:nvSpPr>
        <p:spPr>
          <a:xfrm>
            <a:off x="3892868" y="6975872"/>
            <a:ext cx="190500" cy="3776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50"/>
              </a:lnSpc>
              <a:buNone/>
            </a:pPr>
            <a:r>
              <a:rPr lang="en-US" sz="4000" b="1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endParaRPr lang="en-U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 18"/>
          <p:cNvSpPr/>
          <p:nvPr/>
        </p:nvSpPr>
        <p:spPr>
          <a:xfrm>
            <a:off x="7470696" y="6809423"/>
            <a:ext cx="5061109" cy="2950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800" b="1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Интерактивное взаимодействие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Text 19"/>
          <p:cNvSpPr/>
          <p:nvPr/>
        </p:nvSpPr>
        <p:spPr>
          <a:xfrm>
            <a:off x="7470696" y="7217688"/>
            <a:ext cx="5061109" cy="3023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Новое качество и уровень взаимодействия.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4E60E03-2788-AF5E-962D-B0841ACFDC11}"/>
              </a:ext>
            </a:extLst>
          </p:cNvPr>
          <p:cNvSpPr/>
          <p:nvPr/>
        </p:nvSpPr>
        <p:spPr>
          <a:xfrm>
            <a:off x="12616541" y="7772402"/>
            <a:ext cx="1959429" cy="400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2828" y="891422"/>
            <a:ext cx="7698343" cy="12980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050"/>
              </a:lnSpc>
              <a:buNone/>
            </a:pPr>
            <a:r>
              <a:rPr lang="ru-RU" sz="4400" b="1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</a:t>
            </a:r>
            <a:r>
              <a:rPr lang="en-US" sz="4400" b="1" dirty="0" err="1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спользовани</a:t>
            </a:r>
            <a:r>
              <a:rPr lang="ru-RU" sz="4400" b="1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</a:t>
            </a:r>
            <a:r>
              <a:rPr lang="en-US" sz="4400" b="1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ИКТ в обучении физике</a:t>
            </a:r>
            <a:endParaRPr lang="en-US" sz="4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31270FDD-960E-CFA9-EA9B-A6532CE1DCD4}"/>
              </a:ext>
            </a:extLst>
          </p:cNvPr>
          <p:cNvGrpSpPr/>
          <p:nvPr/>
        </p:nvGrpSpPr>
        <p:grpSpPr>
          <a:xfrm>
            <a:off x="722828" y="2827561"/>
            <a:ext cx="464701" cy="464701"/>
            <a:chOff x="722828" y="2827561"/>
            <a:chExt cx="464701" cy="464701"/>
          </a:xfrm>
        </p:grpSpPr>
        <p:sp>
          <p:nvSpPr>
            <p:cNvPr id="4" name="Shape 1"/>
            <p:cNvSpPr/>
            <p:nvPr/>
          </p:nvSpPr>
          <p:spPr>
            <a:xfrm>
              <a:off x="722828" y="2827561"/>
              <a:ext cx="464701" cy="464701"/>
            </a:xfrm>
            <a:prstGeom prst="roundRect">
              <a:avLst>
                <a:gd name="adj" fmla="val 18669"/>
              </a:avLst>
            </a:prstGeom>
            <a:solidFill>
              <a:srgbClr val="D6F5EE"/>
            </a:solidFill>
            <a:ln w="7620">
              <a:solidFill>
                <a:srgbClr val="BCDBD4"/>
              </a:solidFill>
              <a:prstDash val="soli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Text 2"/>
            <p:cNvSpPr/>
            <p:nvPr/>
          </p:nvSpPr>
          <p:spPr>
            <a:xfrm>
              <a:off x="874514" y="2958704"/>
              <a:ext cx="161211" cy="30980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400"/>
                </a:lnSpc>
                <a:buNone/>
              </a:pPr>
              <a:r>
                <a:rPr lang="en-US" sz="2800" b="1" dirty="0">
                  <a:solidFill>
                    <a:srgbClr val="333F7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" name="Text 3"/>
          <p:cNvSpPr/>
          <p:nvPr/>
        </p:nvSpPr>
        <p:spPr>
          <a:xfrm>
            <a:off x="1393983" y="2904952"/>
            <a:ext cx="3384233" cy="5681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400" b="1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Повышение интереса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393983" y="3564155"/>
            <a:ext cx="3074789" cy="13220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Интерактивные ресурсы делают уроки более увлекательными и доступными для всех.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5188163-6571-32AA-3A53-438AAD339528}"/>
              </a:ext>
            </a:extLst>
          </p:cNvPr>
          <p:cNvGrpSpPr/>
          <p:nvPr/>
        </p:nvGrpSpPr>
        <p:grpSpPr>
          <a:xfrm>
            <a:off x="4675227" y="2827561"/>
            <a:ext cx="464701" cy="464701"/>
            <a:chOff x="4675227" y="2827561"/>
            <a:chExt cx="464701" cy="464701"/>
          </a:xfrm>
        </p:grpSpPr>
        <p:sp>
          <p:nvSpPr>
            <p:cNvPr id="8" name="Shape 5"/>
            <p:cNvSpPr/>
            <p:nvPr/>
          </p:nvSpPr>
          <p:spPr>
            <a:xfrm>
              <a:off x="4675227" y="2827561"/>
              <a:ext cx="464701" cy="464701"/>
            </a:xfrm>
            <a:prstGeom prst="roundRect">
              <a:avLst>
                <a:gd name="adj" fmla="val 18669"/>
              </a:avLst>
            </a:prstGeom>
            <a:solidFill>
              <a:srgbClr val="D6F5EE"/>
            </a:solidFill>
            <a:ln w="7620">
              <a:solidFill>
                <a:srgbClr val="BCDBD4"/>
              </a:solidFill>
              <a:prstDash val="soli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Text 6"/>
            <p:cNvSpPr/>
            <p:nvPr/>
          </p:nvSpPr>
          <p:spPr>
            <a:xfrm>
              <a:off x="4778216" y="2925788"/>
              <a:ext cx="258723" cy="30980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400"/>
                </a:lnSpc>
                <a:buNone/>
              </a:pPr>
              <a:r>
                <a:rPr lang="en-US" sz="2800" b="1" dirty="0">
                  <a:solidFill>
                    <a:srgbClr val="333F7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0" name="Text 7"/>
          <p:cNvSpPr/>
          <p:nvPr/>
        </p:nvSpPr>
        <p:spPr>
          <a:xfrm>
            <a:off x="5346383" y="2904952"/>
            <a:ext cx="3074789" cy="3306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400" b="1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Развитие навыков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346383" y="3561317"/>
            <a:ext cx="3074789" cy="16525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ИКТ-инструменты способствуют развитию навыков анализа, моделирования и критического мышления.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1834454" y="5556843"/>
            <a:ext cx="464701" cy="464701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13" name="Text 10"/>
          <p:cNvSpPr/>
          <p:nvPr/>
        </p:nvSpPr>
        <p:spPr>
          <a:xfrm>
            <a:off x="1936729" y="5693645"/>
            <a:ext cx="260033" cy="3098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800" b="1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2299155" y="5698766"/>
            <a:ext cx="4545687" cy="3227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400" b="1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Доступность информации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393984" y="6134879"/>
            <a:ext cx="7027188" cy="6610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Учащиеся получают доступ к широкому спектру ресурсов, включая видео, симуляции и онлайн-лаборатории.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78987" y="493159"/>
            <a:ext cx="7894267" cy="1249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850"/>
              </a:lnSpc>
              <a:buNone/>
            </a:pPr>
            <a:r>
              <a:rPr lang="ru-RU" sz="3850" b="1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</a:t>
            </a:r>
            <a:r>
              <a:rPr lang="en-US" sz="3850" b="1" dirty="0" err="1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нтернет-сервис</a:t>
            </a:r>
            <a:r>
              <a:rPr lang="ru-RU" sz="3850" b="1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ы</a:t>
            </a:r>
            <a:r>
              <a:rPr lang="en-US" sz="3850" b="1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для учителей физики</a:t>
            </a:r>
            <a:endParaRPr lang="en-US" sz="38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DC3247B8-EC6F-13B5-630C-CE70D5133165}"/>
              </a:ext>
            </a:extLst>
          </p:cNvPr>
          <p:cNvGrpSpPr/>
          <p:nvPr/>
        </p:nvGrpSpPr>
        <p:grpSpPr>
          <a:xfrm>
            <a:off x="6178987" y="2254509"/>
            <a:ext cx="3780711" cy="2413992"/>
            <a:chOff x="6171247" y="2662589"/>
            <a:chExt cx="3780711" cy="2413992"/>
          </a:xfrm>
        </p:grpSpPr>
        <p:sp>
          <p:nvSpPr>
            <p:cNvPr id="4" name="Shape 1">
              <a:hlinkClick r:id="rId4"/>
            </p:cNvPr>
            <p:cNvSpPr/>
            <p:nvPr/>
          </p:nvSpPr>
          <p:spPr>
            <a:xfrm>
              <a:off x="6171247" y="2662589"/>
              <a:ext cx="3780711" cy="2413992"/>
            </a:xfrm>
            <a:prstGeom prst="roundRect">
              <a:avLst>
                <a:gd name="adj" fmla="val 3442"/>
              </a:avLst>
            </a:prstGeom>
            <a:solidFill>
              <a:srgbClr val="D6F5EE"/>
            </a:solidFill>
            <a:ln w="7620">
              <a:solidFill>
                <a:srgbClr val="BCDBD4"/>
              </a:solidFill>
              <a:prstDash val="soli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Text 2"/>
            <p:cNvSpPr/>
            <p:nvPr/>
          </p:nvSpPr>
          <p:spPr>
            <a:xfrm>
              <a:off x="6408809" y="2954812"/>
              <a:ext cx="2473047" cy="309086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>
                <a:lnSpc>
                  <a:spcPts val="2400"/>
                </a:lnSpc>
                <a:buNone/>
              </a:pPr>
              <a:r>
                <a:rPr lang="en-US" sz="2400" b="1" dirty="0" err="1">
                  <a:solidFill>
                    <a:srgbClr val="333F7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Nealfun</a:t>
              </a:r>
              <a:endPara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" name="Text 3"/>
            <p:cNvSpPr/>
            <p:nvPr/>
          </p:nvSpPr>
          <p:spPr>
            <a:xfrm>
              <a:off x="6368888" y="3551971"/>
              <a:ext cx="3369945" cy="94976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>
                <a:lnSpc>
                  <a:spcPts val="2450"/>
                </a:lnSpc>
                <a:buNone/>
              </a:pPr>
              <a:r>
                <a:rPr lang="ru-RU" sz="1550" dirty="0">
                  <a:solidFill>
                    <a:srgbClr val="333F7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Ряд интерактивных инструментов, которые помогают сделать занятия более увлекательными и информативными.</a:t>
              </a:r>
              <a:endParaRPr lang="en-US" sz="15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B6961919-0790-422E-CECA-0C516338E0D2}"/>
              </a:ext>
            </a:extLst>
          </p:cNvPr>
          <p:cNvGrpSpPr/>
          <p:nvPr/>
        </p:nvGrpSpPr>
        <p:grpSpPr>
          <a:xfrm>
            <a:off x="10292540" y="2261824"/>
            <a:ext cx="3780711" cy="2413992"/>
            <a:chOff x="10292543" y="2662589"/>
            <a:chExt cx="3780711" cy="2413992"/>
          </a:xfrm>
        </p:grpSpPr>
        <p:sp>
          <p:nvSpPr>
            <p:cNvPr id="7" name="Shape 4">
              <a:hlinkClick r:id="rId5"/>
            </p:cNvPr>
            <p:cNvSpPr/>
            <p:nvPr/>
          </p:nvSpPr>
          <p:spPr>
            <a:xfrm>
              <a:off x="10292543" y="2662589"/>
              <a:ext cx="3780711" cy="2413992"/>
            </a:xfrm>
            <a:prstGeom prst="roundRect">
              <a:avLst>
                <a:gd name="adj" fmla="val 3442"/>
              </a:avLst>
            </a:prstGeom>
            <a:solidFill>
              <a:srgbClr val="D6F5EE"/>
            </a:solidFill>
            <a:ln w="7620">
              <a:solidFill>
                <a:srgbClr val="BCDBD4"/>
              </a:solidFill>
              <a:prstDash val="soli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Text 5"/>
            <p:cNvSpPr/>
            <p:nvPr/>
          </p:nvSpPr>
          <p:spPr>
            <a:xfrm>
              <a:off x="10497925" y="2843332"/>
              <a:ext cx="3369945" cy="61817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>
                <a:lnSpc>
                  <a:spcPts val="2400"/>
                </a:lnSpc>
                <a:buNone/>
              </a:pPr>
              <a:r>
                <a:rPr lang="en-US" sz="2400" b="1" dirty="0">
                  <a:solidFill>
                    <a:srgbClr val="333F7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PhET Interactive Simulations</a:t>
              </a:r>
              <a:endPara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" name="Text 6"/>
            <p:cNvSpPr/>
            <p:nvPr/>
          </p:nvSpPr>
          <p:spPr>
            <a:xfrm>
              <a:off x="10497925" y="3521600"/>
              <a:ext cx="3369945" cy="126634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>
                <a:lnSpc>
                  <a:spcPts val="2450"/>
                </a:lnSpc>
                <a:buNone/>
              </a:pPr>
              <a:r>
                <a:rPr lang="en-US" sz="1550" dirty="0">
                  <a:solidFill>
                    <a:srgbClr val="333F7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Коллекция интерактивных симуляций, помогающих визуализировать физические концепции.</a:t>
              </a:r>
              <a:endParaRPr lang="en-US" sz="15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32B889B1-D596-20DA-7CCF-3B732ACE8086}"/>
              </a:ext>
            </a:extLst>
          </p:cNvPr>
          <p:cNvGrpSpPr/>
          <p:nvPr/>
        </p:nvGrpSpPr>
        <p:grpSpPr>
          <a:xfrm>
            <a:off x="6171246" y="5126189"/>
            <a:ext cx="3780711" cy="2413991"/>
            <a:chOff x="6171246" y="5336841"/>
            <a:chExt cx="3780711" cy="2413991"/>
          </a:xfrm>
        </p:grpSpPr>
        <p:sp>
          <p:nvSpPr>
            <p:cNvPr id="10" name="Shape 7">
              <a:hlinkClick r:id="rId6"/>
            </p:cNvPr>
            <p:cNvSpPr/>
            <p:nvPr/>
          </p:nvSpPr>
          <p:spPr>
            <a:xfrm>
              <a:off x="6171246" y="5336841"/>
              <a:ext cx="3780711" cy="2413991"/>
            </a:xfrm>
            <a:prstGeom prst="roundRect">
              <a:avLst>
                <a:gd name="adj" fmla="val 4647"/>
              </a:avLst>
            </a:prstGeom>
            <a:solidFill>
              <a:srgbClr val="D6F5EE"/>
            </a:solidFill>
            <a:ln w="7620">
              <a:solidFill>
                <a:srgbClr val="BCDBD4"/>
              </a:solidFill>
              <a:prstDash val="soli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Text 8"/>
            <p:cNvSpPr/>
            <p:nvPr/>
          </p:nvSpPr>
          <p:spPr>
            <a:xfrm>
              <a:off x="6384250" y="5536404"/>
              <a:ext cx="2973824" cy="309086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>
                <a:lnSpc>
                  <a:spcPts val="2400"/>
                </a:lnSpc>
                <a:buNone/>
              </a:pPr>
              <a:r>
                <a:rPr lang="en-US" sz="2400" b="1" dirty="0" err="1">
                  <a:solidFill>
                    <a:srgbClr val="333F7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WordWall</a:t>
              </a:r>
              <a:endPara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Text 9"/>
            <p:cNvSpPr/>
            <p:nvPr/>
          </p:nvSpPr>
          <p:spPr>
            <a:xfrm>
              <a:off x="6384250" y="6235303"/>
              <a:ext cx="3369945" cy="94976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>
                <a:lnSpc>
                  <a:spcPts val="2450"/>
                </a:lnSpc>
                <a:buNone/>
              </a:pPr>
              <a:r>
                <a:rPr lang="en-US" sz="1550" dirty="0" err="1">
                  <a:solidFill>
                    <a:srgbClr val="333F7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Сайт</a:t>
              </a:r>
              <a:r>
                <a:rPr lang="en-US" sz="1550" dirty="0">
                  <a:solidFill>
                    <a:srgbClr val="333F7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ru-RU" sz="1550" dirty="0">
                  <a:solidFill>
                    <a:srgbClr val="333F7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для создания собственных учебных ресурсов. Викторины, сопоставления, словесные игры и многое другое.</a:t>
              </a:r>
              <a:endParaRPr lang="en-US" sz="15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AA8F0D6A-7EF1-1682-39DB-2DE148020583}"/>
              </a:ext>
            </a:extLst>
          </p:cNvPr>
          <p:cNvGrpSpPr/>
          <p:nvPr/>
        </p:nvGrpSpPr>
        <p:grpSpPr>
          <a:xfrm>
            <a:off x="10292543" y="5126189"/>
            <a:ext cx="3780711" cy="2382576"/>
            <a:chOff x="10292543" y="5296211"/>
            <a:chExt cx="3780711" cy="2382576"/>
          </a:xfrm>
        </p:grpSpPr>
        <p:sp>
          <p:nvSpPr>
            <p:cNvPr id="13" name="Shape 10">
              <a:hlinkClick r:id="rId7"/>
            </p:cNvPr>
            <p:cNvSpPr/>
            <p:nvPr/>
          </p:nvSpPr>
          <p:spPr>
            <a:xfrm>
              <a:off x="10292543" y="5296211"/>
              <a:ext cx="3780711" cy="2382576"/>
            </a:xfrm>
            <a:prstGeom prst="roundRect">
              <a:avLst>
                <a:gd name="adj" fmla="val 4647"/>
              </a:avLst>
            </a:prstGeom>
            <a:solidFill>
              <a:srgbClr val="D6F5EE"/>
            </a:solidFill>
            <a:ln w="7620">
              <a:solidFill>
                <a:srgbClr val="BCDBD4"/>
              </a:solidFill>
              <a:prstDash val="soli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Text 11"/>
            <p:cNvSpPr/>
            <p:nvPr/>
          </p:nvSpPr>
          <p:spPr>
            <a:xfrm>
              <a:off x="10552129" y="5484613"/>
              <a:ext cx="2473047" cy="309086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>
                <a:lnSpc>
                  <a:spcPts val="2400"/>
                </a:lnSpc>
                <a:buNone/>
              </a:pPr>
              <a:r>
                <a:rPr lang="ru-RU" sz="2400" b="1" dirty="0" err="1">
                  <a:solidFill>
                    <a:srgbClr val="333F7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Инвентик</a:t>
              </a:r>
              <a:endPara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" name="Text 12"/>
            <p:cNvSpPr/>
            <p:nvPr/>
          </p:nvSpPr>
          <p:spPr>
            <a:xfrm>
              <a:off x="10497925" y="6194673"/>
              <a:ext cx="3369945" cy="94976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>
                <a:lnSpc>
                  <a:spcPts val="2450"/>
                </a:lnSpc>
                <a:buNone/>
              </a:pPr>
              <a:r>
                <a:rPr lang="ru-RU" sz="1550" dirty="0">
                  <a:solidFill>
                    <a:srgbClr val="333F7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Позволяет увлечь учащихся интерактивными заданиями</a:t>
              </a:r>
              <a:endParaRPr lang="en-US" sz="15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F327BAF-6DCD-525F-EFA1-388DF1C06FB3}"/>
              </a:ext>
            </a:extLst>
          </p:cNvPr>
          <p:cNvSpPr/>
          <p:nvPr/>
        </p:nvSpPr>
        <p:spPr>
          <a:xfrm>
            <a:off x="12729446" y="7782247"/>
            <a:ext cx="1794629" cy="4078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5E59CD1-DEF4-AD5A-821F-53CBC512E4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6234" y="5700167"/>
            <a:ext cx="2286000" cy="2286000"/>
          </a:xfrm>
          <a:prstGeom prst="rect">
            <a:avLst/>
          </a:prstGeom>
        </p:spPr>
      </p:pic>
      <p:sp>
        <p:nvSpPr>
          <p:cNvPr id="29" name="Text 8">
            <a:extLst>
              <a:ext uri="{FF2B5EF4-FFF2-40B4-BE49-F238E27FC236}">
                <a16:creationId xmlns:a16="http://schemas.microsoft.com/office/drawing/2014/main" id="{A447BE8D-BC20-25F7-AD7C-DD54CDF53ED6}"/>
              </a:ext>
            </a:extLst>
          </p:cNvPr>
          <p:cNvSpPr/>
          <p:nvPr/>
        </p:nvSpPr>
        <p:spPr>
          <a:xfrm>
            <a:off x="7318719" y="5265192"/>
            <a:ext cx="2973824" cy="3090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2400" b="1" dirty="0" err="1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WordWall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 2">
            <a:extLst>
              <a:ext uri="{FF2B5EF4-FFF2-40B4-BE49-F238E27FC236}">
                <a16:creationId xmlns:a16="http://schemas.microsoft.com/office/drawing/2014/main" id="{11396CDC-7633-9087-8C85-622043A7F6E1}"/>
              </a:ext>
            </a:extLst>
          </p:cNvPr>
          <p:cNvSpPr/>
          <p:nvPr/>
        </p:nvSpPr>
        <p:spPr>
          <a:xfrm>
            <a:off x="7318719" y="2284831"/>
            <a:ext cx="2473047" cy="3090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2400" b="1" dirty="0" err="1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Nealfun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3E5DCE5-BEDE-505B-1F04-21AA74C9FD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68752" y="2850918"/>
            <a:ext cx="2283482" cy="2283482"/>
          </a:xfrm>
          <a:prstGeom prst="rect">
            <a:avLst/>
          </a:prstGeom>
        </p:spPr>
      </p:pic>
      <p:sp>
        <p:nvSpPr>
          <p:cNvPr id="33" name="Text 5">
            <a:extLst>
              <a:ext uri="{FF2B5EF4-FFF2-40B4-BE49-F238E27FC236}">
                <a16:creationId xmlns:a16="http://schemas.microsoft.com/office/drawing/2014/main" id="{B5CFFD9F-E73C-A3FD-8B03-583543639C8E}"/>
              </a:ext>
            </a:extLst>
          </p:cNvPr>
          <p:cNvSpPr/>
          <p:nvPr/>
        </p:nvSpPr>
        <p:spPr>
          <a:xfrm>
            <a:off x="10652044" y="2237606"/>
            <a:ext cx="3369945" cy="6181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PHET Interactive Simulations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D537D687-580F-1D8B-62ED-C1DE69639A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41153" y="2855779"/>
            <a:ext cx="2283482" cy="2283482"/>
          </a:xfrm>
          <a:prstGeom prst="rect">
            <a:avLst/>
          </a:prstGeom>
        </p:spPr>
      </p:pic>
      <p:sp>
        <p:nvSpPr>
          <p:cNvPr id="37" name="Text 11">
            <a:extLst>
              <a:ext uri="{FF2B5EF4-FFF2-40B4-BE49-F238E27FC236}">
                <a16:creationId xmlns:a16="http://schemas.microsoft.com/office/drawing/2014/main" id="{40FEC041-BEA0-B72D-C448-D5A0F8DDB6B9}"/>
              </a:ext>
            </a:extLst>
          </p:cNvPr>
          <p:cNvSpPr/>
          <p:nvPr/>
        </p:nvSpPr>
        <p:spPr>
          <a:xfrm>
            <a:off x="11400314" y="5289158"/>
            <a:ext cx="2473047" cy="3090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ru-RU" sz="2400" b="1" dirty="0" err="1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Инвентик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B1BD237-799D-3641-931E-070C74B18B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94009" y="5808397"/>
            <a:ext cx="2177770" cy="2177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3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4" descr="preencoded.png">
            <a:extLst>
              <a:ext uri="{FF2B5EF4-FFF2-40B4-BE49-F238E27FC236}">
                <a16:creationId xmlns:a16="http://schemas.microsoft.com/office/drawing/2014/main" id="{31A086A9-B00B-CCE8-894C-CB0753316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28" y="6849597"/>
            <a:ext cx="798790" cy="1278136"/>
          </a:xfrm>
          <a:prstGeom prst="rect">
            <a:avLst/>
          </a:prstGeom>
        </p:spPr>
      </p:pic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>
            <a:hlinkClick r:id="rId5"/>
          </p:cNvPr>
          <p:cNvSpPr/>
          <p:nvPr/>
        </p:nvSpPr>
        <p:spPr>
          <a:xfrm>
            <a:off x="563892" y="270369"/>
            <a:ext cx="8025765" cy="5108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ru-RU" sz="4400" b="1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</a:t>
            </a:r>
            <a:r>
              <a:rPr lang="en-US" sz="4400" b="1" dirty="0" err="1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иртуальн</a:t>
            </a:r>
            <a:r>
              <a:rPr lang="ru-RU" sz="4400" b="1" dirty="0" err="1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ая</a:t>
            </a:r>
            <a:r>
              <a:rPr lang="en-US" sz="4400" b="1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400" b="1" dirty="0" err="1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лаборатори</a:t>
            </a:r>
            <a:r>
              <a:rPr lang="ru-RU" sz="4400" b="1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я </a:t>
            </a:r>
            <a:r>
              <a:rPr lang="en-US" sz="4400" b="1" dirty="0" err="1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efizika</a:t>
            </a:r>
            <a:endParaRPr lang="en-US" sz="4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834" y="1737053"/>
            <a:ext cx="798790" cy="127813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276333" y="4735450"/>
            <a:ext cx="5486400" cy="3938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ru-RU" sz="2800" b="1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Доступность и удобство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834" y="3015189"/>
            <a:ext cx="798790" cy="127813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276333" y="7285366"/>
            <a:ext cx="2953583" cy="881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ru-RU" sz="2800" b="1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Безопасность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834" y="4293325"/>
            <a:ext cx="798790" cy="127813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276333" y="3164399"/>
            <a:ext cx="6403538" cy="9797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ru-RU" sz="2800" b="1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Реализация сложных</a:t>
            </a:r>
            <a:endParaRPr lang="en-US" sz="2800" b="1" dirty="0">
              <a:solidFill>
                <a:srgbClr val="333F7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l">
              <a:buNone/>
            </a:pPr>
            <a:r>
              <a:rPr lang="ru-RU" sz="2800" b="1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экспериментов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34" y="5571461"/>
            <a:ext cx="798790" cy="127813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276333" y="1881923"/>
            <a:ext cx="6403538" cy="11332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ru-RU" sz="2800" b="1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Развитие критического мышления</a:t>
            </a:r>
            <a:endParaRPr lang="en-US" sz="2800" b="1" dirty="0">
              <a:solidFill>
                <a:srgbClr val="333F7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l">
              <a:buNone/>
            </a:pPr>
            <a:r>
              <a:rPr lang="ru-RU" sz="2800" b="1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аналитических навыков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680B9DD-D65D-53DA-6BC9-CE272ADDCCDB}"/>
              </a:ext>
            </a:extLst>
          </p:cNvPr>
          <p:cNvSpPr/>
          <p:nvPr/>
        </p:nvSpPr>
        <p:spPr>
          <a:xfrm>
            <a:off x="318542" y="7153758"/>
            <a:ext cx="713762" cy="669814"/>
          </a:xfrm>
          <a:prstGeom prst="rect">
            <a:avLst/>
          </a:prstGeom>
          <a:solidFill>
            <a:srgbClr val="D6F5EE"/>
          </a:solidFill>
          <a:ln>
            <a:solidFill>
              <a:srgbClr val="D6F5E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8B2C12-3410-11E5-56DB-48E9867D8CFA}"/>
              </a:ext>
            </a:extLst>
          </p:cNvPr>
          <p:cNvSpPr txBox="1"/>
          <p:nvPr/>
        </p:nvSpPr>
        <p:spPr>
          <a:xfrm>
            <a:off x="520494" y="7285366"/>
            <a:ext cx="315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21" name="Text 7">
            <a:extLst>
              <a:ext uri="{FF2B5EF4-FFF2-40B4-BE49-F238E27FC236}">
                <a16:creationId xmlns:a16="http://schemas.microsoft.com/office/drawing/2014/main" id="{FCBE5B21-949E-28E4-3D9F-A1F6C1DDA8A1}"/>
              </a:ext>
            </a:extLst>
          </p:cNvPr>
          <p:cNvSpPr/>
          <p:nvPr/>
        </p:nvSpPr>
        <p:spPr>
          <a:xfrm>
            <a:off x="1216173" y="6006578"/>
            <a:ext cx="6054866" cy="4079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ru-RU" sz="2800" b="1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Вовлеченность и интерес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92C0B9D-CBDE-6459-8D54-8D29E8009D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91708" y="2773683"/>
            <a:ext cx="3039283" cy="3039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75982" y="2884884"/>
            <a:ext cx="13478437" cy="11822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650"/>
              </a:lnSpc>
              <a:buNone/>
            </a:pPr>
            <a:r>
              <a:rPr lang="ru-RU" sz="4400" b="1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Искусственный интеллект на уроках физики</a:t>
            </a:r>
            <a:endParaRPr lang="en-US" sz="4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62107" y="4133881"/>
            <a:ext cx="13306187" cy="22860"/>
          </a:xfrm>
          <a:prstGeom prst="roundRect">
            <a:avLst>
              <a:gd name="adj" fmla="val 347577"/>
            </a:avLst>
          </a:prstGeom>
          <a:solidFill>
            <a:srgbClr val="BCDBD4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5" name="Shape 2"/>
          <p:cNvSpPr/>
          <p:nvPr/>
        </p:nvSpPr>
        <p:spPr>
          <a:xfrm>
            <a:off x="2242899" y="4133821"/>
            <a:ext cx="22860" cy="662107"/>
          </a:xfrm>
          <a:prstGeom prst="roundRect">
            <a:avLst>
              <a:gd name="adj" fmla="val 347577"/>
            </a:avLst>
          </a:prstGeom>
          <a:solidFill>
            <a:srgbClr val="BCDBD4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6" name="Shape 3"/>
          <p:cNvSpPr/>
          <p:nvPr/>
        </p:nvSpPr>
        <p:spPr>
          <a:xfrm>
            <a:off x="2041565" y="3877513"/>
            <a:ext cx="425648" cy="425648"/>
          </a:xfrm>
          <a:prstGeom prst="roundRect">
            <a:avLst>
              <a:gd name="adj" fmla="val 18667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7" name="Text 4"/>
          <p:cNvSpPr/>
          <p:nvPr/>
        </p:nvSpPr>
        <p:spPr>
          <a:xfrm>
            <a:off x="2180511" y="3992018"/>
            <a:ext cx="147637" cy="2837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800" b="1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 5">
            <a:hlinkClick r:id="rId3"/>
          </p:cNvPr>
          <p:cNvSpPr/>
          <p:nvPr/>
        </p:nvSpPr>
        <p:spPr>
          <a:xfrm>
            <a:off x="1072039" y="4985178"/>
            <a:ext cx="2364700" cy="2955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ru-RU" sz="2400" b="1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Всезнайка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 6">
            <a:hlinkClick r:id="rId4" action="ppaction://hlinksldjump"/>
          </p:cNvPr>
          <p:cNvSpPr/>
          <p:nvPr/>
        </p:nvSpPr>
        <p:spPr>
          <a:xfrm>
            <a:off x="851178" y="5394157"/>
            <a:ext cx="2806541" cy="1815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ru-RU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Напиши конспект урока по физике 7 класса по теме "Плотность вещества" 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7323534" y="4133821"/>
            <a:ext cx="22860" cy="662107"/>
          </a:xfrm>
          <a:prstGeom prst="roundRect">
            <a:avLst>
              <a:gd name="adj" fmla="val 347577"/>
            </a:avLst>
          </a:prstGeom>
          <a:solidFill>
            <a:srgbClr val="BCDBD4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11" name="Shape 8"/>
          <p:cNvSpPr/>
          <p:nvPr/>
        </p:nvSpPr>
        <p:spPr>
          <a:xfrm>
            <a:off x="7102376" y="3866627"/>
            <a:ext cx="425648" cy="425648"/>
          </a:xfrm>
          <a:prstGeom prst="roundRect">
            <a:avLst>
              <a:gd name="adj" fmla="val 18667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12" name="Text 9"/>
          <p:cNvSpPr/>
          <p:nvPr/>
        </p:nvSpPr>
        <p:spPr>
          <a:xfrm>
            <a:off x="7201257" y="3992018"/>
            <a:ext cx="236934" cy="2837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800" b="1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6152793" y="4985178"/>
            <a:ext cx="2364700" cy="2955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400" b="1" dirty="0" err="1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GigaChat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 11">
            <a:hlinkClick r:id="rId5" action="ppaction://hlinksldjump"/>
          </p:cNvPr>
          <p:cNvSpPr/>
          <p:nvPr/>
        </p:nvSpPr>
        <p:spPr>
          <a:xfrm>
            <a:off x="5766494" y="5352486"/>
            <a:ext cx="3059643" cy="15132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ru-RU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Напиши — составлю текст.</a:t>
            </a:r>
          </a:p>
          <a:p>
            <a:pPr marL="0" indent="0" algn="ctr">
              <a:lnSpc>
                <a:spcPts val="2350"/>
              </a:lnSpc>
              <a:buNone/>
            </a:pPr>
            <a:r>
              <a:rPr lang="ru-RU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Объясни — расскажу просто о сложном.</a:t>
            </a:r>
          </a:p>
          <a:p>
            <a:pPr marL="0" indent="0" algn="ctr">
              <a:lnSpc>
                <a:spcPts val="2350"/>
              </a:lnSpc>
              <a:buNone/>
            </a:pPr>
            <a:r>
              <a:rPr lang="ru-RU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Нарисуй — создам картинку.</a:t>
            </a:r>
          </a:p>
          <a:p>
            <a:pPr marL="0" indent="0" algn="ctr">
              <a:lnSpc>
                <a:spcPts val="2350"/>
              </a:lnSpc>
              <a:buNone/>
            </a:pPr>
            <a:r>
              <a:rPr lang="ru-RU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Придумай — поделюсь идеями.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808C1296-3CA9-052F-79FF-B1090B1D9B0C}"/>
              </a:ext>
            </a:extLst>
          </p:cNvPr>
          <p:cNvGrpSpPr/>
          <p:nvPr/>
        </p:nvGrpSpPr>
        <p:grpSpPr>
          <a:xfrm>
            <a:off x="11247188" y="3877513"/>
            <a:ext cx="425648" cy="918415"/>
            <a:chOff x="8778308" y="3877513"/>
            <a:chExt cx="425648" cy="918415"/>
          </a:xfrm>
        </p:grpSpPr>
        <p:sp>
          <p:nvSpPr>
            <p:cNvPr id="15" name="Shape 12"/>
            <p:cNvSpPr/>
            <p:nvPr/>
          </p:nvSpPr>
          <p:spPr>
            <a:xfrm>
              <a:off x="8990528" y="4133821"/>
              <a:ext cx="22860" cy="662107"/>
            </a:xfrm>
            <a:prstGeom prst="roundRect">
              <a:avLst>
                <a:gd name="adj" fmla="val 347577"/>
              </a:avLst>
            </a:prstGeom>
            <a:solidFill>
              <a:srgbClr val="BCDBD4"/>
            </a:solidFill>
            <a:ln/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Shape 13"/>
            <p:cNvSpPr/>
            <p:nvPr/>
          </p:nvSpPr>
          <p:spPr>
            <a:xfrm>
              <a:off x="8778308" y="3877513"/>
              <a:ext cx="425648" cy="425648"/>
            </a:xfrm>
            <a:prstGeom prst="roundRect">
              <a:avLst>
                <a:gd name="adj" fmla="val 18667"/>
              </a:avLst>
            </a:prstGeom>
            <a:solidFill>
              <a:srgbClr val="D6F5EE"/>
            </a:solidFill>
            <a:ln w="7620">
              <a:solidFill>
                <a:srgbClr val="BCDBD4"/>
              </a:solidFill>
              <a:prstDash val="soli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" name="Text 14"/>
          <p:cNvSpPr/>
          <p:nvPr/>
        </p:nvSpPr>
        <p:spPr>
          <a:xfrm>
            <a:off x="11336536" y="3992018"/>
            <a:ext cx="238125" cy="2837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800" b="1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 15">
            <a:hlinkClick r:id="rId6" action="ppaction://hlinksldjump"/>
          </p:cNvPr>
          <p:cNvSpPr/>
          <p:nvPr/>
        </p:nvSpPr>
        <p:spPr>
          <a:xfrm>
            <a:off x="10299858" y="4954897"/>
            <a:ext cx="2364700" cy="2955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300"/>
              </a:lnSpc>
            </a:pPr>
            <a:r>
              <a:rPr lang="en-US" sz="2400" b="1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MathGPT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 16">
            <a:hlinkClick r:id="rId6" action="ppaction://hlinksldjump"/>
          </p:cNvPr>
          <p:cNvSpPr/>
          <p:nvPr/>
        </p:nvSpPr>
        <p:spPr>
          <a:xfrm>
            <a:off x="10078997" y="5374311"/>
            <a:ext cx="2806541" cy="15132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350"/>
              </a:lnSpc>
            </a:pPr>
            <a:r>
              <a:rPr lang="ru-RU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Нейросеть, предназначенная для решения математических задач. Способна решать сложные задачи быстро и эффективно.</a:t>
            </a:r>
          </a:p>
          <a:p>
            <a:pPr algn="ctr">
              <a:lnSpc>
                <a:spcPts val="2350"/>
              </a:lnSpc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2C949C3-6815-3A83-C97A-E1DC499F8803}"/>
              </a:ext>
            </a:extLst>
          </p:cNvPr>
          <p:cNvSpPr/>
          <p:nvPr/>
        </p:nvSpPr>
        <p:spPr>
          <a:xfrm>
            <a:off x="12616541" y="7772402"/>
            <a:ext cx="1959429" cy="400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226BA9C-7FD6-FD9B-2F91-DA17304740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628" y="5279571"/>
            <a:ext cx="2806541" cy="280654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5D5862B-109D-CAC1-4742-A13462A797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1693" y="5274018"/>
            <a:ext cx="2806542" cy="280654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9CACA0E-8891-65AE-7551-82C8DF6BD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67567" y="5312268"/>
            <a:ext cx="2806542" cy="2806542"/>
          </a:xfrm>
          <a:prstGeom prst="rect">
            <a:avLst/>
          </a:prstGeom>
        </p:spPr>
      </p:pic>
      <p:pic>
        <p:nvPicPr>
          <p:cNvPr id="21" name="Image 1" descr="preencoded.png">
            <a:hlinkClick r:id="rId10" action="ppaction://hlinksldjump"/>
            <a:extLst>
              <a:ext uri="{FF2B5EF4-FFF2-40B4-BE49-F238E27FC236}">
                <a16:creationId xmlns:a16="http://schemas.microsoft.com/office/drawing/2014/main" id="{1D660948-CB57-F2E7-6B9B-CB7412F44DD9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-64" t="71205" r="102" b="79"/>
          <a:stretch/>
        </p:blipFill>
        <p:spPr>
          <a:xfrm>
            <a:off x="-54430" y="-2696"/>
            <a:ext cx="14684830" cy="2607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6">
            <a:extLst>
              <a:ext uri="{FF2B5EF4-FFF2-40B4-BE49-F238E27FC236}">
                <a16:creationId xmlns:a16="http://schemas.microsoft.com/office/drawing/2014/main" id="{26E7110E-F7DB-3C26-06A4-F6F7B8759CC5}"/>
              </a:ext>
            </a:extLst>
          </p:cNvPr>
          <p:cNvSpPr/>
          <p:nvPr/>
        </p:nvSpPr>
        <p:spPr>
          <a:xfrm>
            <a:off x="535492" y="92814"/>
            <a:ext cx="8608508" cy="1815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ru-RU" sz="4400" b="1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«Всезнайка»</a:t>
            </a:r>
            <a:endParaRPr lang="en-US" sz="3200" b="1" dirty="0">
              <a:solidFill>
                <a:srgbClr val="333F7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None/>
            </a:pPr>
            <a:r>
              <a:rPr lang="ru-RU" sz="3200" b="1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Напиши конспект урока по физике 7 класса по теме "Плотность вещества" </a:t>
            </a:r>
            <a:endParaRPr lang="en-US" sz="3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Image 1" descr="preencoded.png">
            <a:hlinkClick r:id="rId2" action="ppaction://hlinksldjump"/>
            <a:extLst>
              <a:ext uri="{FF2B5EF4-FFF2-40B4-BE49-F238E27FC236}">
                <a16:creationId xmlns:a16="http://schemas.microsoft.com/office/drawing/2014/main" id="{1FAFB0CA-5F66-2A53-B93E-9A16F0EC3E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251" t="-61" r="28228" b="61"/>
          <a:stretch/>
        </p:blipFill>
        <p:spPr>
          <a:xfrm>
            <a:off x="9783537" y="-5024"/>
            <a:ext cx="4865913" cy="82346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25C943-7882-FE9A-F5F4-6252FAC5977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735" t="19311" r="24702" b="5424"/>
          <a:stretch/>
        </p:blipFill>
        <p:spPr>
          <a:xfrm>
            <a:off x="1481503" y="2247563"/>
            <a:ext cx="7172639" cy="588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392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0">
            <a:extLst>
              <a:ext uri="{FF2B5EF4-FFF2-40B4-BE49-F238E27FC236}">
                <a16:creationId xmlns:a16="http://schemas.microsoft.com/office/drawing/2014/main" id="{A0E9103D-C59E-8311-26BA-A8532EC4058D}"/>
              </a:ext>
            </a:extLst>
          </p:cNvPr>
          <p:cNvSpPr/>
          <p:nvPr/>
        </p:nvSpPr>
        <p:spPr>
          <a:xfrm>
            <a:off x="6132850" y="391887"/>
            <a:ext cx="2364700" cy="16557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4400" b="1" dirty="0" err="1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GigaChat</a:t>
            </a:r>
            <a:endParaRPr lang="en-US" sz="4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 11">
            <a:hlinkClick r:id="rId2" action="ppaction://hlinksldjump"/>
            <a:extLst>
              <a:ext uri="{FF2B5EF4-FFF2-40B4-BE49-F238E27FC236}">
                <a16:creationId xmlns:a16="http://schemas.microsoft.com/office/drawing/2014/main" id="{08CB6365-795A-135F-1C88-A3CFD046754C}"/>
              </a:ext>
            </a:extLst>
          </p:cNvPr>
          <p:cNvSpPr/>
          <p:nvPr/>
        </p:nvSpPr>
        <p:spPr>
          <a:xfrm>
            <a:off x="326572" y="871926"/>
            <a:ext cx="14009914" cy="10483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ru-RU" sz="3200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Напиши — составлю текст</a:t>
            </a:r>
            <a:endParaRPr lang="en-US" sz="3200" dirty="0">
              <a:solidFill>
                <a:srgbClr val="333F7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None/>
            </a:pPr>
            <a:r>
              <a:rPr lang="ru-RU" sz="3200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придумай задачи по физике для 8 класса по теме </a:t>
            </a:r>
            <a:endParaRPr lang="en-US" sz="3200" dirty="0">
              <a:solidFill>
                <a:srgbClr val="333F7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None/>
            </a:pPr>
            <a:r>
              <a:rPr lang="ru-RU" sz="3200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"Плавление вещества“</a:t>
            </a:r>
            <a:endParaRPr lang="en-US" sz="3200" dirty="0">
              <a:solidFill>
                <a:srgbClr val="333F7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None/>
            </a:pPr>
            <a:r>
              <a:rPr lang="ru-RU" sz="3200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4" name="Image 0" descr="preencoded.png">
            <a:hlinkClick r:id="rId3" action="ppaction://hlinksldjump"/>
            <a:extLst>
              <a:ext uri="{FF2B5EF4-FFF2-40B4-BE49-F238E27FC236}">
                <a16:creationId xmlns:a16="http://schemas.microsoft.com/office/drawing/2014/main" id="{B2EC2AEF-0BE5-3D53-2634-D6BA4987E16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704" b="65764"/>
          <a:stretch/>
        </p:blipFill>
        <p:spPr>
          <a:xfrm>
            <a:off x="0" y="5649686"/>
            <a:ext cx="14630400" cy="2670285"/>
          </a:xfrm>
          <a:prstGeom prst="rect">
            <a:avLst/>
          </a:prstGeom>
        </p:spPr>
      </p:pic>
      <p:sp>
        <p:nvSpPr>
          <p:cNvPr id="9" name="Text 11">
            <a:hlinkClick r:id="rId2" action="ppaction://hlinksldjump"/>
            <a:extLst>
              <a:ext uri="{FF2B5EF4-FFF2-40B4-BE49-F238E27FC236}">
                <a16:creationId xmlns:a16="http://schemas.microsoft.com/office/drawing/2014/main" id="{00E5C1C0-6ADE-E84D-4DE5-D6DF8F7EF2BE}"/>
              </a:ext>
            </a:extLst>
          </p:cNvPr>
          <p:cNvSpPr/>
          <p:nvPr/>
        </p:nvSpPr>
        <p:spPr>
          <a:xfrm>
            <a:off x="642258" y="2712693"/>
            <a:ext cx="13694228" cy="24689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ru-RU" sz="2000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Какова температура плавления льда?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Определите температуру плавления парафина.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Сколько теплоты необходимо для того, чтобы расплавить 10 грамм льда?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Вычислите количество теплоты, которое нужно для превращения 50 грамм железа из твердого состояния в жидкое.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Как изменяется объем вещества при переходе из твердого состояния в жидкое? Приведите примеры веществ, у которых объем увеличивается и уменьшается при плавлении.</a:t>
            </a:r>
          </a:p>
        </p:txBody>
      </p:sp>
    </p:spTree>
    <p:extLst>
      <p:ext uri="{BB962C8B-B14F-4D97-AF65-F5344CB8AC3E}">
        <p14:creationId xmlns:p14="http://schemas.microsoft.com/office/powerpoint/2010/main" val="23853913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E2C817-AA85-3AAB-E302-BFBE7F5A3B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541" t="30998" r="14806" b="55820"/>
          <a:stretch/>
        </p:blipFill>
        <p:spPr>
          <a:xfrm>
            <a:off x="-60960" y="1844040"/>
            <a:ext cx="14726040" cy="1523999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  <a:extLst>
              <a:ext uri="{FF2B5EF4-FFF2-40B4-BE49-F238E27FC236}">
                <a16:creationId xmlns:a16="http://schemas.microsoft.com/office/drawing/2014/main" id="{CB32567C-708B-0A1C-7465-7CAE134D6B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541" t="10847" r="14806" b="77194"/>
          <a:stretch/>
        </p:blipFill>
        <p:spPr>
          <a:xfrm>
            <a:off x="-60960" y="899160"/>
            <a:ext cx="14726040" cy="138248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1A4E332-1CF7-F975-45DD-FEDAAD719E60}"/>
              </a:ext>
            </a:extLst>
          </p:cNvPr>
          <p:cNvSpPr/>
          <p:nvPr/>
        </p:nvSpPr>
        <p:spPr>
          <a:xfrm>
            <a:off x="12573000" y="7513320"/>
            <a:ext cx="204216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AB53AB-6BB5-21E7-815B-4E9E84083E8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460" t="13889" r="27291" b="26852"/>
          <a:stretch/>
        </p:blipFill>
        <p:spPr>
          <a:xfrm>
            <a:off x="1371600" y="3291840"/>
            <a:ext cx="6766560" cy="48768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441539F-EA01-E59B-6492-D05FB0CCA29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9792" t="40741" r="32708" b="38333"/>
          <a:stretch/>
        </p:blipFill>
        <p:spPr>
          <a:xfrm>
            <a:off x="8260080" y="4503422"/>
            <a:ext cx="5486400" cy="1722120"/>
          </a:xfrm>
          <a:prstGeom prst="rect">
            <a:avLst/>
          </a:prstGeom>
        </p:spPr>
      </p:pic>
      <p:sp>
        <p:nvSpPr>
          <p:cNvPr id="12" name="Text 15">
            <a:hlinkClick r:id="rId6" action="ppaction://hlinksldjump"/>
            <a:extLst>
              <a:ext uri="{FF2B5EF4-FFF2-40B4-BE49-F238E27FC236}">
                <a16:creationId xmlns:a16="http://schemas.microsoft.com/office/drawing/2014/main" id="{7991B2D7-CDBC-5D02-6936-A04BD5EFF40B}"/>
              </a:ext>
            </a:extLst>
          </p:cNvPr>
          <p:cNvSpPr/>
          <p:nvPr/>
        </p:nvSpPr>
        <p:spPr>
          <a:xfrm>
            <a:off x="5895380" y="530425"/>
            <a:ext cx="2364700" cy="2955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300"/>
              </a:lnSpc>
            </a:pPr>
            <a:r>
              <a:rPr lang="en-US" sz="5400" b="1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5400" b="1" dirty="0" err="1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MathGPT</a:t>
            </a:r>
            <a:endParaRPr lang="en-US" sz="5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0815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7">
            <a:extLst>
              <a:ext uri="{FF2B5EF4-FFF2-40B4-BE49-F238E27FC236}">
                <a16:creationId xmlns:a16="http://schemas.microsoft.com/office/drawing/2014/main" id="{BAAB62CA-C934-BA05-9E78-BF98E1020654}"/>
              </a:ext>
            </a:extLst>
          </p:cNvPr>
          <p:cNvSpPr/>
          <p:nvPr/>
        </p:nvSpPr>
        <p:spPr>
          <a:xfrm>
            <a:off x="10337210" y="1961561"/>
            <a:ext cx="3710125" cy="3488051"/>
          </a:xfrm>
          <a:prstGeom prst="roundRect">
            <a:avLst>
              <a:gd name="adj" fmla="val 5647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23" name="Shape 7">
            <a:extLst>
              <a:ext uri="{FF2B5EF4-FFF2-40B4-BE49-F238E27FC236}">
                <a16:creationId xmlns:a16="http://schemas.microsoft.com/office/drawing/2014/main" id="{90C9BD1C-0FE1-043A-6AF8-FAF8E1A2EE3E}"/>
              </a:ext>
            </a:extLst>
          </p:cNvPr>
          <p:cNvSpPr/>
          <p:nvPr/>
        </p:nvSpPr>
        <p:spPr>
          <a:xfrm>
            <a:off x="5363113" y="2009694"/>
            <a:ext cx="3710125" cy="3488051"/>
          </a:xfrm>
          <a:prstGeom prst="roundRect">
            <a:avLst>
              <a:gd name="adj" fmla="val 5647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 b="25123"/>
          <a:stretch/>
        </p:blipFill>
        <p:spPr>
          <a:xfrm>
            <a:off x="0" y="6361031"/>
            <a:ext cx="14630400" cy="185006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97361" y="494668"/>
            <a:ext cx="13246894" cy="12353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850"/>
              </a:lnSpc>
              <a:buNone/>
            </a:pPr>
            <a:r>
              <a:rPr lang="en-US" sz="3850" b="1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Инструменты для создания дидактических материалов</a:t>
            </a:r>
            <a:endParaRPr lang="en-US" sz="38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389017" y="1961562"/>
            <a:ext cx="3710125" cy="3488051"/>
          </a:xfrm>
          <a:prstGeom prst="roundRect">
            <a:avLst>
              <a:gd name="adj" fmla="val 5647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11" name="Text 8"/>
          <p:cNvSpPr/>
          <p:nvPr/>
        </p:nvSpPr>
        <p:spPr>
          <a:xfrm>
            <a:off x="1579227" y="2312816"/>
            <a:ext cx="1105785" cy="2773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3600" b="1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Prezi</a:t>
            </a:r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577113" y="3218860"/>
            <a:ext cx="3324108" cy="1398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Платформа для создания нестандартных презентаций с эффектами движения и зонированием.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11285335" y="2150416"/>
            <a:ext cx="1813870" cy="390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fontAlgn="base" latinLnBrk="0"/>
            <a:r>
              <a:rPr lang="en-US" sz="3600" b="1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GAMMA</a:t>
            </a:r>
            <a:endParaRPr lang="en-US" sz="3600" b="1" i="0" strike="noStrike" dirty="0">
              <a:solidFill>
                <a:srgbClr val="333F7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0572746" y="3121259"/>
            <a:ext cx="3239051" cy="632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ru-RU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Создание презентаций за считанные секунды</a:t>
            </a:r>
          </a:p>
          <a:p>
            <a:pPr marL="0" indent="0" algn="ctr">
              <a:lnSpc>
                <a:spcPts val="2450"/>
              </a:lnSpc>
              <a:buNone/>
            </a:pPr>
            <a:r>
              <a:rPr lang="ru-RU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 помощью искусственного интеллекта.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 11">
            <a:extLst>
              <a:ext uri="{FF2B5EF4-FFF2-40B4-BE49-F238E27FC236}">
                <a16:creationId xmlns:a16="http://schemas.microsoft.com/office/drawing/2014/main" id="{2286F65E-B5B7-DDA6-162C-8423EAA425BF}"/>
              </a:ext>
            </a:extLst>
          </p:cNvPr>
          <p:cNvSpPr/>
          <p:nvPr/>
        </p:nvSpPr>
        <p:spPr>
          <a:xfrm>
            <a:off x="6042760" y="2080043"/>
            <a:ext cx="2556095" cy="4360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fontAlgn="base" latinLnBrk="0"/>
            <a:r>
              <a:rPr lang="en-US" sz="3600" b="1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Piktochart</a:t>
            </a:r>
            <a:endParaRPr lang="en-US" sz="3600" b="1" i="0" strike="noStrike" dirty="0">
              <a:solidFill>
                <a:srgbClr val="333F7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 12">
            <a:extLst>
              <a:ext uri="{FF2B5EF4-FFF2-40B4-BE49-F238E27FC236}">
                <a16:creationId xmlns:a16="http://schemas.microsoft.com/office/drawing/2014/main" id="{A67F71F9-782C-B7E3-CC1C-5F63F270C998}"/>
              </a:ext>
            </a:extLst>
          </p:cNvPr>
          <p:cNvSpPr/>
          <p:nvPr/>
        </p:nvSpPr>
        <p:spPr>
          <a:xfrm>
            <a:off x="5439201" y="3126857"/>
            <a:ext cx="3557949" cy="17658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ru-RU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Сервис для создания инфографики, постеров, отчётов и презентаций. Встроенная коллекция иконок и изображений.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17A4709-C95B-950B-24AB-B9A63EE28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6842" y="2968441"/>
            <a:ext cx="2250857" cy="225085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DC45A07-7A1F-0498-C0FD-2D8E952FF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2630" y="2795684"/>
            <a:ext cx="2251092" cy="22510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F341A41-6E4C-D7DC-351B-E66350F366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573" y="2884239"/>
            <a:ext cx="2251092" cy="2251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495</Words>
  <Application>Microsoft Office PowerPoint</Application>
  <PresentationFormat>Custom</PresentationFormat>
  <Paragraphs>109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g fd</cp:lastModifiedBy>
  <cp:revision>4</cp:revision>
  <dcterms:created xsi:type="dcterms:W3CDTF">2024-10-09T16:36:05Z</dcterms:created>
  <dcterms:modified xsi:type="dcterms:W3CDTF">2025-04-18T10:26:30Z</dcterms:modified>
</cp:coreProperties>
</file>