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sldIdLst>
    <p:sldId id="281" r:id="rId2"/>
    <p:sldId id="274" r:id="rId3"/>
    <p:sldId id="259" r:id="rId4"/>
    <p:sldId id="267" r:id="rId5"/>
    <p:sldId id="275" r:id="rId6"/>
    <p:sldId id="278" r:id="rId7"/>
    <p:sldId id="279" r:id="rId8"/>
    <p:sldId id="271" r:id="rId9"/>
    <p:sldId id="280" r:id="rId10"/>
    <p:sldId id="272" r:id="rId11"/>
    <p:sldId id="277" r:id="rId1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82EEA-6E3A-4458-83ED-9F3BBF1F2F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6791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46B8D-5A6A-4C5B-A991-8C1DEB8DF8B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328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58ABB-F391-47AA-BE78-107EA6F08D0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104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2BC47-CB1D-4DDD-BD5F-F51898D8339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1159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1464D-90F3-453D-A9FF-1D2E01BE0D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230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824C9-64AD-452C-B857-BFA28282A5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247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A0F60-5615-4A92-848F-CB62F0445AB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132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618F0-3F5D-4516-9507-E986D50E99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918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C8453-1E54-494A-9749-F36EF016C1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418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46F30-28CA-4FE3-B899-AB57E5C554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318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7FE90-71EF-4063-912E-B2785B8BC0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647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29B4E91-EC42-44C6-B54F-ADD2B6B906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Пути достижения </a:t>
            </a:r>
            <a:b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качественных результатов </a:t>
            </a:r>
            <a:b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подготовке учащихся </a:t>
            </a:r>
            <a:b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 ГИА по физике </a:t>
            </a:r>
            <a:b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9-ых классах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10200"/>
            <a:ext cx="6400800" cy="2286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266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7">
            <a:extLst>
              <a:ext uri="{FF2B5EF4-FFF2-40B4-BE49-F238E27FC236}">
                <a16:creationId xmlns="" xmlns:a16="http://schemas.microsoft.com/office/drawing/2014/main" id="{F08D6A98-F8B0-4611-89DA-0C5AE458E98F}"/>
              </a:ext>
            </a:extLst>
          </p:cNvPr>
          <p:cNvSpPr txBox="1">
            <a:spLocks/>
          </p:cNvSpPr>
          <p:nvPr/>
        </p:nvSpPr>
        <p:spPr bwMode="auto">
          <a:xfrm>
            <a:off x="582422" y="533401"/>
            <a:ext cx="8229600" cy="549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en-US" altLang="ru-RU" sz="44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95400" y="533401"/>
            <a:ext cx="6705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endParaRPr lang="ru-RU" dirty="0" smtClean="0"/>
          </a:p>
          <a:p>
            <a:pPr marL="342900" lvl="0" indent="-342900">
              <a:buFont typeface="+mj-lt"/>
              <a:buAutoNum type="arabicPeriod"/>
            </a:pPr>
            <a:endParaRPr lang="ru-RU" dirty="0"/>
          </a:p>
          <a:p>
            <a:pPr marL="342900" lvl="0" indent="-342900">
              <a:buFont typeface="+mj-lt"/>
              <a:buAutoNum type="arabicPeriod"/>
            </a:pPr>
            <a:endParaRPr lang="ru-RU" dirty="0" smtClean="0"/>
          </a:p>
          <a:p>
            <a:pPr marL="342900" lvl="0" indent="-342900">
              <a:buFont typeface="+mj-lt"/>
              <a:buAutoNum type="arabicPeriod"/>
            </a:pPr>
            <a:endParaRPr lang="ru-RU" dirty="0"/>
          </a:p>
          <a:p>
            <a:pPr marL="342900" lvl="0" indent="-342900">
              <a:buFont typeface="+mj-lt"/>
              <a:buAutoNum type="arabicPeriod"/>
            </a:pPr>
            <a:r>
              <a:rPr lang="ru-RU" dirty="0" smtClean="0"/>
              <a:t>Внимательно </a:t>
            </a:r>
            <a:r>
              <a:rPr lang="ru-RU" dirty="0"/>
              <a:t>прочитать условие задачи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/>
              <a:t>Понять, какие величины известны в условии задачи, и какую величину надо определить.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/>
              <a:t>Опираясь на связь между величинами понять, какие табличные значения надо применить в решении задачи и записать их в «Дано».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/>
              <a:t>Согласовать единицы измерения физических величин, при необходимости перевести их в систему СИ.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/>
              <a:t>Обязательно! Написать формулы для расчёта физических величин, подставить значения и получить ответ с соответствующими единицами измерения искомой величины.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92562"/>
          </a:xfrm>
        </p:spPr>
        <p:txBody>
          <a:bodyPr/>
          <a:lstStyle/>
          <a:p>
            <a:pPr eaLnBrk="1" hangingPunct="1"/>
            <a:r>
              <a:rPr lang="ru-RU" altLang="ru-RU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Спасибо за внимание!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dirty="0" smtClean="0"/>
              <a:t> </a:t>
            </a:r>
            <a:endParaRPr lang="ru-RU" alt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600200"/>
            <a:ext cx="6781800" cy="4530725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ru-RU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Девиз нашей подготовки:</a:t>
            </a:r>
          </a:p>
          <a:p>
            <a:pPr marL="0" indent="0">
              <a:buNone/>
            </a:pPr>
            <a:r>
              <a:rPr lang="ru-RU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Больше знаешь, меньше боишься,</a:t>
            </a:r>
            <a:endParaRPr lang="ru-RU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Меньше боишься, больше веришь в победу</a:t>
            </a:r>
            <a:endParaRPr lang="ru-RU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Веришь </a:t>
            </a:r>
            <a:r>
              <a:rPr lang="ru-RU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 победу – значит победишь!</a:t>
            </a:r>
            <a:endParaRPr lang="ru-RU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4747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Краткая характеристика 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КИМ </a:t>
            </a:r>
            <a:r>
              <a:rPr lang="ru-RU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-2024. </a:t>
            </a:r>
            <a:br>
              <a:rPr lang="ru-RU" i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304800" y="1828800"/>
            <a:ext cx="8610600" cy="4302125"/>
          </a:xfrm>
        </p:spPr>
        <p:txBody>
          <a:bodyPr/>
          <a:lstStyle/>
          <a:p>
            <a:pPr marL="0" indent="0">
              <a:buNone/>
            </a:pPr>
            <a:endParaRPr lang="ru-RU" sz="2800" i="1" dirty="0"/>
          </a:p>
          <a:p>
            <a:pPr marL="0" indent="0">
              <a:buNone/>
            </a:pPr>
            <a:r>
              <a:rPr lang="ru-RU" sz="2800" i="1" dirty="0" smtClean="0"/>
              <a:t>В </a:t>
            </a:r>
            <a:r>
              <a:rPr lang="ru-RU" sz="2800" i="1" dirty="0"/>
              <a:t>сравнении с заданиями КИМ- 2023, изменений нет.</a:t>
            </a:r>
          </a:p>
          <a:p>
            <a:pPr marL="0" indent="0">
              <a:buNone/>
            </a:pPr>
            <a:r>
              <a:rPr lang="ru-RU" sz="2800" i="1" dirty="0"/>
              <a:t>Всего заданий 25, из них по типу: </a:t>
            </a:r>
            <a:endParaRPr lang="ru-RU" sz="2800" i="1" dirty="0" smtClean="0"/>
          </a:p>
          <a:p>
            <a:pPr marL="0" indent="0">
              <a:buNone/>
            </a:pPr>
            <a:r>
              <a:rPr lang="ru-RU" sz="2800" i="1" dirty="0" smtClean="0"/>
              <a:t>с </a:t>
            </a:r>
            <a:r>
              <a:rPr lang="ru-RU" sz="2800" i="1" dirty="0"/>
              <a:t>кратким ответом -18</a:t>
            </a:r>
            <a:r>
              <a:rPr lang="ru-RU" sz="2800" i="1" dirty="0" smtClean="0"/>
              <a:t>,</a:t>
            </a:r>
          </a:p>
          <a:p>
            <a:pPr marL="0" indent="0">
              <a:buNone/>
            </a:pPr>
            <a:r>
              <a:rPr lang="ru-RU" sz="2800" i="1" dirty="0" smtClean="0"/>
              <a:t> </a:t>
            </a:r>
            <a:r>
              <a:rPr lang="ru-RU" sz="2800" i="1" dirty="0"/>
              <a:t>с развёрнутым ответом 7,</a:t>
            </a:r>
          </a:p>
          <a:p>
            <a:pPr marL="0" indent="0">
              <a:buNone/>
            </a:pPr>
            <a:r>
              <a:rPr lang="ru-RU" sz="2800" i="1" dirty="0"/>
              <a:t> по уровню сложности: Б-15, П-7, В-3, </a:t>
            </a:r>
            <a:endParaRPr lang="ru-RU" sz="2800" i="1" dirty="0" smtClean="0"/>
          </a:p>
          <a:p>
            <a:pPr marL="0" indent="0">
              <a:buNone/>
            </a:pPr>
            <a:r>
              <a:rPr lang="ru-RU" sz="2800" i="1" dirty="0" smtClean="0"/>
              <a:t>максимальный </a:t>
            </a:r>
            <a:r>
              <a:rPr lang="ru-RU" sz="2800" i="1" dirty="0"/>
              <a:t>первичный балл-45. </a:t>
            </a:r>
            <a:endParaRPr lang="ru-RU" sz="2800" i="1" dirty="0" smtClean="0"/>
          </a:p>
          <a:p>
            <a:pPr marL="0" indent="0">
              <a:buNone/>
            </a:pPr>
            <a:r>
              <a:rPr lang="ru-RU" sz="2800" i="1" dirty="0" smtClean="0"/>
              <a:t>На </a:t>
            </a:r>
            <a:r>
              <a:rPr lang="ru-RU" sz="2800" i="1" dirty="0"/>
              <a:t>работу отводится 180 минут.</a:t>
            </a:r>
          </a:p>
          <a:p>
            <a:pPr marL="0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017587"/>
          </a:xfrm>
        </p:spPr>
        <p:txBody>
          <a:bodyPr/>
          <a:lstStyle/>
          <a:p>
            <a:pPr algn="l" eaLnBrk="1" hangingPunct="1"/>
            <a:endParaRPr lang="ru-RU" altLang="ru-RU" i="1" dirty="0"/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228600" y="6126163"/>
            <a:ext cx="533400" cy="533400"/>
          </a:xfrm>
          <a:prstGeom prst="actionButtonRetur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pic>
        <p:nvPicPr>
          <p:cNvPr id="7" name="Объект 6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524000"/>
            <a:ext cx="2594553" cy="4525963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91056"/>
            <a:ext cx="2595880" cy="43700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dirty="0"/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228600" y="6126163"/>
            <a:ext cx="533400" cy="533400"/>
          </a:xfrm>
          <a:prstGeom prst="actionButtonRetur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1752600" y="914400"/>
            <a:ext cx="5638800" cy="4648200"/>
          </a:xfrm>
          <a:prstGeom prst="rect">
            <a:avLst/>
          </a:prstGeom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3969" y="4571999"/>
            <a:ext cx="1210560" cy="1823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 dirty="0">
              <a:solidFill>
                <a:schemeClr val="folHlink"/>
              </a:solidFill>
            </a:endParaRP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2241550" y="-1979613"/>
            <a:ext cx="79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8197" name="Rectangle 19"/>
          <p:cNvSpPr>
            <a:spLocks noChangeArrowheads="1"/>
          </p:cNvSpPr>
          <p:nvPr/>
        </p:nvSpPr>
        <p:spPr bwMode="auto">
          <a:xfrm>
            <a:off x="2241550" y="-1979613"/>
            <a:ext cx="79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8198" name="Rectangle 33"/>
          <p:cNvSpPr>
            <a:spLocks noChangeArrowheads="1"/>
          </p:cNvSpPr>
          <p:nvPr/>
        </p:nvSpPr>
        <p:spPr bwMode="auto">
          <a:xfrm>
            <a:off x="2241550" y="-1979613"/>
            <a:ext cx="79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1" name="Управляющая кнопка: возврат 10">
            <a:hlinkClick r:id="" action="ppaction://hlinkshowjump?jump=lastslideviewed" highlightClick="1"/>
          </p:cNvPr>
          <p:cNvSpPr/>
          <p:nvPr/>
        </p:nvSpPr>
        <p:spPr>
          <a:xfrm>
            <a:off x="228600" y="6126163"/>
            <a:ext cx="533400" cy="533400"/>
          </a:xfrm>
          <a:prstGeom prst="actionButtonRetur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pic>
        <p:nvPicPr>
          <p:cNvPr id="10" name="Рисунок 9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381000"/>
            <a:ext cx="6629400" cy="3810000"/>
          </a:xfrm>
          <a:prstGeom prst="rect">
            <a:avLst/>
          </a:prstGeom>
        </p:spPr>
      </p:pic>
      <p:pic>
        <p:nvPicPr>
          <p:cNvPr id="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2123" y="4267200"/>
            <a:ext cx="1256077" cy="18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52400" y="0"/>
            <a:ext cx="7772400" cy="1524000"/>
          </a:xfrm>
        </p:spPr>
        <p:txBody>
          <a:bodyPr/>
          <a:lstStyle/>
          <a:p>
            <a:pPr algn="l" eaLnBrk="1" hangingPunct="1"/>
            <a:endParaRPr lang="ru-RU" altLang="ru-RU" i="1" dirty="0"/>
          </a:p>
        </p:txBody>
      </p:sp>
      <p:sp>
        <p:nvSpPr>
          <p:cNvPr id="7" name="Управляющая кнопка: возврат 6">
            <a:hlinkClick r:id="" action="ppaction://hlinkshowjump?jump=lastslideviewed" highlightClick="1"/>
          </p:cNvPr>
          <p:cNvSpPr/>
          <p:nvPr/>
        </p:nvSpPr>
        <p:spPr>
          <a:xfrm>
            <a:off x="228600" y="6126163"/>
            <a:ext cx="533400" cy="533400"/>
          </a:xfrm>
          <a:prstGeom prst="actionButtonRetur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7563"/>
              </p:ext>
            </p:extLst>
          </p:nvPr>
        </p:nvGraphicFramePr>
        <p:xfrm>
          <a:off x="2209800" y="762005"/>
          <a:ext cx="5410200" cy="5791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89563"/>
                <a:gridCol w="2420637"/>
              </a:tblGrid>
              <a:tr h="188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ФИЗИЧЕСКИЕ ОТКРЫТИЯ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ИМЕНА УЧЕНЫХ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2671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открытие естественной радиоактивности урана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А. Беккерель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188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волновая теория света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Х. Гюйгенс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188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движение искусственных спутников Земли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С. П. Королёв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188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закон всемирного тяготения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И. Ньютон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188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закон инерции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Г. Галилей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261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закон о передаче давления жидкостями и газами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Б. Паскаль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5289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закон прямой пропорциональной зависимости между силой тока в проводнике и напряжением на концах проводника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Г. Ом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188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закон упругой деформации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Р. Гук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188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открытие атомного ядра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Э. Резерфорд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337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открытие радиоактивных элементов: полоний, радий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Мария Склодовская-Кюри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188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открытие электрона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Дж. Томсон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3980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открытие явления непрерывного беспорядочного движения частиц, взвешенных в жидкости или газе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Р. Броун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3396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правило для определения направления индукционного тока в проводнике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Э. Х. Ленц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2671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теоретическое обоснование существования ЭМВ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Дж.Максвелл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188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тепловое действие электрического тока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Дж. Джоуль, Э Х. Ленц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3396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экспериментальное открытие магнитного взаимодействия двух проводников с током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А. Ампер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3396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экспериментальное открытие магнитного действия электрического тока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Х. К. Эрстед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3396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экспериментальное открытие электромагнитных волн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Г. Герц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3396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экспериментальное открытие явления электромагнитной индукции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М. Фарадей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  <a:tr h="3396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Электрический ток в металлах создаётся электронами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Леонид Мандельштам, Николай </a:t>
                      </a:r>
                      <a:r>
                        <a:rPr lang="ru-RU" sz="700" dirty="0" err="1">
                          <a:effectLst/>
                        </a:rPr>
                        <a:t>Папалекси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93" marR="14493" marT="14493" marB="14493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243755"/>
              </p:ext>
            </p:extLst>
          </p:nvPr>
        </p:nvGraphicFramePr>
        <p:xfrm>
          <a:off x="1219200" y="609604"/>
          <a:ext cx="7010400" cy="51815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73800"/>
                <a:gridCol w="3136600"/>
              </a:tblGrid>
              <a:tr h="329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ФИЗИЧЕСКИЕ ОТКРЫТИЯ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ИМЕНА УЧЕНЫХ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490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открытие естественной радиоактивности урана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А. Беккерель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329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волновая теория света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Х. Гюйгенс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329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движение искусственных спутников Земли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С. П. Королёв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329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закон всемирного тяготения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И. Ньютон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329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закон инерции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Г. Галилей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479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закон о передаче давления жидкостями и газами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Б. Паскаль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9710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закон прямой пропорциональной зависимости между силой тока в проводнике и напряжением на концах проводника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Г. Ом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329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закон упругой деформации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Р. Гук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329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открытие атомного ядра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Э. Резерфорд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607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открытие радиоактивных элементов: полоний, радий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Мария Склодовская-Кюри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  <a:tr h="329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открытие электрона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Дж. Томсон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25400" marB="2540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457200"/>
            <a:ext cx="7848600" cy="6096000"/>
          </a:xfrm>
        </p:spPr>
        <p:txBody>
          <a:bodyPr rtlCol="0">
            <a:normAutofit fontScale="62500" lnSpcReduction="20000"/>
          </a:bodyPr>
          <a:lstStyle/>
          <a:p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Пример такого задания </a:t>
            </a:r>
          </a:p>
          <a:p>
            <a:pPr marL="0" indent="0">
              <a:buNone/>
            </a:pPr>
            <a:r>
              <a:rPr lang="ru-RU" i="1" dirty="0"/>
              <a:t>Шесть формул. Вариант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Выразить путь, пройденный телом, зная время движения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Зная реакцию опоры, выразить  коэффициент трения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Зная массу тела,   выразить плотность вещества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Выразить коэффициент упругости, зная силу упругости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Выразить массу тела, зная силу тяжести, действующую на тело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Зная вес тела, выразить ускорение свободного падения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Семь формул. Вариант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Выразить  удлинение,  зная силу упругости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Зная ускорение свободного падения, выразить  силу тяжести, действующую на  тело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Зная реакцию опоры, выразить  коэффициент трения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Выразить ускорение свободного падения, зная вес тела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Выразить силу давления, зная площадь поверхности , на которую действует сила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Зная объём тела, определить его массу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</TotalTime>
  <Words>434</Words>
  <Application>Microsoft Office PowerPoint</Application>
  <PresentationFormat>Экран (4:3)</PresentationFormat>
  <Paragraphs>108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Пути достижения  качественных результатов  в подготовке учащихся  к ГИА по физике  в 9-ых классах</vt:lpstr>
      <vt:lpstr>Презентация PowerPoint</vt:lpstr>
      <vt:lpstr>Краткая характеристика  КИМ -2024.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inf34</dc:creator>
  <cp:lastModifiedBy>lenovo</cp:lastModifiedBy>
  <cp:revision>46</cp:revision>
  <cp:lastPrinted>1601-01-01T00:00:00Z</cp:lastPrinted>
  <dcterms:created xsi:type="dcterms:W3CDTF">1601-01-01T00:00:00Z</dcterms:created>
  <dcterms:modified xsi:type="dcterms:W3CDTF">2024-01-31T10:36:30Z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