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0" r:id="rId3"/>
    <p:sldId id="291" r:id="rId4"/>
    <p:sldId id="292" r:id="rId5"/>
    <p:sldId id="293" r:id="rId6"/>
    <p:sldId id="319" r:id="rId7"/>
    <p:sldId id="322" r:id="rId8"/>
    <p:sldId id="323" r:id="rId9"/>
    <p:sldId id="332" r:id="rId10"/>
    <p:sldId id="336" r:id="rId11"/>
    <p:sldId id="337" r:id="rId12"/>
    <p:sldId id="294" r:id="rId13"/>
    <p:sldId id="297" r:id="rId14"/>
    <p:sldId id="299" r:id="rId15"/>
    <p:sldId id="295" r:id="rId16"/>
    <p:sldId id="289" r:id="rId17"/>
    <p:sldId id="298" r:id="rId18"/>
    <p:sldId id="342" r:id="rId19"/>
    <p:sldId id="300" r:id="rId20"/>
    <p:sldId id="316" r:id="rId21"/>
    <p:sldId id="343" r:id="rId22"/>
    <p:sldId id="344" r:id="rId23"/>
    <p:sldId id="345" r:id="rId24"/>
    <p:sldId id="346" r:id="rId25"/>
    <p:sldId id="347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DF58D"/>
    <a:srgbClr val="808080"/>
    <a:srgbClr val="FCFCFC"/>
    <a:srgbClr val="E8E8E8"/>
    <a:srgbClr val="FFD84B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8" d="100"/>
          <a:sy n="108" d="100"/>
        </p:scale>
        <p:origin x="7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B53A34-5244-423D-ACCF-88F223BA9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509EC4-8A6C-47F5-B8F4-2862E5D844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79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9EC4-8A6C-47F5-B8F4-2862E5D844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3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0F4B2A43-8F13-40B9-B2B0-A9BB5F829C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5947-06CD-4FB7-A4F7-2EBD7EC45B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2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28FD8-8689-4AF4-9DB4-0BFFA79B8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3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73BE55-C21F-43AD-8204-C181736F4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1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A58F06-7344-4239-9D66-3C26C305B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0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ED7B84-DA2B-4137-8A12-B52DDF7E5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36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69258C-7547-40A9-ACC1-AB5FCE9BBC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26D645-ECDD-4277-9AAB-6D210020B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7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8245F-2988-44DA-9D3D-FC1E66F0D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1DBC-ED0F-48DB-8EC6-3C7A5F658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1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0BD88-AC29-45EF-BC6E-7332245EA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6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4EF80-7575-4F0F-AEA7-F2874ABC7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8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14539-E530-4BF0-B87F-C3E85A63D9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64D98-722C-409F-A9E4-174C4535C8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3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E2C08-181A-4B84-9EBB-B8C7E70F6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2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BDC1C-1633-4767-BD57-BDD3DB93B6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8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E2CDD9-61ED-4BC4-BABC-3173874AA3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0" y="404664"/>
            <a:ext cx="6012160" cy="2875740"/>
          </a:xfrm>
          <a:solidFill>
            <a:schemeClr val="bg1">
              <a:lumMod val="20000"/>
              <a:lumOff val="80000"/>
              <a:alpha val="51000"/>
            </a:schemeClr>
          </a:solidFill>
        </p:spPr>
        <p:txBody>
          <a:bodyPr/>
          <a:lstStyle/>
          <a:p>
            <a:pPr algn="ctr"/>
            <a:br>
              <a:rPr lang="ru-RU" sz="4000" dirty="0"/>
            </a:br>
            <a:r>
              <a:rPr lang="ru-RU" sz="4000" dirty="0"/>
              <a:t>«Функциональная грамотность - </a:t>
            </a:r>
            <a:br>
              <a:rPr lang="ru-RU" sz="4000" dirty="0"/>
            </a:br>
            <a:r>
              <a:rPr lang="ru-RU" sz="4000" dirty="0"/>
              <a:t>дань моде или благо?» </a:t>
            </a:r>
            <a:br>
              <a:rPr lang="ru-RU" dirty="0"/>
            </a:br>
            <a:r>
              <a:rPr lang="ru-RU" i="1" dirty="0"/>
              <a:t> </a:t>
            </a:r>
            <a:br>
              <a:rPr lang="ru-RU" dirty="0"/>
            </a:br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2819E4-151B-4F4C-B0D8-ED3EDD9DB1B7}"/>
              </a:ext>
            </a:extLst>
          </p:cNvPr>
          <p:cNvSpPr/>
          <p:nvPr/>
        </p:nvSpPr>
        <p:spPr>
          <a:xfrm>
            <a:off x="5580112" y="3140968"/>
            <a:ext cx="3744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человека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на всю жизнь,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надо научить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учиться всю жизнь!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84E08A-A03A-4E05-A4E0-8D4FA2FD9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33" y="481252"/>
            <a:ext cx="2555776" cy="173153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91582A-9821-24B6-6FE2-B6A0BF0E5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609" y="4693088"/>
            <a:ext cx="1266055" cy="457200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62300" y="1163315"/>
            <a:ext cx="2786063" cy="64293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5975" y="2364718"/>
            <a:ext cx="3286125" cy="1828800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-215896" y="626785"/>
            <a:ext cx="32781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Естественнонаучная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грамотность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142875" y="1345218"/>
            <a:ext cx="3286125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5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осваивать и использовать естественнонаучные знания для распознания и постановки вопросов, для освоения новых знаний, для объяснения естественнонаучных явлений и формулирования основанных на научных доказательствах выводов в связи с естественнонаучной проблематикой; понимать основные особенности естествознания как формы человеческого познания; демонстрировать осведомленность в том, что естественные науки и технология оказывают влияние на материальную, интеллектуальную и культурную </a:t>
            </a:r>
            <a:r>
              <a:rPr sz="15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сферы</a:t>
            </a:r>
            <a:r>
              <a:rPr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общества</a:t>
            </a:r>
            <a:endParaRPr sz="15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6732240" y="980728"/>
            <a:ext cx="24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6732240" y="1484784"/>
            <a:ext cx="241176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5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</a:t>
            </a:r>
          </a:p>
        </p:txBody>
      </p:sp>
      <p:cxnSp>
        <p:nvCxnSpPr>
          <p:cNvPr id="19465" name="Прямая соединительная линия 13"/>
          <p:cNvCxnSpPr>
            <a:cxnSpLocks noChangeShapeType="1"/>
          </p:cNvCxnSpPr>
          <p:nvPr/>
        </p:nvCxnSpPr>
        <p:spPr bwMode="auto">
          <a:xfrm rot="5400000">
            <a:off x="785019" y="3429397"/>
            <a:ext cx="51435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Прямая соединительная линия 14"/>
          <p:cNvCxnSpPr>
            <a:cxnSpLocks noChangeShapeType="1"/>
          </p:cNvCxnSpPr>
          <p:nvPr/>
        </p:nvCxnSpPr>
        <p:spPr bwMode="auto">
          <a:xfrm rot="5400000">
            <a:off x="4072732" y="3428209"/>
            <a:ext cx="51435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3563095" y="4193518"/>
            <a:ext cx="307979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Базовый навык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функциональной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грамотности</a:t>
            </a:r>
          </a:p>
        </p:txBody>
      </p:sp>
      <p:sp>
        <p:nvSpPr>
          <p:cNvPr id="19468" name="Левая фигурная скобка 16"/>
          <p:cNvSpPr>
            <a:spLocks/>
          </p:cNvSpPr>
          <p:nvPr/>
        </p:nvSpPr>
        <p:spPr bwMode="auto">
          <a:xfrm rot="-5400000">
            <a:off x="4650779" y="3914031"/>
            <a:ext cx="696516" cy="3143250"/>
          </a:xfrm>
          <a:prstGeom prst="leftBrace">
            <a:avLst>
              <a:gd name="adj1" fmla="val 111690"/>
              <a:gd name="adj2" fmla="val 51004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0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796476" y="1349053"/>
            <a:ext cx="2786063" cy="64293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Глобальные 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4033" y="1786409"/>
            <a:ext cx="3286125" cy="3850897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продуктивно участвовать в процессе выработки,  оценки и совершенствовании идей, направленных на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инновационных (новых, новаторских, оригинальных,  нестандартных, непривычных) и эффективных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(действенных, результативных, экономичных, оптимальных )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решений, и/или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 знания, и/или эффектного (впечатляющего, вдохновляющего,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необыкновенного, удивительного и т.п.) выражения  воображения</a:t>
            </a:r>
          </a:p>
          <a:p>
            <a:pPr marL="0" algn="ctr">
              <a:spcBef>
                <a:spcPts val="0"/>
              </a:spcBef>
              <a:buNone/>
              <a:defRPr/>
            </a:pP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5865865" y="857250"/>
            <a:ext cx="32781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Креативное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endParaRPr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2621790" y="2094041"/>
            <a:ext cx="3170524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5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это  многогранная цель обучения на протяжении  всей жизни. Глобально компетентная личность способна изучать местные,  глобальные проблемы и вопросы  межкультурного взаимодействия, понимать и  оценивать различные точки зрения и  мировоззрения, успешно и уважительно  взаимодействовать с другими, а также</a:t>
            </a: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действовать ответственно для обеспечения  устойчивого развития и коллективного  благополучия.</a:t>
            </a: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175316" y="706115"/>
            <a:ext cx="24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грамотность</a:t>
            </a: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105330" y="1411198"/>
            <a:ext cx="241176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5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Выработка целесообразных моделей поведения в  разнообразных жизненных ситуациях, связанных с  финансами.</a:t>
            </a: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возможных  альтернативных решениях личных и семейных  финансовых проблем.</a:t>
            </a: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Развитие умения предвидеть позитивные и негативные</a:t>
            </a: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последствия выбранного решения.</a:t>
            </a:r>
          </a:p>
        </p:txBody>
      </p:sp>
      <p:cxnSp>
        <p:nvCxnSpPr>
          <p:cNvPr id="19465" name="Прямая соединительная линия 13"/>
          <p:cNvCxnSpPr>
            <a:cxnSpLocks noChangeShapeType="1"/>
          </p:cNvCxnSpPr>
          <p:nvPr/>
        </p:nvCxnSpPr>
        <p:spPr bwMode="auto">
          <a:xfrm rot="5400000">
            <a:off x="-53346" y="3428206"/>
            <a:ext cx="51435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Прямая соединительная линия 14"/>
          <p:cNvCxnSpPr>
            <a:cxnSpLocks noChangeShapeType="1"/>
          </p:cNvCxnSpPr>
          <p:nvPr/>
        </p:nvCxnSpPr>
        <p:spPr bwMode="auto">
          <a:xfrm rot="5400000">
            <a:off x="3354460" y="3649480"/>
            <a:ext cx="51435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2984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Понятия «чтение» и «функциональное чтение»</a:t>
            </a:r>
            <a:endParaRPr lang="en-US" sz="4000" dirty="0"/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>
            <a:off x="1341438" y="1808163"/>
            <a:ext cx="1724025" cy="482600"/>
            <a:chOff x="816" y="2304"/>
            <a:chExt cx="1440" cy="448"/>
          </a:xfrm>
        </p:grpSpPr>
        <p:sp>
          <p:nvSpPr>
            <p:cNvPr id="71684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8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ЧТЕНИЕ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1341438" y="2951163"/>
            <a:ext cx="1724025" cy="482600"/>
            <a:chOff x="816" y="2304"/>
            <a:chExt cx="1440" cy="448"/>
          </a:xfrm>
        </p:grpSpPr>
        <p:sp>
          <p:nvSpPr>
            <p:cNvPr id="71687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ФЧ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71689" name="Group 9"/>
          <p:cNvGrpSpPr>
            <a:grpSpLocks/>
          </p:cNvGrpSpPr>
          <p:nvPr/>
        </p:nvGrpSpPr>
        <p:grpSpPr bwMode="auto">
          <a:xfrm>
            <a:off x="1341438" y="4094163"/>
            <a:ext cx="1724025" cy="482600"/>
            <a:chOff x="816" y="2304"/>
            <a:chExt cx="1440" cy="448"/>
          </a:xfrm>
        </p:grpSpPr>
        <p:sp>
          <p:nvSpPr>
            <p:cNvPr id="71690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44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Грамотность</a:t>
              </a:r>
            </a:p>
            <a:p>
              <a:pPr eaLnBrk="0" hangingPunct="0"/>
              <a:r>
                <a:rPr lang="ru-R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чтения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cxnSp>
        <p:nvCxnSpPr>
          <p:cNvPr id="71695" name="AutoShape 15"/>
          <p:cNvCxnSpPr>
            <a:cxnSpLocks noChangeShapeType="1"/>
            <a:stCxn id="71684" idx="11"/>
            <a:endCxn id="71688" idx="0"/>
          </p:cNvCxnSpPr>
          <p:nvPr/>
        </p:nvCxnSpPr>
        <p:spPr bwMode="gray">
          <a:xfrm>
            <a:off x="2198688" y="223520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96" name="AutoShape 16"/>
          <p:cNvCxnSpPr>
            <a:cxnSpLocks noChangeShapeType="1"/>
            <a:stCxn id="71687" idx="11"/>
            <a:endCxn id="71691" idx="0"/>
          </p:cNvCxnSpPr>
          <p:nvPr/>
        </p:nvCxnSpPr>
        <p:spPr bwMode="gray">
          <a:xfrm>
            <a:off x="2198020" y="3378534"/>
            <a:ext cx="5431" cy="715629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97" name="AutoShape 17"/>
          <p:cNvCxnSpPr>
            <a:cxnSpLocks noChangeShapeType="1"/>
            <a:stCxn id="71690" idx="11"/>
            <a:endCxn id="71694" idx="0"/>
          </p:cNvCxnSpPr>
          <p:nvPr/>
        </p:nvCxnSpPr>
        <p:spPr bwMode="gray">
          <a:xfrm>
            <a:off x="2198688" y="452120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2255839" y="270892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2255838" y="376555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 flipV="1">
            <a:off x="2227315" y="5243404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3251458" y="1609035"/>
            <a:ext cx="49479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Технология интеллектуального развития,</a:t>
            </a:r>
          </a:p>
          <a:p>
            <a:pPr algn="l"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способ обретения культуры, посредник в общении, средство для решения жизненных проблем(</a:t>
            </a:r>
            <a:r>
              <a:rPr lang="ru-RU" sz="1400" dirty="0" err="1">
                <a:solidFill>
                  <a:srgbClr val="000000"/>
                </a:solidFill>
                <a:latin typeface="Verdana" pitchFamily="34" charset="0"/>
              </a:rPr>
              <a:t>Л.Выготский</a:t>
            </a:r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3313165" y="2808206"/>
            <a:ext cx="48862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Чтение с целью поиска информации для решения</a:t>
            </a:r>
          </a:p>
          <a:p>
            <a:pPr algn="l"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 конкретной задачи или выполнения определенного задания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3432202" y="3858409"/>
            <a:ext cx="464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Способность ученика к осмыслению письменных текстов и их рефлексии, к использованию их содержания для достижения собственных целей, развития знаний и возможностей, для активного участия в жизни общества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388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CC3300"/>
                </a:solidFill>
              </a:rPr>
              <a:t>Уровни грамотности чтения</a:t>
            </a:r>
            <a:endParaRPr lang="en-US" sz="3600" dirty="0"/>
          </a:p>
        </p:txBody>
      </p:sp>
      <p:graphicFrame>
        <p:nvGraphicFramePr>
          <p:cNvPr id="655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099959"/>
              </p:ext>
            </p:extLst>
          </p:nvPr>
        </p:nvGraphicFramePr>
        <p:xfrm>
          <a:off x="179513" y="1124745"/>
          <a:ext cx="8856983" cy="5635591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6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уровень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ниже базового уровня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Умение понимать и выделять главное, тему и цель в простом тексте, касающемся знакомой темы, базирующейся на повседневном знании.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3-6 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3-ий (средний) уровень: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распознавание и установление отношений между отдельными частями текста на основе нескольких идей в тексте. Объединение, сравнение, детальное понимание отношений, слов и фраз на основе повседневного знания.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4-ый (повышенный) уровень: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понимание длинных и сложных текстов. Значение отдельных частей с учетом целого. Текст может содержать неоднозначные идеи, некорректно и противоречиво сформулированные. Использование формального знания, критических оценок.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5-6-ой (высокий) уровень: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глубокое понимание сложных текстов, воспроизведение, комбинирование, анализ информации. Понимание нюансов языка и логики. Критическое воспроизведение и оценка на основе гипотез, базирующихся на специальных знаниях или неожиданных концепциях.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046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уровень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базовый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Понимание и выделение одной или нескольких более простых идей в тексте, который может содержать противоречивую информацию.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Умение делать простые выводы на основе установления сравнений и связей, исходя из личного опыта и знаний.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83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5589" name="Rectangle 53"/>
          <p:cNvSpPr>
            <a:spLocks noChangeArrowheads="1"/>
          </p:cNvSpPr>
          <p:nvPr/>
        </p:nvSpPr>
        <p:spPr bwMode="gray">
          <a:xfrm>
            <a:off x="179512" y="1127942"/>
            <a:ext cx="2933932" cy="432049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dirty="0"/>
              <a:t>Простые задания</a:t>
            </a:r>
          </a:p>
          <a:p>
            <a:r>
              <a:rPr lang="ru-RU" sz="1600" dirty="0"/>
              <a:t>Репродуктивный характер</a:t>
            </a:r>
          </a:p>
        </p:txBody>
      </p:sp>
      <p:sp>
        <p:nvSpPr>
          <p:cNvPr id="65590" name="Rectangle 54"/>
          <p:cNvSpPr>
            <a:spLocks noChangeArrowheads="1"/>
          </p:cNvSpPr>
          <p:nvPr/>
        </p:nvSpPr>
        <p:spPr bwMode="gray">
          <a:xfrm>
            <a:off x="3203848" y="1127941"/>
            <a:ext cx="2933777" cy="432049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l"/>
            <a:r>
              <a:rPr lang="ru-RU" sz="1400" dirty="0"/>
              <a:t>Средний уровень. Продуктивный  </a:t>
            </a:r>
          </a:p>
          <a:p>
            <a:pPr algn="l"/>
            <a:r>
              <a:rPr lang="ru-RU" sz="1400" dirty="0"/>
              <a:t>характер</a:t>
            </a:r>
          </a:p>
        </p:txBody>
      </p:sp>
      <p:sp>
        <p:nvSpPr>
          <p:cNvPr id="65591" name="Rectangle 55"/>
          <p:cNvSpPr>
            <a:spLocks noChangeArrowheads="1"/>
          </p:cNvSpPr>
          <p:nvPr/>
        </p:nvSpPr>
        <p:spPr bwMode="gray">
          <a:xfrm>
            <a:off x="6228185" y="1091936"/>
            <a:ext cx="2808311" cy="46805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400" dirty="0"/>
              <a:t>Высокий уровень.</a:t>
            </a:r>
          </a:p>
          <a:p>
            <a:r>
              <a:rPr lang="ru-RU" sz="1400" dirty="0"/>
              <a:t>Продуктивный характер </a:t>
            </a:r>
          </a:p>
        </p:txBody>
      </p:sp>
    </p:spTree>
    <p:extLst>
      <p:ext uri="{BB962C8B-B14F-4D97-AF65-F5344CB8AC3E}">
        <p14:creationId xmlns:p14="http://schemas.microsoft.com/office/powerpoint/2010/main" val="205380102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927100"/>
          </a:xfrm>
        </p:spPr>
        <p:txBody>
          <a:bodyPr/>
          <a:lstStyle/>
          <a:p>
            <a:pPr algn="ctr"/>
            <a:r>
              <a:rPr lang="ru-RU" sz="3600" dirty="0"/>
              <a:t>Работа с текстом как основной способ развития навыков ФЧ</a:t>
            </a:r>
            <a:endParaRPr lang="en-US" sz="3600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gray">
          <a:xfrm rot="5400000">
            <a:off x="186532" y="3352006"/>
            <a:ext cx="3821112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gray">
          <a:xfrm>
            <a:off x="1128713" y="4549775"/>
            <a:ext cx="19542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Описание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Повествование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Рассуждение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gray">
          <a:xfrm rot="5400000">
            <a:off x="3766346" y="3352006"/>
            <a:ext cx="3821112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gray">
          <a:xfrm>
            <a:off x="4699796" y="4001631"/>
            <a:ext cx="195421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Графики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Диаграммы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Схемы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Таблицы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Карты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План помещения и т.п.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Билеты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Расписания 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 </a:t>
            </a:r>
            <a:endParaRPr lang="en-US" sz="1400" b="1" dirty="0">
              <a:solidFill>
                <a:srgbClr val="1C1C1C"/>
              </a:solidFill>
            </a:endParaRPr>
          </a:p>
        </p:txBody>
      </p:sp>
      <p:pic>
        <p:nvPicPr>
          <p:cNvPr id="70666" name="Picture 10" descr="LB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3663"/>
            <a:ext cx="1728191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YG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21" y="2465236"/>
            <a:ext cx="1836092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475656" y="3024061"/>
            <a:ext cx="1296144" cy="5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</a:rPr>
              <a:t>Сплошные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</a:rPr>
              <a:t>тексты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945491" y="2810415"/>
            <a:ext cx="1368152" cy="5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 err="1">
                <a:solidFill>
                  <a:srgbClr val="CC3300"/>
                </a:solidFill>
              </a:rPr>
              <a:t>Несплошные</a:t>
            </a:r>
            <a:r>
              <a:rPr lang="ru-RU" sz="1400" b="1" dirty="0">
                <a:solidFill>
                  <a:srgbClr val="CC3300"/>
                </a:solidFill>
              </a:rPr>
              <a:t> </a:t>
            </a:r>
          </a:p>
          <a:p>
            <a:pPr lvl="0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CC3300"/>
                </a:solidFill>
              </a:rPr>
              <a:t>тексты</a:t>
            </a:r>
            <a:endParaRPr lang="en-US" sz="1400" b="1" dirty="0">
              <a:solidFill>
                <a:srgbClr val="CC3300"/>
              </a:solidFill>
            </a:endParaRPr>
          </a:p>
        </p:txBody>
      </p:sp>
      <p:pic>
        <p:nvPicPr>
          <p:cNvPr id="70671" name="Picture 15" descr="O_chevron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7" y="3657448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O_chevron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21138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1691680" y="1748254"/>
            <a:ext cx="5308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Тексты бывают сплошные и </a:t>
            </a:r>
            <a:r>
              <a:rPr lang="ru-RU" sz="1600" dirty="0" err="1">
                <a:solidFill>
                  <a:srgbClr val="000000"/>
                </a:solidFill>
              </a:rPr>
              <a:t>несплошные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2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280920" cy="620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90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Практикум 1</a:t>
            </a:r>
            <a:endParaRPr lang="en-US" dirty="0"/>
          </a:p>
        </p:txBody>
      </p:sp>
      <p:sp>
        <p:nvSpPr>
          <p:cNvPr id="66563" name="Freeform 3"/>
          <p:cNvSpPr>
            <a:spLocks/>
          </p:cNvSpPr>
          <p:nvPr/>
        </p:nvSpPr>
        <p:spPr bwMode="gray">
          <a:xfrm>
            <a:off x="2336800" y="3570288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4" name="Freeform 4"/>
          <p:cNvSpPr>
            <a:spLocks/>
          </p:cNvSpPr>
          <p:nvPr/>
        </p:nvSpPr>
        <p:spPr bwMode="gray">
          <a:xfrm>
            <a:off x="4256088" y="3505200"/>
            <a:ext cx="366712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5" name="Freeform 5"/>
          <p:cNvSpPr>
            <a:spLocks/>
          </p:cNvSpPr>
          <p:nvPr/>
        </p:nvSpPr>
        <p:spPr bwMode="gray">
          <a:xfrm flipH="1">
            <a:off x="4656138" y="3570288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1187624" y="2343150"/>
            <a:ext cx="2149301" cy="1322388"/>
            <a:chOff x="4320" y="1152"/>
            <a:chExt cx="414" cy="402"/>
          </a:xfrm>
        </p:grpSpPr>
        <p:sp>
          <p:nvSpPr>
            <p:cNvPr id="66567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569" name="Rectangle 9"/>
          <p:cNvSpPr>
            <a:spLocks noChangeArrowheads="1"/>
          </p:cNvSpPr>
          <p:nvPr/>
        </p:nvSpPr>
        <p:spPr bwMode="black">
          <a:xfrm>
            <a:off x="1186904" y="2584134"/>
            <a:ext cx="2147896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marL="342900" indent="-342900">
              <a:buAutoNum type="arabicPeriod"/>
            </a:pPr>
            <a:r>
              <a:rPr lang="ru-RU" b="1" dirty="0"/>
              <a:t>Ознакомьтесь</a:t>
            </a:r>
          </a:p>
          <a:p>
            <a:r>
              <a:rPr lang="ru-RU" b="1" dirty="0"/>
              <a:t>с текстом</a:t>
            </a:r>
            <a:endParaRPr lang="en-US" b="1" dirty="0"/>
          </a:p>
        </p:txBody>
      </p:sp>
      <p:grpSp>
        <p:nvGrpSpPr>
          <p:cNvPr id="66570" name="Group 10"/>
          <p:cNvGrpSpPr>
            <a:grpSpLocks/>
          </p:cNvGrpSpPr>
          <p:nvPr/>
        </p:nvGrpSpPr>
        <p:grpSpPr bwMode="auto">
          <a:xfrm>
            <a:off x="3419872" y="2343150"/>
            <a:ext cx="2016224" cy="1322388"/>
            <a:chOff x="4320" y="1152"/>
            <a:chExt cx="414" cy="402"/>
          </a:xfrm>
        </p:grpSpPr>
        <p:sp>
          <p:nvSpPr>
            <p:cNvPr id="6657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6573" name="Group 13"/>
          <p:cNvGrpSpPr>
            <a:grpSpLocks/>
          </p:cNvGrpSpPr>
          <p:nvPr/>
        </p:nvGrpSpPr>
        <p:grpSpPr bwMode="auto">
          <a:xfrm>
            <a:off x="5541963" y="2352674"/>
            <a:ext cx="2702445" cy="1652389"/>
            <a:chOff x="4320" y="1152"/>
            <a:chExt cx="414" cy="402"/>
          </a:xfrm>
        </p:grpSpPr>
        <p:sp>
          <p:nvSpPr>
            <p:cNvPr id="6657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576" name="Rectangle 16"/>
          <p:cNvSpPr>
            <a:spLocks noChangeArrowheads="1"/>
          </p:cNvSpPr>
          <p:nvPr/>
        </p:nvSpPr>
        <p:spPr bwMode="black">
          <a:xfrm>
            <a:off x="3501454" y="2724150"/>
            <a:ext cx="185217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r>
              <a:rPr lang="ru-RU" b="1" dirty="0"/>
              <a:t>2. Предложите</a:t>
            </a:r>
          </a:p>
          <a:p>
            <a:r>
              <a:rPr lang="ru-RU" b="1" dirty="0"/>
              <a:t>задания</a:t>
            </a:r>
            <a:endParaRPr lang="en-US" b="1" dirty="0"/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black">
          <a:xfrm>
            <a:off x="5702636" y="2428678"/>
            <a:ext cx="2325747" cy="14773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r>
              <a:rPr lang="ru-RU" b="1" dirty="0"/>
              <a:t>3. Чем отличаются задания продуктивного и репродуктивного уровней</a:t>
            </a:r>
            <a:endParaRPr lang="en-US" b="1" dirty="0"/>
          </a:p>
        </p:txBody>
      </p:sp>
      <p:sp>
        <p:nvSpPr>
          <p:cNvPr id="66579" name="AutoShape 19"/>
          <p:cNvSpPr>
            <a:spLocks noChangeArrowheads="1"/>
          </p:cNvSpPr>
          <p:nvPr/>
        </p:nvSpPr>
        <p:spPr bwMode="ltGray">
          <a:xfrm>
            <a:off x="1325563" y="5157788"/>
            <a:ext cx="6238875" cy="97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ru-RU" b="1" dirty="0"/>
              <a:t>Составьте вопросы к тексту </a:t>
            </a:r>
          </a:p>
          <a:p>
            <a:pPr eaLnBrk="0" hangingPunct="0">
              <a:lnSpc>
                <a:spcPct val="110000"/>
              </a:lnSpc>
            </a:pPr>
            <a:r>
              <a:rPr lang="ru-RU" b="1" dirty="0"/>
              <a:t>на основе таксономии учебных целей </a:t>
            </a:r>
            <a:r>
              <a:rPr lang="ru-RU" b="1" dirty="0" err="1"/>
              <a:t>Блума</a:t>
            </a:r>
            <a:endParaRPr lang="en-US" b="1" dirty="0"/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1589088" y="5313363"/>
            <a:ext cx="58086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97322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8136903" cy="39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29678"/>
              </p:ext>
            </p:extLst>
          </p:nvPr>
        </p:nvGraphicFramePr>
        <p:xfrm>
          <a:off x="611560" y="4451359"/>
          <a:ext cx="8208912" cy="2188274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происходит?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Даже после того, как пища была передвинута, муравьи всё ещё бегают по старой дорожке до тех пор, пока не будет проложена новая дорожка.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Почему?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только муравей находит какую-либо пищу, он выделяет специальные химические вещества, которые оставляют след с запахом. Другие муравьи из муравейника чувствуют этот запах при помощи своих усиков-антенн.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39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91452"/>
              </p:ext>
            </p:extLst>
          </p:nvPr>
        </p:nvGraphicFramePr>
        <p:xfrm>
          <a:off x="323528" y="164124"/>
          <a:ext cx="8532948" cy="3015436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0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Примеры вопросов, соответствующих уровням Б. Блума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ЗНАНИЕ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Где живут муравьи?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 живут муравьи?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Перечисли необходимые предметы для проведения эксперимента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94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ПОНИМАНИЕ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Верное/неверное утверждение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Муравьи выделяют специальные химические вещества.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Муравьи не чувствуют запахов.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Усики нужны муравьям для слуха.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ПРИМЕНЕНИЕ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Даем рисунки насекомых. Отметь усики-антенны у муравья.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F279405-DB31-434B-AAA2-553F71AE0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266173"/>
              </p:ext>
            </p:extLst>
          </p:nvPr>
        </p:nvGraphicFramePr>
        <p:xfrm>
          <a:off x="318304" y="3189834"/>
          <a:ext cx="8532543" cy="864096"/>
        </p:xfrm>
        <a:graphic>
          <a:graphicData uri="http://schemas.openxmlformats.org/drawingml/2006/table">
            <a:tbl>
              <a:tblPr/>
              <a:tblGrid>
                <a:gridCol w="2617125">
                  <a:extLst>
                    <a:ext uri="{9D8B030D-6E8A-4147-A177-3AD203B41FA5}">
                      <a16:colId xmlns:a16="http://schemas.microsoft.com/office/drawing/2014/main" val="2313148518"/>
                    </a:ext>
                  </a:extLst>
                </a:gridCol>
                <a:gridCol w="5915418">
                  <a:extLst>
                    <a:ext uri="{9D8B030D-6E8A-4147-A177-3AD203B41FA5}">
                      <a16:colId xmlns:a16="http://schemas.microsoft.com/office/drawing/2014/main" val="4087078135"/>
                    </a:ext>
                  </a:extLst>
                </a:gridCol>
              </a:tblGrid>
              <a:tr h="28803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АНАЛИЗ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чего в данном эксперименте необходимо яблоко?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424588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Зачем на бумагу насыпают землю?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747809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чего муравьи выделяют специальные химические вещества?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6850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D16C13B-2D05-459F-A66C-6989DC80D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08200"/>
              </p:ext>
            </p:extLst>
          </p:nvPr>
        </p:nvGraphicFramePr>
        <p:xfrm>
          <a:off x="305728" y="4053930"/>
          <a:ext cx="8532543" cy="1063744"/>
        </p:xfrm>
        <a:graphic>
          <a:graphicData uri="http://schemas.openxmlformats.org/drawingml/2006/table">
            <a:tbl>
              <a:tblPr/>
              <a:tblGrid>
                <a:gridCol w="2617125">
                  <a:extLst>
                    <a:ext uri="{9D8B030D-6E8A-4147-A177-3AD203B41FA5}">
                      <a16:colId xmlns:a16="http://schemas.microsoft.com/office/drawing/2014/main" val="938394397"/>
                    </a:ext>
                  </a:extLst>
                </a:gridCol>
                <a:gridCol w="5915418">
                  <a:extLst>
                    <a:ext uri="{9D8B030D-6E8A-4147-A177-3AD203B41FA5}">
                      <a16:colId xmlns:a16="http://schemas.microsoft.com/office/drawing/2014/main" val="2187469012"/>
                    </a:ext>
                  </a:extLst>
                </a:gridCol>
              </a:tblGrid>
              <a:tr h="30426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СИНТЕЗ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Заполни пропуски в предложении подходящими по смыслу словами. (Предложения из текста перефразированы!)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910452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Почему муравьи начали суетиться, когда на бумагу насыпали землю?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8794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27A5DCF-F263-47C5-B8AD-FF5167A8B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045102"/>
              </p:ext>
            </p:extLst>
          </p:nvPr>
        </p:nvGraphicFramePr>
        <p:xfrm>
          <a:off x="290970" y="5114290"/>
          <a:ext cx="8532543" cy="690974"/>
        </p:xfrm>
        <a:graphic>
          <a:graphicData uri="http://schemas.openxmlformats.org/drawingml/2006/table">
            <a:tbl>
              <a:tblPr/>
              <a:tblGrid>
                <a:gridCol w="2617125">
                  <a:extLst>
                    <a:ext uri="{9D8B030D-6E8A-4147-A177-3AD203B41FA5}">
                      <a16:colId xmlns:a16="http://schemas.microsoft.com/office/drawing/2014/main" val="3890132815"/>
                    </a:ext>
                  </a:extLst>
                </a:gridCol>
                <a:gridCol w="5915418">
                  <a:extLst>
                    <a:ext uri="{9D8B030D-6E8A-4147-A177-3AD203B41FA5}">
                      <a16:colId xmlns:a16="http://schemas.microsoft.com/office/drawing/2014/main" val="2851505583"/>
                    </a:ext>
                  </a:extLst>
                </a:gridCol>
              </a:tblGrid>
              <a:tr h="38815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 будут вести себя муравьи, если им положить кусочек банана?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293314"/>
                  </a:ext>
                </a:extLst>
              </a:tr>
              <a:tr h="302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 в поведении муравьев удивило тебя больше всего?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64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937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Практикум 2</a:t>
            </a:r>
            <a:endParaRPr lang="en-US" sz="40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052737"/>
            <a:ext cx="8280920" cy="432047"/>
          </a:xfrm>
        </p:spPr>
        <p:txBody>
          <a:bodyPr/>
          <a:lstStyle/>
          <a:p>
            <a:pPr>
              <a:buSzPct val="90000"/>
            </a:pPr>
            <a:r>
              <a:rPr lang="ru-RU" sz="2000" dirty="0"/>
              <a:t>Рассмотрите билет с двух сторон. Составьте вопросы и задания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9265"/>
            <a:ext cx="5832647" cy="248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580101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1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</a:t>
            </a:r>
            <a:endParaRPr lang="en-US" dirty="0"/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7413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Freeform 4"/>
          <p:cNvSpPr>
            <a:spLocks/>
          </p:cNvSpPr>
          <p:nvPr/>
        </p:nvSpPr>
        <p:spPr bwMode="gray">
          <a:xfrm>
            <a:off x="828675" y="3725863"/>
            <a:ext cx="2006600" cy="481012"/>
          </a:xfrm>
          <a:custGeom>
            <a:avLst/>
            <a:gdLst>
              <a:gd name="T0" fmla="*/ 5 w 1270"/>
              <a:gd name="T1" fmla="*/ 303 h 303"/>
              <a:gd name="T2" fmla="*/ 21 w 1270"/>
              <a:gd name="T3" fmla="*/ 177 h 303"/>
              <a:gd name="T4" fmla="*/ 172 w 1270"/>
              <a:gd name="T5" fmla="*/ 22 h 303"/>
              <a:gd name="T6" fmla="*/ 361 w 1270"/>
              <a:gd name="T7" fmla="*/ 11 h 303"/>
              <a:gd name="T8" fmla="*/ 932 w 1270"/>
              <a:gd name="T9" fmla="*/ 12 h 303"/>
              <a:gd name="T10" fmla="*/ 1070 w 1270"/>
              <a:gd name="T11" fmla="*/ 14 h 303"/>
              <a:gd name="T12" fmla="*/ 1260 w 1270"/>
              <a:gd name="T13" fmla="*/ 189 h 303"/>
              <a:gd name="T14" fmla="*/ 1266 w 1270"/>
              <a:gd name="T15" fmla="*/ 302 h 303"/>
              <a:gd name="T16" fmla="*/ 5 w 1270"/>
              <a:gd name="T1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gray">
          <a:xfrm>
            <a:off x="538309" y="3813175"/>
            <a:ext cx="24984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1C1C"/>
                </a:solidFill>
              </a:rPr>
              <a:t>Личностные качества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34845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Freeform 8"/>
          <p:cNvSpPr>
            <a:spLocks/>
          </p:cNvSpPr>
          <p:nvPr/>
        </p:nvSpPr>
        <p:spPr bwMode="gray">
          <a:xfrm>
            <a:off x="3576638" y="3724275"/>
            <a:ext cx="2001837" cy="481013"/>
          </a:xfrm>
          <a:custGeom>
            <a:avLst/>
            <a:gdLst>
              <a:gd name="T0" fmla="*/ 6 w 1261"/>
              <a:gd name="T1" fmla="*/ 297 h 303"/>
              <a:gd name="T2" fmla="*/ 18 w 1261"/>
              <a:gd name="T3" fmla="*/ 174 h 303"/>
              <a:gd name="T4" fmla="*/ 171 w 1261"/>
              <a:gd name="T5" fmla="*/ 30 h 303"/>
              <a:gd name="T6" fmla="*/ 352 w 1261"/>
              <a:gd name="T7" fmla="*/ 13 h 303"/>
              <a:gd name="T8" fmla="*/ 922 w 1261"/>
              <a:gd name="T9" fmla="*/ 10 h 303"/>
              <a:gd name="T10" fmla="*/ 1061 w 1261"/>
              <a:gd name="T11" fmla="*/ 12 h 303"/>
              <a:gd name="T12" fmla="*/ 1251 w 1261"/>
              <a:gd name="T13" fmla="*/ 190 h 303"/>
              <a:gd name="T14" fmla="*/ 1257 w 1261"/>
              <a:gd name="T15" fmla="*/ 303 h 303"/>
              <a:gd name="T16" fmla="*/ 6 w 1261"/>
              <a:gd name="T17" fmla="*/ 29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gray">
          <a:xfrm>
            <a:off x="3734643" y="3813175"/>
            <a:ext cx="1592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1C1C"/>
                </a:solidFill>
              </a:rPr>
              <a:t>определение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61896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6" name="Freeform 12"/>
          <p:cNvSpPr>
            <a:spLocks/>
          </p:cNvSpPr>
          <p:nvPr/>
        </p:nvSpPr>
        <p:spPr bwMode="gray">
          <a:xfrm>
            <a:off x="6276975" y="3743325"/>
            <a:ext cx="2000250" cy="463550"/>
          </a:xfrm>
          <a:custGeom>
            <a:avLst/>
            <a:gdLst>
              <a:gd name="T0" fmla="*/ 5 w 1260"/>
              <a:gd name="T1" fmla="*/ 292 h 292"/>
              <a:gd name="T2" fmla="*/ 192 w 1260"/>
              <a:gd name="T3" fmla="*/ 0 h 292"/>
              <a:gd name="T4" fmla="*/ 1060 w 1260"/>
              <a:gd name="T5" fmla="*/ 0 h 292"/>
              <a:gd name="T6" fmla="*/ 1254 w 1260"/>
              <a:gd name="T7" fmla="*/ 291 h 292"/>
              <a:gd name="T8" fmla="*/ 5 w 1260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gray">
          <a:xfrm>
            <a:off x="6650104" y="3784600"/>
            <a:ext cx="12666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1C1C"/>
                </a:solidFill>
              </a:rPr>
              <a:t>синонимы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gray">
          <a:xfrm>
            <a:off x="6265863" y="4403725"/>
            <a:ext cx="201136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300" dirty="0">
                <a:solidFill>
                  <a:srgbClr val="1C1C1C"/>
                </a:solidFill>
              </a:rPr>
              <a:t>.</a:t>
            </a:r>
          </a:p>
        </p:txBody>
      </p: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3378200" y="1771650"/>
            <a:ext cx="2382838" cy="538163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3752496" y="1841500"/>
            <a:ext cx="1656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</a:rPr>
              <a:t>Грамотность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3" name="Group 19"/>
          <p:cNvGrpSpPr>
            <a:grpSpLocks/>
          </p:cNvGrpSpPr>
          <p:nvPr/>
        </p:nvGrpSpPr>
        <p:grpSpPr bwMode="auto">
          <a:xfrm>
            <a:off x="6105525" y="1771650"/>
            <a:ext cx="2384425" cy="538163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6170450" y="1841500"/>
            <a:ext cx="2279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</a:rPr>
              <a:t>Функционировать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7" name="Group 23"/>
          <p:cNvGrpSpPr>
            <a:grpSpLocks/>
          </p:cNvGrpSpPr>
          <p:nvPr/>
        </p:nvGrpSpPr>
        <p:grpSpPr bwMode="auto">
          <a:xfrm>
            <a:off x="685800" y="1771650"/>
            <a:ext cx="2384425" cy="538163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1247653" y="1841500"/>
            <a:ext cx="1286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</a:rPr>
              <a:t>Личность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8715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35385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62817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AF1EFDD3-FCBF-45E6-D2B0-CE7E5F13937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60763" y="4214091"/>
            <a:ext cx="2011362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Степень владения человеком навыками письма и чтения на родном языке; фундамент, на котором можно построить дальнейшее развитие человека</a:t>
            </a:r>
            <a:endParaRPr lang="en-US" sz="13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53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2875" y="535261"/>
            <a:ext cx="9001125" cy="593725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формирования и развития функциональной грамотности </a:t>
            </a: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436096" y="1375979"/>
            <a:ext cx="3429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функционально грамотная личность</a:t>
            </a:r>
          </a:p>
          <a:p>
            <a:pPr algn="just" eaLnBrk="0" hangingPunct="0"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</a:t>
            </a:r>
          </a:p>
          <a:p>
            <a:pPr algn="just"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Яблочки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ключевые компетенции</a:t>
            </a:r>
          </a:p>
          <a:p>
            <a:pPr algn="just" eaLnBrk="0" hangingPunct="0">
              <a:defRPr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Лейка 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b="1" dirty="0">
                <a:solidFill>
                  <a:srgbClr val="6F6F6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4" name="Picture 10" descr="C:\Users\Андрей\Desktop\10901655-nzn-n-n--n--n------n------n--nzn--n--------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5115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C:\Users\Андрей\Desktop\default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556">
            <a:off x="4097552" y="3638400"/>
            <a:ext cx="2151063" cy="21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576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1A9417-3385-F94C-E05F-B1E353804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2" t="12201" r="42913" b="8000"/>
          <a:stretch/>
        </p:blipFill>
        <p:spPr>
          <a:xfrm>
            <a:off x="181403" y="319792"/>
            <a:ext cx="2662405" cy="3613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8E8EAD-3E00-F3D8-6C97-0D44CDF70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29001" r="27951" b="6600"/>
          <a:stretch/>
        </p:blipFill>
        <p:spPr>
          <a:xfrm>
            <a:off x="2646528" y="3068960"/>
            <a:ext cx="6507264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18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00B639-8FA5-3972-3588-5365F3094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7" t="12201" r="26376" b="12201"/>
          <a:stretch/>
        </p:blipFill>
        <p:spPr>
          <a:xfrm>
            <a:off x="251519" y="692696"/>
            <a:ext cx="5287255" cy="46805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4EF650-2EA0-A9EB-6156-2010846F7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t="12201" r="26375" b="54200"/>
          <a:stretch/>
        </p:blipFill>
        <p:spPr>
          <a:xfrm>
            <a:off x="3563380" y="4697760"/>
            <a:ext cx="55806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474303-CEB8-C9A2-24D3-F20F55E5D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10800" r="40550" b="5201"/>
          <a:stretch/>
        </p:blipFill>
        <p:spPr>
          <a:xfrm>
            <a:off x="251520" y="332656"/>
            <a:ext cx="2881520" cy="35283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804075-3E6C-FA11-66C5-624F49E51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1" t="24801" r="62600" b="20600"/>
          <a:stretch/>
        </p:blipFill>
        <p:spPr>
          <a:xfrm>
            <a:off x="3995936" y="764704"/>
            <a:ext cx="4630668" cy="41044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30E888-50EA-FFE8-4085-C76EB09F6F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62" t="12201" r="20863" b="13600"/>
          <a:stretch/>
        </p:blipFill>
        <p:spPr>
          <a:xfrm>
            <a:off x="1259632" y="3429000"/>
            <a:ext cx="20325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34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44E164-EBB7-5CE0-871F-72A8864D0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9201" r="25588" b="23400"/>
          <a:stretch/>
        </p:blipFill>
        <p:spPr>
          <a:xfrm>
            <a:off x="0" y="-3698"/>
            <a:ext cx="3347864" cy="22139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37F099-A147-6819-52CC-0842180E3B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16401" r="20864" b="12201"/>
          <a:stretch/>
        </p:blipFill>
        <p:spPr>
          <a:xfrm>
            <a:off x="2123728" y="1821444"/>
            <a:ext cx="6884530" cy="455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3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A6F5CC2-868F-CDA9-FC7E-61B92271B815}"/>
              </a:ext>
            </a:extLst>
          </p:cNvPr>
          <p:cNvGrpSpPr/>
          <p:nvPr/>
        </p:nvGrpSpPr>
        <p:grpSpPr>
          <a:xfrm>
            <a:off x="251520" y="620688"/>
            <a:ext cx="8213320" cy="5055611"/>
            <a:chOff x="395536" y="785657"/>
            <a:chExt cx="8213320" cy="505561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CB3233F-D691-C61A-5F42-7D1C8D2098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350" t="3800" r="20076" b="27601"/>
            <a:stretch/>
          </p:blipFill>
          <p:spPr>
            <a:xfrm>
              <a:off x="535143" y="1016732"/>
              <a:ext cx="8073713" cy="4824536"/>
            </a:xfrm>
            <a:prstGeom prst="rect">
              <a:avLst/>
            </a:prstGeom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FB8C73A-F90B-AE7A-A22F-CA1296B77F9C}"/>
                </a:ext>
              </a:extLst>
            </p:cNvPr>
            <p:cNvSpPr/>
            <p:nvPr/>
          </p:nvSpPr>
          <p:spPr bwMode="auto">
            <a:xfrm>
              <a:off x="395536" y="785657"/>
              <a:ext cx="1444569" cy="720080"/>
            </a:xfrm>
            <a:prstGeom prst="ellipse">
              <a:avLst/>
            </a:prstGeom>
            <a:noFill/>
            <a:ln w="730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28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</a:t>
            </a:r>
            <a:endParaRPr lang="en-US" dirty="0"/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7413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Freeform 4"/>
          <p:cNvSpPr>
            <a:spLocks/>
          </p:cNvSpPr>
          <p:nvPr/>
        </p:nvSpPr>
        <p:spPr bwMode="gray">
          <a:xfrm>
            <a:off x="828675" y="3725863"/>
            <a:ext cx="2006600" cy="481012"/>
          </a:xfrm>
          <a:custGeom>
            <a:avLst/>
            <a:gdLst>
              <a:gd name="T0" fmla="*/ 5 w 1270"/>
              <a:gd name="T1" fmla="*/ 303 h 303"/>
              <a:gd name="T2" fmla="*/ 21 w 1270"/>
              <a:gd name="T3" fmla="*/ 177 h 303"/>
              <a:gd name="T4" fmla="*/ 172 w 1270"/>
              <a:gd name="T5" fmla="*/ 22 h 303"/>
              <a:gd name="T6" fmla="*/ 361 w 1270"/>
              <a:gd name="T7" fmla="*/ 11 h 303"/>
              <a:gd name="T8" fmla="*/ 932 w 1270"/>
              <a:gd name="T9" fmla="*/ 12 h 303"/>
              <a:gd name="T10" fmla="*/ 1070 w 1270"/>
              <a:gd name="T11" fmla="*/ 14 h 303"/>
              <a:gd name="T12" fmla="*/ 1260 w 1270"/>
              <a:gd name="T13" fmla="*/ 189 h 303"/>
              <a:gd name="T14" fmla="*/ 1266 w 1270"/>
              <a:gd name="T15" fmla="*/ 302 h 303"/>
              <a:gd name="T16" fmla="*/ 5 w 1270"/>
              <a:gd name="T1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gray">
          <a:xfrm>
            <a:off x="538309" y="3813175"/>
            <a:ext cx="24984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1C1C"/>
                </a:solidFill>
              </a:rPr>
              <a:t>Личностные качества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gray">
          <a:xfrm>
            <a:off x="835026" y="4293096"/>
            <a:ext cx="2011362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Любознательность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Инициативность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Человечность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Нестандартность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Ответственность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Самостоятельность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Творчество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34845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Freeform 8"/>
          <p:cNvSpPr>
            <a:spLocks/>
          </p:cNvSpPr>
          <p:nvPr/>
        </p:nvSpPr>
        <p:spPr bwMode="gray">
          <a:xfrm>
            <a:off x="3576638" y="3724275"/>
            <a:ext cx="2001837" cy="481013"/>
          </a:xfrm>
          <a:custGeom>
            <a:avLst/>
            <a:gdLst>
              <a:gd name="T0" fmla="*/ 6 w 1261"/>
              <a:gd name="T1" fmla="*/ 297 h 303"/>
              <a:gd name="T2" fmla="*/ 18 w 1261"/>
              <a:gd name="T3" fmla="*/ 174 h 303"/>
              <a:gd name="T4" fmla="*/ 171 w 1261"/>
              <a:gd name="T5" fmla="*/ 30 h 303"/>
              <a:gd name="T6" fmla="*/ 352 w 1261"/>
              <a:gd name="T7" fmla="*/ 13 h 303"/>
              <a:gd name="T8" fmla="*/ 922 w 1261"/>
              <a:gd name="T9" fmla="*/ 10 h 303"/>
              <a:gd name="T10" fmla="*/ 1061 w 1261"/>
              <a:gd name="T11" fmla="*/ 12 h 303"/>
              <a:gd name="T12" fmla="*/ 1251 w 1261"/>
              <a:gd name="T13" fmla="*/ 190 h 303"/>
              <a:gd name="T14" fmla="*/ 1257 w 1261"/>
              <a:gd name="T15" fmla="*/ 303 h 303"/>
              <a:gd name="T16" fmla="*/ 6 w 1261"/>
              <a:gd name="T17" fmla="*/ 29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gray">
          <a:xfrm>
            <a:off x="3708995" y="3813175"/>
            <a:ext cx="1643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1C1C"/>
                </a:solidFill>
              </a:rPr>
              <a:t>Определение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gray">
          <a:xfrm>
            <a:off x="3560763" y="4214091"/>
            <a:ext cx="2011362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Степень владения человеком навыками письма и чтения на родном языке; фундамент, на котором можно построить дальнейшее развитие человека</a:t>
            </a:r>
            <a:endParaRPr lang="en-US" sz="1300" dirty="0">
              <a:solidFill>
                <a:srgbClr val="1C1C1C"/>
              </a:solidFill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61896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6" name="Freeform 12"/>
          <p:cNvSpPr>
            <a:spLocks/>
          </p:cNvSpPr>
          <p:nvPr/>
        </p:nvSpPr>
        <p:spPr bwMode="gray">
          <a:xfrm>
            <a:off x="6276975" y="3743325"/>
            <a:ext cx="2000250" cy="463550"/>
          </a:xfrm>
          <a:custGeom>
            <a:avLst/>
            <a:gdLst>
              <a:gd name="T0" fmla="*/ 5 w 1260"/>
              <a:gd name="T1" fmla="*/ 292 h 292"/>
              <a:gd name="T2" fmla="*/ 192 w 1260"/>
              <a:gd name="T3" fmla="*/ 0 h 292"/>
              <a:gd name="T4" fmla="*/ 1060 w 1260"/>
              <a:gd name="T5" fmla="*/ 0 h 292"/>
              <a:gd name="T6" fmla="*/ 1254 w 1260"/>
              <a:gd name="T7" fmla="*/ 291 h 292"/>
              <a:gd name="T8" fmla="*/ 5 w 1260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gray">
          <a:xfrm>
            <a:off x="6624457" y="3784600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1C1C"/>
                </a:solidFill>
              </a:rPr>
              <a:t>Синонимы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gray">
          <a:xfrm>
            <a:off x="6265863" y="4403725"/>
            <a:ext cx="20113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Работать</a:t>
            </a:r>
          </a:p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Действовать</a:t>
            </a:r>
          </a:p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Внедрять</a:t>
            </a:r>
          </a:p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Применять</a:t>
            </a:r>
            <a:endParaRPr lang="en-US" sz="1300" dirty="0">
              <a:solidFill>
                <a:srgbClr val="1C1C1C"/>
              </a:solidFill>
            </a:endParaRPr>
          </a:p>
        </p:txBody>
      </p: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3378200" y="1771650"/>
            <a:ext cx="2382838" cy="538163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3752494" y="1841500"/>
            <a:ext cx="1656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</a:rPr>
              <a:t>Грамотность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3" name="Group 19"/>
          <p:cNvGrpSpPr>
            <a:grpSpLocks/>
          </p:cNvGrpSpPr>
          <p:nvPr/>
        </p:nvGrpSpPr>
        <p:grpSpPr bwMode="auto">
          <a:xfrm>
            <a:off x="6105525" y="1771650"/>
            <a:ext cx="2384425" cy="538163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6170448" y="1841500"/>
            <a:ext cx="2279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</a:rPr>
              <a:t>Функционировать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7" name="Group 23"/>
          <p:cNvGrpSpPr>
            <a:grpSpLocks/>
          </p:cNvGrpSpPr>
          <p:nvPr/>
        </p:nvGrpSpPr>
        <p:grpSpPr bwMode="auto">
          <a:xfrm>
            <a:off x="685800" y="1771650"/>
            <a:ext cx="2384425" cy="538163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1247653" y="1841500"/>
            <a:ext cx="1286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</a:rPr>
              <a:t>Личность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8715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35385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62817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8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gray">
          <a:xfrm>
            <a:off x="1970088" y="2342208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black">
          <a:xfrm>
            <a:off x="3460751" y="2046514"/>
            <a:ext cx="347741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ru-RU" b="1" dirty="0"/>
              <a:t>Умение человека грамотно, квалифицированно функционировать во всех сферах человеческой деятельности: политике,  государстве, работе, семье, здоровье, культуре и т.д.  </a:t>
            </a:r>
            <a:endParaRPr lang="en-US" b="1" dirty="0"/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gray">
          <a:xfrm>
            <a:off x="2781300" y="280504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8613" name="Picture 5" descr="DO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02" y="213829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15216"/>
            <a:ext cx="8229600" cy="927100"/>
          </a:xfrm>
        </p:spPr>
        <p:txBody>
          <a:bodyPr/>
          <a:lstStyle/>
          <a:p>
            <a:r>
              <a:rPr lang="ru-RU" dirty="0"/>
              <a:t>Функциональная грамотность</a:t>
            </a:r>
            <a:endParaRPr lang="en-US" dirty="0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black">
          <a:xfrm>
            <a:off x="987604" y="2805048"/>
            <a:ext cx="167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ФГ</a:t>
            </a:r>
            <a:endParaRPr lang="en-US" sz="2000" b="1" dirty="0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gray">
          <a:xfrm>
            <a:off x="1943100" y="4562474"/>
            <a:ext cx="5583238" cy="181885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black">
          <a:xfrm>
            <a:off x="3460751" y="4552950"/>
            <a:ext cx="40655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ru-RU" b="1" dirty="0"/>
              <a:t>это тот уровень грамотности, который дает человеку возможность вступать в отношения с внешней средой максимально адаптироваться и функционировать в ней</a:t>
            </a:r>
            <a:endParaRPr lang="en-US" b="1" dirty="0"/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gray">
          <a:xfrm>
            <a:off x="2811463" y="5057775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8619" name="Picture 11" descr="DP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359275"/>
            <a:ext cx="17272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black">
          <a:xfrm>
            <a:off x="1111250" y="5068888"/>
            <a:ext cx="167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То есть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14653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942975" y="4983813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922338" y="325438"/>
            <a:ext cx="7764462" cy="92710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Формы ФГ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942975" y="1997075"/>
            <a:ext cx="3206749" cy="3076575"/>
            <a:chOff x="660" y="1673"/>
            <a:chExt cx="2020" cy="1938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gray">
            <a:xfrm>
              <a:off x="723" y="1798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>
                  <a:solidFill>
                    <a:srgbClr val="FFFF00"/>
                  </a:solidFill>
                </a:rPr>
                <a:t>Общая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7353" name="AutoShape 9"/>
            <p:cNvSpPr>
              <a:spLocks noChangeArrowheads="1"/>
            </p:cNvSpPr>
            <p:nvPr/>
          </p:nvSpPr>
          <p:spPr bwMode="gray">
            <a:xfrm>
              <a:off x="723" y="2134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>
                  <a:solidFill>
                    <a:srgbClr val="FFFF00"/>
                  </a:solidFill>
                </a:rPr>
                <a:t>Компьютерная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7354" name="AutoShape 10"/>
            <p:cNvSpPr>
              <a:spLocks noChangeArrowheads="1"/>
            </p:cNvSpPr>
            <p:nvPr/>
          </p:nvSpPr>
          <p:spPr bwMode="gray">
            <a:xfrm>
              <a:off x="660" y="2470"/>
              <a:ext cx="2020" cy="27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>
                  <a:solidFill>
                    <a:srgbClr val="FFFF00"/>
                  </a:solidFill>
                </a:rPr>
                <a:t>Информационная грамотность</a:t>
              </a:r>
              <a:r>
                <a:rPr lang="en-US" sz="1600" b="1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57355" name="AutoShape 11"/>
            <p:cNvSpPr>
              <a:spLocks noChangeArrowheads="1"/>
            </p:cNvSpPr>
            <p:nvPr/>
          </p:nvSpPr>
          <p:spPr bwMode="gray">
            <a:xfrm>
              <a:off x="723" y="2806"/>
              <a:ext cx="1957" cy="51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>
                  <a:solidFill>
                    <a:srgbClr val="FFFF00"/>
                  </a:solidFill>
                </a:rPr>
                <a:t>Грамотность при овладении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>
                  <a:solidFill>
                    <a:srgbClr val="FFFF00"/>
                  </a:solidFill>
                </a:rPr>
                <a:t>Иностранными языками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4668838" y="2417763"/>
            <a:ext cx="3248025" cy="3081337"/>
            <a:chOff x="2941" y="1670"/>
            <a:chExt cx="2046" cy="1941"/>
          </a:xfrm>
        </p:grpSpPr>
        <p:sp>
          <p:nvSpPr>
            <p:cNvPr id="57359" name="Rectangle 15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0" name="Rectangle 16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1" name="AutoShape 17"/>
            <p:cNvSpPr>
              <a:spLocks noChangeArrowheads="1"/>
            </p:cNvSpPr>
            <p:nvPr/>
          </p:nvSpPr>
          <p:spPr bwMode="gray">
            <a:xfrm>
              <a:off x="2941" y="1801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dirty="0"/>
                <a:t> </a:t>
              </a:r>
              <a:r>
                <a:rPr lang="ru-RU" sz="1600" b="1" dirty="0"/>
                <a:t>Бытовая грамотность</a:t>
              </a:r>
              <a:endParaRPr lang="en-US" sz="1600" b="1" dirty="0"/>
            </a:p>
          </p:txBody>
        </p:sp>
        <p:sp>
          <p:nvSpPr>
            <p:cNvPr id="57362" name="AutoShape 18"/>
            <p:cNvSpPr>
              <a:spLocks noChangeArrowheads="1"/>
            </p:cNvSpPr>
            <p:nvPr/>
          </p:nvSpPr>
          <p:spPr bwMode="gray">
            <a:xfrm>
              <a:off x="2941" y="2137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/>
                <a:t>Грамотность поведения в ЧС</a:t>
              </a:r>
              <a:endParaRPr lang="en-US" sz="1600" b="1" dirty="0"/>
            </a:p>
          </p:txBody>
        </p:sp>
        <p:sp>
          <p:nvSpPr>
            <p:cNvPr id="57363" name="AutoShape 19"/>
            <p:cNvSpPr>
              <a:spLocks noChangeArrowheads="1"/>
            </p:cNvSpPr>
            <p:nvPr/>
          </p:nvSpPr>
          <p:spPr bwMode="gray">
            <a:xfrm>
              <a:off x="2941" y="2473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/>
                <a:t>Коммуникативная грамотность</a:t>
              </a:r>
              <a:endParaRPr lang="en-US" sz="1600" b="1" dirty="0"/>
            </a:p>
          </p:txBody>
        </p:sp>
        <p:sp>
          <p:nvSpPr>
            <p:cNvPr id="57364" name="AutoShape 20"/>
            <p:cNvSpPr>
              <a:spLocks noChangeArrowheads="1"/>
            </p:cNvSpPr>
            <p:nvPr/>
          </p:nvSpPr>
          <p:spPr bwMode="gray">
            <a:xfrm>
              <a:off x="2941" y="2809"/>
              <a:ext cx="2046" cy="477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/>
                <a:t>Общественно-политическая 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/>
                <a:t>грамотность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919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144000" cy="333797"/>
          </a:xfrm>
        </p:spPr>
        <p:txBody>
          <a:bodyPr/>
          <a:lstStyle/>
          <a:p>
            <a:r>
              <a:rPr lang="ru-RU" alt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Индикаторы функциональной грамотности школьников и их эмпирические показатели</a:t>
            </a:r>
            <a:br>
              <a:rPr lang="ru-RU" altLang="ru-RU" sz="2000" dirty="0"/>
            </a:b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64373"/>
              </p:ext>
            </p:extLst>
          </p:nvPr>
        </p:nvGraphicFramePr>
        <p:xfrm>
          <a:off x="179512" y="391962"/>
          <a:ext cx="8568952" cy="6277399"/>
        </p:xfrm>
        <a:graphic>
          <a:graphicData uri="http://schemas.openxmlformats.org/drawingml/2006/table">
            <a:tbl>
              <a:tblPr/>
              <a:tblGrid>
                <a:gridCol w="374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0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Индикаторы функциональной грамотности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Умения (эмпирические показатели):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171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грамотность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Написать сочинение, реферат.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Считать без калькулятора.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Отвечать на вопросы, не испытывая затруднений в построении фраз, подборе слов.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Написать заявление, заполнить какие-либо анкеты, бланки.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17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Компьютерная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Искать информацию в сети Интернет.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Пользоваться электронной почтой.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Создавать и распечатывать тексты.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90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Грамотность действий в чрезвычайных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ситуациях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Оказывать первую медицинскую помощь пострадавшему.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1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Обратиться за экстренной помощью к специализированным службам.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Заботиться о своем здоровье.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Вести себя в ситуациях угрозы личной безопасности.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40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144000" cy="333797"/>
          </a:xfrm>
        </p:spPr>
        <p:txBody>
          <a:bodyPr/>
          <a:lstStyle/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Индикаторы функциональной грамотности школьников и их эмпирические показатели</a:t>
            </a:r>
            <a:br>
              <a:rPr lang="ru-RU" altLang="ru-RU" sz="2000" dirty="0"/>
            </a:b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39615"/>
              </p:ext>
            </p:extLst>
          </p:nvPr>
        </p:nvGraphicFramePr>
        <p:xfrm>
          <a:off x="395536" y="391962"/>
          <a:ext cx="8496944" cy="6063288"/>
        </p:xfrm>
        <a:graphic>
          <a:graphicData uri="http://schemas.openxmlformats.org/drawingml/2006/table">
            <a:tbl>
              <a:tblPr/>
              <a:tblGrid>
                <a:gridCol w="371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9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Индикаторы функциональной грамотности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Умения (эмпирические показатели):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869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Информационная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Находить и отбирать необходимую информацию из книг, справочников, энциклопедий и др. печатных текстов.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Читать чертежи, схемы, графики.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Использовать информацию из СМИ (газеты, журналы, радио, телевидение).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Пользоваться алфавитным и систематическим каталогом библиотеки.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Анализировать числовую информацию.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435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Работать в группе, команде.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Расположить к себе других людей.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поддаваться колебаниям своего настроения.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Приспосабливаться к новым, непривычным требованиям и условиям.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Организовать работу группы.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65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144000" cy="333797"/>
          </a:xfrm>
        </p:spPr>
        <p:txBody>
          <a:bodyPr/>
          <a:lstStyle/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Индикаторы функциональной грамотности школьников и их эмпирические показатели</a:t>
            </a:r>
            <a:br>
              <a:rPr lang="ru-RU" altLang="ru-RU" sz="2000" dirty="0"/>
            </a:b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55087"/>
              </p:ext>
            </p:extLst>
          </p:nvPr>
        </p:nvGraphicFramePr>
        <p:xfrm>
          <a:off x="251520" y="391962"/>
          <a:ext cx="8568952" cy="6190609"/>
        </p:xfrm>
        <a:graphic>
          <a:graphicData uri="http://schemas.openxmlformats.org/drawingml/2006/table">
            <a:tbl>
              <a:tblPr/>
              <a:tblGrid>
                <a:gridCol w="374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0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Индикаторы функциональной грамотности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Умения (эмпирические показатели):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8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Владение иностранными языками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Перевести со словарем несложный текст.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Рассказать о себе, своих друзьях, своем городе.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Понимать тексты инструкций на упаковках различных товаров, приборов бытовой техники.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569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Грамотность при решении бытовых проблем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Выбирать продукты, товары и услуги (в магазинах, в разных сервисных службах, в том числе интерактивных).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Планировать денежные расходы, исходя из бюджета семьи.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Использовать различные технические бытовые устройства, пользуясь инструкциями.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1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Ориентироваться в незнакомом городе, пользуясь справочником, картой,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GPS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-навигатором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78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Правовая и общественно-политическая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грамотность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Отстаивать свои права и интересы.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1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Объяснять различия в функциях и полномочиях Правительства, Президента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95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942975" y="4983813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922338" y="325438"/>
            <a:ext cx="7764462" cy="92710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Формы ФГ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886838" y="2035788"/>
            <a:ext cx="3532186" cy="3076575"/>
            <a:chOff x="660" y="1673"/>
            <a:chExt cx="2225" cy="1938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gray">
            <a:xfrm>
              <a:off x="748" y="1862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>
                  <a:solidFill>
                    <a:srgbClr val="FFFF00"/>
                  </a:solidFill>
                </a:rPr>
                <a:t>Читательская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7353" name="AutoShape 9"/>
            <p:cNvSpPr>
              <a:spLocks noChangeArrowheads="1"/>
            </p:cNvSpPr>
            <p:nvPr/>
          </p:nvSpPr>
          <p:spPr bwMode="gray">
            <a:xfrm>
              <a:off x="748" y="2350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>
                  <a:solidFill>
                    <a:srgbClr val="FFFF00"/>
                  </a:solidFill>
                </a:rPr>
                <a:t>Математическая 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7355" name="AutoShape 11"/>
            <p:cNvSpPr>
              <a:spLocks noChangeArrowheads="1"/>
            </p:cNvSpPr>
            <p:nvPr/>
          </p:nvSpPr>
          <p:spPr bwMode="gray">
            <a:xfrm>
              <a:off x="660" y="2806"/>
              <a:ext cx="2225" cy="51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>
                  <a:solidFill>
                    <a:srgbClr val="FFFF00"/>
                  </a:solidFill>
                </a:rPr>
                <a:t>Естественнонаучная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4717375" y="2389838"/>
            <a:ext cx="3248025" cy="3081337"/>
            <a:chOff x="2941" y="1670"/>
            <a:chExt cx="2046" cy="1941"/>
          </a:xfrm>
        </p:grpSpPr>
        <p:sp>
          <p:nvSpPr>
            <p:cNvPr id="57359" name="Rectangle 15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0" name="Rectangle 16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1" name="AutoShape 17"/>
            <p:cNvSpPr>
              <a:spLocks noChangeArrowheads="1"/>
            </p:cNvSpPr>
            <p:nvPr/>
          </p:nvSpPr>
          <p:spPr bwMode="gray">
            <a:xfrm>
              <a:off x="2941" y="1801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dirty="0"/>
                <a:t> </a:t>
              </a:r>
              <a:r>
                <a:rPr lang="ru-RU" sz="1600" b="1" dirty="0"/>
                <a:t>Финансовая грамотность</a:t>
              </a:r>
              <a:endParaRPr lang="en-US" sz="1600" b="1" dirty="0"/>
            </a:p>
          </p:txBody>
        </p:sp>
        <p:sp>
          <p:nvSpPr>
            <p:cNvPr id="57362" name="AutoShape 18"/>
            <p:cNvSpPr>
              <a:spLocks noChangeArrowheads="1"/>
            </p:cNvSpPr>
            <p:nvPr/>
          </p:nvSpPr>
          <p:spPr bwMode="gray">
            <a:xfrm>
              <a:off x="2941" y="2305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endParaRPr lang="en-US" sz="1600" b="1" dirty="0"/>
            </a:p>
          </p:txBody>
        </p:sp>
        <p:sp>
          <p:nvSpPr>
            <p:cNvPr id="57364" name="AutoShape 20"/>
            <p:cNvSpPr>
              <a:spLocks noChangeArrowheads="1"/>
            </p:cNvSpPr>
            <p:nvPr/>
          </p:nvSpPr>
          <p:spPr bwMode="gray">
            <a:xfrm>
              <a:off x="2941" y="2809"/>
              <a:ext cx="2046" cy="477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endParaRPr lang="en-US" sz="1600" b="1" dirty="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821F84-B3FB-4461-AFD9-391F8328BB6C}"/>
              </a:ext>
            </a:extLst>
          </p:cNvPr>
          <p:cNvSpPr/>
          <p:nvPr/>
        </p:nvSpPr>
        <p:spPr>
          <a:xfrm>
            <a:off x="4845361" y="4419877"/>
            <a:ext cx="2837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Креативное мышление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0BC02D-10A6-4073-9323-E00752C0DD4C}"/>
              </a:ext>
            </a:extLst>
          </p:cNvPr>
          <p:cNvSpPr/>
          <p:nvPr/>
        </p:nvSpPr>
        <p:spPr>
          <a:xfrm>
            <a:off x="4677687" y="3389410"/>
            <a:ext cx="3173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Глобальные компетенции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854264"/>
      </p:ext>
    </p:extLst>
  </p:cSld>
  <p:clrMapOvr>
    <a:masterClrMapping/>
  </p:clrMapOvr>
</p:sld>
</file>

<file path=ppt/theme/theme1.xml><?xml version="1.0" encoding="utf-8"?>
<a:theme xmlns:a="http://schemas.openxmlformats.org/drawingml/2006/main" name="Tsv7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Tsv7_ani</Template>
  <TotalTime>981</TotalTime>
  <Words>1409</Words>
  <Application>Microsoft Office PowerPoint</Application>
  <PresentationFormat>Экран (4:3)</PresentationFormat>
  <Paragraphs>234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Verdana</vt:lpstr>
      <vt:lpstr>Wingdings</vt:lpstr>
      <vt:lpstr>Tsv7_ani</vt:lpstr>
      <vt:lpstr> «Функциональная грамотность -  дань моде или благо?»    </vt:lpstr>
      <vt:lpstr>Задание</vt:lpstr>
      <vt:lpstr>Задание</vt:lpstr>
      <vt:lpstr>Функциональная грамотность</vt:lpstr>
      <vt:lpstr>Формы ФГ</vt:lpstr>
      <vt:lpstr>Индикаторы функциональной грамотности школьников и их эмпирические показатели </vt:lpstr>
      <vt:lpstr>Индикаторы функциональной грамотности школьников и их эмпирические показатели </vt:lpstr>
      <vt:lpstr>Индикаторы функциональной грамотности школьников и их эмпирические показатели </vt:lpstr>
      <vt:lpstr>Формы ФГ</vt:lpstr>
      <vt:lpstr>Читательская грамотность</vt:lpstr>
      <vt:lpstr>Глобальные  компетенции</vt:lpstr>
      <vt:lpstr>Понятия «чтение» и «функциональное чтение»</vt:lpstr>
      <vt:lpstr>Уровни грамотности чтения</vt:lpstr>
      <vt:lpstr>Работа с текстом как основной способ развития навыков ФЧ</vt:lpstr>
      <vt:lpstr>Презентация PowerPoint</vt:lpstr>
      <vt:lpstr>Практикум 1</vt:lpstr>
      <vt:lpstr>Презентация PowerPoint</vt:lpstr>
      <vt:lpstr>Презентация PowerPoint</vt:lpstr>
      <vt:lpstr>Практикум 2</vt:lpstr>
      <vt:lpstr>Модель  формирования и развития функциональной грамотности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учащихся</dc:title>
  <dc:creator>user</dc:creator>
  <dc:description>http://propowerpoint.ru - Áåñïëàòíûå øàáëîíû äëÿ ïðåçåíòàöèé. Ïîëåçíûå ñîâåòû è óðîêè  _x000d__x000d_
PowerPoint .</dc:description>
  <cp:lastModifiedBy>Дарья П. Ткачук</cp:lastModifiedBy>
  <cp:revision>74</cp:revision>
  <dcterms:created xsi:type="dcterms:W3CDTF">2016-12-29T00:13:29Z</dcterms:created>
  <dcterms:modified xsi:type="dcterms:W3CDTF">2022-12-12T10:37:10Z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000800ea0c0000000000010243100207f6000400038000</vt:lpwstr>
  </property>
</Properties>
</file>