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838" r:id="rId2"/>
    <p:sldId id="839" r:id="rId3"/>
    <p:sldId id="257" r:id="rId4"/>
    <p:sldId id="859" r:id="rId5"/>
    <p:sldId id="836" r:id="rId6"/>
    <p:sldId id="854" r:id="rId7"/>
    <p:sldId id="855" r:id="rId8"/>
    <p:sldId id="857" r:id="rId9"/>
    <p:sldId id="856" r:id="rId10"/>
    <p:sldId id="858" r:id="rId11"/>
    <p:sldId id="831" r:id="rId12"/>
    <p:sldId id="804" r:id="rId13"/>
    <p:sldId id="829" r:id="rId14"/>
    <p:sldId id="624" r:id="rId15"/>
    <p:sldId id="623" r:id="rId16"/>
    <p:sldId id="612" r:id="rId17"/>
    <p:sldId id="840" r:id="rId18"/>
    <p:sldId id="841" r:id="rId19"/>
    <p:sldId id="842" r:id="rId20"/>
    <p:sldId id="843" r:id="rId21"/>
    <p:sldId id="844" r:id="rId22"/>
    <p:sldId id="845" r:id="rId23"/>
    <p:sldId id="846" r:id="rId24"/>
    <p:sldId id="847" r:id="rId25"/>
    <p:sldId id="848" r:id="rId26"/>
    <p:sldId id="849" r:id="rId27"/>
    <p:sldId id="850" r:id="rId28"/>
    <p:sldId id="852" r:id="rId29"/>
    <p:sldId id="853" r:id="rId3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06" userDrawn="1">
          <p15:clr>
            <a:srgbClr val="A4A3A4"/>
          </p15:clr>
        </p15:guide>
        <p15:guide id="2" orient="horz" pos="32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6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6FF"/>
    <a:srgbClr val="6B6B6F"/>
    <a:srgbClr val="E1E1E2"/>
    <a:srgbClr val="FFFFFF"/>
    <a:srgbClr val="EAF2FB"/>
    <a:srgbClr val="D3E8FE"/>
    <a:srgbClr val="2362ED"/>
    <a:srgbClr val="F3F8FC"/>
    <a:srgbClr val="FFEBEC"/>
    <a:srgbClr val="EAF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BC89EF96-8CEA-46FF-86C4-4CE0E7609802}" styleName="Светлый стиль 3 — акцент 1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  <a:fill>
          <a:solidFill>
            <a:schemeClr val="accent1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5400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96" autoAdjust="0"/>
  </p:normalViewPr>
  <p:slideViewPr>
    <p:cSldViewPr snapToGrid="0">
      <p:cViewPr varScale="1">
        <p:scale>
          <a:sx n="90" d="100"/>
          <a:sy n="90" d="100"/>
        </p:scale>
        <p:origin x="1272" y="90"/>
      </p:cViewPr>
      <p:guideLst>
        <p:guide pos="506"/>
        <p:guide orient="horz" pos="3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A29E0-B023-462D-A26C-48D3CE2B8966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E558A-C21E-4ED1-99CE-F76C454C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9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558A-C21E-4ED1-99CE-F76C454C9D2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89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558A-C21E-4ED1-99CE-F76C454C9D27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138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970CD-CE16-40C5-AB15-C7463DA897F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26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970CD-CE16-40C5-AB15-C7463DA897F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44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E558A-C21E-4ED1-99CE-F76C454C9D2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23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9E2D5-6E81-473F-A68C-18966E1C94CA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3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E558A-C21E-4ED1-99CE-F76C454C9D27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765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E43CC-7D1B-0F46-A5F1-32FEA28152EE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246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E43CC-7D1B-0F46-A5F1-32FEA28152EE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219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E43CC-7D1B-0F46-A5F1-32FEA28152EE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098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43CC-7D1B-0F46-A5F1-32FEA28152EE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81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558A-C21E-4ED1-99CE-F76C454C9D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9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43CC-7D1B-0F46-A5F1-32FEA28152EE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33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43CC-7D1B-0F46-A5F1-32FEA28152EE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814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43CC-7D1B-0F46-A5F1-32FEA28152EE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8381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43CC-7D1B-0F46-A5F1-32FEA28152EE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872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558A-C21E-4ED1-99CE-F76C454C9D27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622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E2D5-6E81-473F-A68C-18966E1C94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893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Заменить на новый дизайн</a:t>
            </a:r>
            <a:endParaRPr/>
          </a:p>
        </p:txBody>
      </p:sp>
      <p:sp>
        <p:nvSpPr>
          <p:cNvPr id="442" name="Google Shape;44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890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6" name="Google Shape;4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610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8 </a:t>
            </a:r>
            <a:r>
              <a:rPr lang="ru-RU" dirty="0" err="1"/>
              <a:t>кл</a:t>
            </a:r>
            <a:r>
              <a:rPr lang="ru-RU" dirty="0"/>
              <a:t>. (Л) Распознавание организмов прошедших эпох (2.13.1), 8 </a:t>
            </a:r>
            <a:r>
              <a:rPr lang="ru-RU" dirty="0" err="1"/>
              <a:t>кл</a:t>
            </a:r>
            <a:r>
              <a:rPr lang="ru-RU" dirty="0"/>
              <a:t>. (Л) Изучение внешнего строения птиц в связи с приспособленностью к полету (2.11.1)</a:t>
            </a:r>
            <a:endParaRPr dirty="0"/>
          </a:p>
        </p:txBody>
      </p:sp>
      <p:sp>
        <p:nvSpPr>
          <p:cNvPr id="486" name="Google Shape;4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4880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10 </a:t>
            </a:r>
            <a:r>
              <a:rPr lang="ru-RU" dirty="0" err="1"/>
              <a:t>кл</a:t>
            </a:r>
            <a:r>
              <a:rPr lang="ru-RU" dirty="0"/>
              <a:t> (У) Обнаружение жиров с помощью качественных реакций (2.2.6)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3038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43CC-7D1B-0F46-A5F1-32FEA28152EE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64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43CC-7D1B-0F46-A5F1-32FEA28152EE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47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44B5C-3D64-1AED-1947-A02571D39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1E67A7-55EB-E1CC-43B0-9D9E87FA2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E26F1-F273-F2C3-925D-E4ADD5FD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776B-F69F-4816-BA11-B968DEDF496D}" type="datetime1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B4DD34-38AD-9858-0BBA-EC0FBA7A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809472-AE4C-EADA-8C2A-50140ADA6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5F58-605E-A449-B5B4-E15488063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1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570FF-6CCB-C515-D563-26814694B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7711A7-90B1-FC7B-69DE-5D26E91EC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5DF93-D867-BC31-647D-521890A5D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6EFF-4C5A-4967-9470-6D5825119FD0}" type="datetime1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89C43E-FBFB-1D2B-C08C-C84C55E9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E05783-B261-4C14-2EEF-90A27464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5F58-605E-A449-B5B4-E15488063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3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42B826-4D14-8C7C-4BA0-CA9B3260F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ADECF6-1C5B-6626-5F03-813DCB1FB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859CD7-A89F-9FC2-AC70-A04C74FD7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9ADB-E194-4F5D-B1F5-2826AD78FB0F}" type="datetime1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CB41CB-0FAF-A46D-C393-5E54ED05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6A2B4C-0B11-009F-B743-7C14F3C3C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5F58-605E-A449-B5B4-E15488063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035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5">
  <p:cSld name="Макет_5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ACFE"/>
              </a:buClr>
              <a:buSzPts val="4400"/>
              <a:buFont typeface="Montserrat"/>
              <a:buNone/>
              <a:defRPr sz="4400" b="1" i="0" u="none" strike="noStrike" cap="none">
                <a:solidFill>
                  <a:srgbClr val="6CACF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3160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н_без ф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655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Фон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7D9760-B89D-4A4E-A6E7-3D67DE95E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2249148-D622-4E99-A960-F47785DF5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anose="00000500000000000000"/>
              </a:defRPr>
            </a:lvl1pPr>
            <a:lvl2pPr>
              <a:defRPr>
                <a:latin typeface="Montserrat" panose="00000500000000000000"/>
              </a:defRPr>
            </a:lvl2pPr>
            <a:lvl3pPr>
              <a:defRPr>
                <a:latin typeface="Montserrat" panose="00000500000000000000"/>
              </a:defRPr>
            </a:lvl3pPr>
            <a:lvl4pPr>
              <a:defRPr>
                <a:latin typeface="Montserrat" panose="00000500000000000000"/>
              </a:defRPr>
            </a:lvl4pPr>
            <a:lvl5pPr>
              <a:defRPr>
                <a:latin typeface="Montserrat" panose="0000050000000000000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D3BE962-6791-4F30-BD9E-96B166CB3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6CACFE"/>
                </a:solidFill>
                <a:latin typeface="Montserra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06005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н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7D9760-B89D-4A4E-A6E7-3D67DE95E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2249148-D622-4E99-A960-F47785DF5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anose="00000500000000000000"/>
              </a:defRPr>
            </a:lvl1pPr>
            <a:lvl2pPr>
              <a:defRPr>
                <a:latin typeface="Montserrat" panose="00000500000000000000"/>
              </a:defRPr>
            </a:lvl2pPr>
            <a:lvl3pPr>
              <a:defRPr>
                <a:latin typeface="Montserrat" panose="00000500000000000000"/>
              </a:defRPr>
            </a:lvl3pPr>
            <a:lvl4pPr>
              <a:defRPr>
                <a:latin typeface="Montserrat" panose="00000500000000000000"/>
              </a:defRPr>
            </a:lvl4pPr>
            <a:lvl5pPr>
              <a:defRPr>
                <a:latin typeface="Montserrat" panose="0000050000000000000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D3BE962-6791-4F30-BD9E-96B166CB3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6CACFE"/>
                </a:solidFill>
                <a:latin typeface="Montserra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8437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C8AE8-E97E-01A0-D28E-FF3DC1C3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4FE7FE-6FB0-F8A3-42B2-632A3CF04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A6EB0B-6E29-9561-D0F4-85EB80F2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F837-E612-4A29-8AC3-F78DA0F9B895}" type="datetime1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939132-E3AA-B4BC-5A1D-0444F626F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C90001-831C-8F47-D365-12647679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5F58-605E-A449-B5B4-E15488063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24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4D1C4-3A69-F95D-145E-3F88C07B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002DF-DAA9-1EF9-396B-38E8FC207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D3C016-1888-12A1-D975-BDD84DAA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414C-CC1D-4766-989B-878B3583EA4E}" type="datetime1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77DC00-7614-6EE5-ECA2-C0635113B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1919D5-D57C-49D5-2A76-C3A38E9E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5F58-605E-A449-B5B4-E15488063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32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ABEC1-6A6A-3C19-9B34-67324A00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259BC-D702-ACB9-0574-A6E610D23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715F65-AFD3-C171-0195-191224450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74A8D5-BF3A-C3E3-1F2F-F8BCF2FC6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8013-3876-4BA9-8B13-1066C7AB2341}" type="datetime1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253A2A-35B3-2A08-07D4-472C5352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2B5D0E-DB9F-7D22-70CB-2D3C2F8E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5F58-605E-A449-B5B4-E15488063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EAB16-4FDF-A495-E400-96FE12E8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928B2E-0146-CD32-8B0A-28FD687B2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B02124-7188-DBAD-2E8A-AFE9E4C1C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44D882B-1DB8-795F-68B7-91B6253A6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00FC58-FA17-A776-B830-657D87C76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2FDFEF-CC7E-62BB-4B28-E5029B9F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D18E-E6D3-42D3-B4C9-7A5754AB7AE2}" type="datetime1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77A74C-BF96-3DAB-5616-6862CC59C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8A7C2E-4C24-162D-0B9F-6C392CB1B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5F58-605E-A449-B5B4-E15488063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1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A1547-0BD9-9B59-B0B6-88EEC874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5988B7-B4B9-CC2D-046A-44F03B61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EAEC-6DAF-4D61-B9E7-EE149B8A7183}" type="datetime1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8292D6-C16B-D780-06B6-C5CC8D9B8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BEB3D8-0779-76CA-9C1B-CA11A2F4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5F58-605E-A449-B5B4-E15488063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42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AD3590-AF99-90B8-E643-588ED4283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5C9C-75A2-453A-9513-32432791D895}" type="datetime1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3764CF-717D-CC9F-0062-52798514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7F871F-7FCD-CB87-3489-6B04C408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5F58-605E-A449-B5B4-E15488063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6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9B85F-4BE7-F6D8-CC91-73F49E9D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BD341A-02DD-B0AF-8B3A-FBB9D6DED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4CC91B-65D2-B795-35F2-38948DFC7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2B13AE-D768-ACD4-661B-2D138959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3203-7DC1-475E-8C5A-D417F05DA4F7}" type="datetime1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403F32-00E0-8229-3DCE-F01C23D2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F6D775-9AAE-C3A9-AB42-2C579DC5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5F58-605E-A449-B5B4-E15488063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9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5E106-878E-892D-9C06-18DCD0E3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7D45D2-309A-E1D9-3DD2-F15BB3998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7A5337-DCD5-ACED-7E06-B2D2CBFE4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AE9EC6-8193-9241-E558-E6E9BAB4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B6B9-5814-4382-9AE3-C363E2DAE90E}" type="datetime1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0D3D04-FD9E-0597-EB08-FCD8D4269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B1FBAA-75CF-7D6D-539A-DD45EFB1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5F58-605E-A449-B5B4-E15488063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EF553-B234-B0DE-EAF7-29997E546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E1E10E-7E17-0971-7065-9569BD152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65EBB7-35CB-86A4-6785-311643D35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7A6FE-3896-4127-B547-E80B85C5A28E}" type="datetime1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688939-1BA7-0EC1-E1AC-BFBFEDAA0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F674A-05C8-821E-550B-A877A7102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65F58-605E-A449-B5B4-E15488063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5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5" r:id="rId13"/>
    <p:sldLayoutId id="2147483676" r:id="rId14"/>
    <p:sldLayoutId id="214748367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hool.oblakoz.ru/play/module/324612" TargetMode="External"/><Relationship Id="rId5" Type="http://schemas.openxmlformats.org/officeDocument/2006/relationships/image" Target="../media/image31.png"/><Relationship Id="rId4" Type="http://schemas.openxmlformats.org/officeDocument/2006/relationships/hyperlink" Target="https://school.oblakoz.ru/play/module/32461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6.sv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6.sv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lck.ru/3EUdiy" TargetMode="External"/><Relationship Id="rId5" Type="http://schemas.openxmlformats.org/officeDocument/2006/relationships/image" Target="../media/image53.png"/><Relationship Id="rId4" Type="http://schemas.openxmlformats.org/officeDocument/2006/relationships/hyperlink" Target="https://oblakoz.ru/in2024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hyperlink" Target="https://oblakoz.ru/" TargetMode="Externa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38.sv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6.svg"/><Relationship Id="rId9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.svg"/><Relationship Id="rId10" Type="http://schemas.openxmlformats.org/officeDocument/2006/relationships/image" Target="../media/image71.png"/><Relationship Id="rId4" Type="http://schemas.openxmlformats.org/officeDocument/2006/relationships/image" Target="../media/image5.png"/><Relationship Id="rId9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7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6.svg"/><Relationship Id="rId10" Type="http://schemas.openxmlformats.org/officeDocument/2006/relationships/image" Target="../media/image75.png"/><Relationship Id="rId4" Type="http://schemas.openxmlformats.org/officeDocument/2006/relationships/image" Target="../media/image5.png"/><Relationship Id="rId9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5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38.svg"/><Relationship Id="rId5" Type="http://schemas.openxmlformats.org/officeDocument/2006/relationships/image" Target="../media/image76.png"/><Relationship Id="rId10" Type="http://schemas.openxmlformats.org/officeDocument/2006/relationships/image" Target="../media/image64.png"/><Relationship Id="rId4" Type="http://schemas.openxmlformats.org/officeDocument/2006/relationships/image" Target="../media/image6.svg"/><Relationship Id="rId9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6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4.jpg"/><Relationship Id="rId7" Type="http://schemas.openxmlformats.org/officeDocument/2006/relationships/hyperlink" Target="mailto:support@oblakoz.r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oblakoz.ru" TargetMode="External"/><Relationship Id="rId5" Type="http://schemas.openxmlformats.org/officeDocument/2006/relationships/hyperlink" Target="https://oblakoz.ru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85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blakoz.ru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chool.oblakoz.ru/materials/496072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chool.oblakoz.ru/materials/496049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ol.oblakoz.ru/play/module/327777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hool.oblakoz.ru/play/module/443651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hyperlink" Target="https://school.oblakoz.ru/play/module/48830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chool.oblakoz.ru/play/module/360993" TargetMode="Externa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s://school.oblakoz.ru/play/module/324618" TargetMode="External"/><Relationship Id="rId4" Type="http://schemas.openxmlformats.org/officeDocument/2006/relationships/hyperlink" Target="https://school.oblakoz.ru/play/module/32464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school.oblakoz.ru/play/module/36099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DE1244-0D5A-030F-E8D0-AA99CCEED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5896" y="1161534"/>
            <a:ext cx="6676103" cy="56922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B78E12-F67E-0DFE-6956-120D25D20A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536" y="342897"/>
            <a:ext cx="1967600" cy="818637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394EFBCF-2AE1-7C99-FCF6-F69C3CB4F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511" y="2297725"/>
            <a:ext cx="9998978" cy="23876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Inter V Semi Bold" panose="02000503000000020004" pitchFamily="2" charset="0"/>
              </a:rPr>
              <a:t>Районный практико-ориентированный семинар «Возможности онлайн-сервиса «Облако знаний» для эффективной организации образовательного процесса по биологии в условиях реализации ФОП и обновленных ФГОС»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D50BFCD-3EE5-486C-AA97-E57E3BB23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0566" y="449089"/>
            <a:ext cx="20097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7">
            <a:extLst>
              <a:ext uri="{FF2B5EF4-FFF2-40B4-BE49-F238E27FC236}">
                <a16:creationId xmlns:a16="http://schemas.microsoft.com/office/drawing/2014/main" id="{2D40B9B0-BD25-4B10-9108-A70F0C14A7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3445" y="449089"/>
            <a:ext cx="641005" cy="942655"/>
          </a:xfrm>
          <a:prstGeom prst="rect">
            <a:avLst/>
          </a:prstGeom>
          <a:noFill/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A9773E5A-0B29-5262-E5ED-5DB929BFED23}"/>
              </a:ext>
            </a:extLst>
          </p:cNvPr>
          <p:cNvSpPr txBox="1">
            <a:spLocks/>
          </p:cNvSpPr>
          <p:nvPr/>
        </p:nvSpPr>
        <p:spPr>
          <a:xfrm>
            <a:off x="1096511" y="5466559"/>
            <a:ext cx="6787649" cy="770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Федотова Ирина Ивановна,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Региональный директор Издательства «</a:t>
            </a:r>
            <a:r>
              <a:rPr lang="ru-RU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Физикон</a:t>
            </a:r>
            <a:r>
              <a:rPr lang="ru-RU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7299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1069109" y="1690688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None/>
              <a:tabLst>
                <a:tab pos="268288" algn="l"/>
              </a:tabLst>
            </a:pPr>
            <a:endParaRPr lang="ru-RU" sz="1800" dirty="0">
              <a:latin typeface="Trebuchet MS" panose="020B0603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95" y="980290"/>
            <a:ext cx="4154069" cy="22604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40840" y="3522283"/>
            <a:ext cx="4614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https://school.oblakoz.ru/play/module/324610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57269" y="647927"/>
            <a:ext cx="5695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defRPr/>
            </a:pPr>
            <a:r>
              <a:rPr lang="ru-RU" dirty="0">
                <a:solidFill>
                  <a:srgbClr val="4472C4">
                    <a:lumMod val="50000"/>
                  </a:srgbClr>
                </a:solidFill>
              </a:rPr>
              <a:t>Опыты, проведение которых «вживую» затруднительно</a:t>
            </a:r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842" y="1030584"/>
            <a:ext cx="4114432" cy="22338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6181842" y="3933681"/>
            <a:ext cx="4614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6"/>
              </a:rPr>
              <a:t>https://school.oblakoz.ru/play/module/324612</a:t>
            </a:r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10506075" cy="56197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Виртуальные лабораторные работы по биологии</a:t>
            </a:r>
            <a:endParaRPr lang="ru-RU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Google Shape;482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5567" y="4303013"/>
            <a:ext cx="4507546" cy="255498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Прямоугольник 1"/>
          <p:cNvSpPr/>
          <p:nvPr/>
        </p:nvSpPr>
        <p:spPr>
          <a:xfrm>
            <a:off x="501781" y="3891615"/>
            <a:ext cx="436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Calibri"/>
                <a:cs typeface="Calibri"/>
                <a:sym typeface="Calibri"/>
              </a:rPr>
              <a:t>Интерактивная лаборатория с реактивами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822" y="3217052"/>
            <a:ext cx="3234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Изучение строения листа, 6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кл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hlinkClick r:id="rId4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9837" y="3287350"/>
            <a:ext cx="5008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Изучение передвижения воды и минеральных веществ по древесине, 6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кл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hlinkClick r:id="rId4"/>
            </a:endParaRPr>
          </a:p>
        </p:txBody>
      </p:sp>
      <p:pic>
        <p:nvPicPr>
          <p:cNvPr id="17" name="Google Shape;481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51972" y="4415484"/>
            <a:ext cx="4544109" cy="2229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5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0CEFD-FABD-CA91-BB8B-B2442220E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771" y="519991"/>
            <a:ext cx="9145384" cy="587021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dirty="0">
                <a:solidFill>
                  <a:srgbClr val="4040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Сценарий работы в «Облаке знаний»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73E5A-0B29-5262-E5ED-5DB929BFE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770" y="1434727"/>
            <a:ext cx="5648771" cy="3578952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  <a:buFont typeface="+mj-lt"/>
              <a:buAutoNum type="arabicPeriod"/>
            </a:pP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Учитель назначает работы на класс или на конкретных учеников</a:t>
            </a:r>
          </a:p>
          <a:p>
            <a:pPr marL="457200" indent="-457200"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  <a:buFont typeface="+mj-lt"/>
              <a:buAutoNum type="arabicPeriod"/>
            </a:pP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Ученики выполняют назначенную работу</a:t>
            </a:r>
          </a:p>
          <a:p>
            <a:pPr marL="457200" indent="-457200"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  <a:buFont typeface="+mj-lt"/>
              <a:buAutoNum type="arabicPeriod"/>
            </a:pP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Происходит автоматическая проверка ответов</a:t>
            </a:r>
          </a:p>
          <a:p>
            <a:pPr marL="457200" indent="-457200"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  <a:buFont typeface="+mj-lt"/>
              <a:buAutoNum type="arabicPeriod"/>
            </a:pP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Учитель анализирует полученные результаты и при необходимости назначает дополнительные работы</a:t>
            </a:r>
            <a:endParaRPr lang="ru-RU" sz="2000" kern="2200" dirty="0">
              <a:solidFill>
                <a:srgbClr val="404045"/>
              </a:solidFill>
              <a:latin typeface="Verdana" panose="020B0604030504040204" pitchFamily="34" charset="0"/>
              <a:ea typeface="Verdana" panose="020B0604030504040204" pitchFamily="34" charset="0"/>
              <a:cs typeface="Helvetica Neue" panose="02000503000000020004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D11CD0-98CA-5EDB-7811-509D5C75F6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7" b="-1002"/>
          <a:stretch/>
        </p:blipFill>
        <p:spPr>
          <a:xfrm>
            <a:off x="7656690" y="1015997"/>
            <a:ext cx="3759817" cy="2243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514BC5-A443-5C4D-8985-EDE6274427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8394" y="2856742"/>
            <a:ext cx="3416591" cy="2453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5F185F-321F-6217-169E-6C6BDAF771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"/>
          <a:stretch/>
        </p:blipFill>
        <p:spPr>
          <a:xfrm>
            <a:off x="8113252" y="4629063"/>
            <a:ext cx="3688380" cy="1662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25CEBB-D78A-3514-B732-5648FB27B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5098" y="1897699"/>
            <a:ext cx="1781705" cy="8710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32E2607-1EB9-CF29-57B7-661179639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02441" y="5460343"/>
            <a:ext cx="1297609" cy="10236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A9C7CD-8FEE-4871-A4F4-A806548BEC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33784" y="364430"/>
            <a:ext cx="1345941" cy="559991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4B5CAB-26E1-48FF-A9A0-D9061B51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5F58-605E-A449-B5B4-E154880632A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22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0CEFD-FABD-CA91-BB8B-B2442220E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331" y="443631"/>
            <a:ext cx="10600098" cy="587021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dirty="0">
                <a:solidFill>
                  <a:srgbClr val="4040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Система измерения образовательных достижений в «Облаке знаний»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1EFC0C7-EACF-4448-A8BA-8042597B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5F58-605E-A449-B5B4-E154880632AF}" type="slidenum">
              <a:rPr lang="ru-RU" smtClean="0"/>
              <a:t>12</a:t>
            </a:fld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D17DB45-1A3E-4FDF-B2DA-8065E217E9BB}"/>
              </a:ext>
            </a:extLst>
          </p:cNvPr>
          <p:cNvSpPr/>
          <p:nvPr/>
        </p:nvSpPr>
        <p:spPr bwMode="auto">
          <a:xfrm>
            <a:off x="7376756" y="5745322"/>
            <a:ext cx="34937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Интерфейс учителя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315EFDF-91A1-475B-8E0D-706CBCE1FF7D}"/>
              </a:ext>
            </a:extLst>
          </p:cNvPr>
          <p:cNvSpPr/>
          <p:nvPr/>
        </p:nvSpPr>
        <p:spPr bwMode="auto">
          <a:xfrm>
            <a:off x="2143560" y="5072589"/>
            <a:ext cx="34937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Интерфейс ученика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094899-E9D3-438B-9EB4-CFE850DCCC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771" y="1725824"/>
            <a:ext cx="66533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0BC82B-76D6-4D63-B2FA-01AFF68EC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430" y="2505322"/>
            <a:ext cx="5000375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3091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0CEFD-FABD-CA91-BB8B-B2442220E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770" y="397567"/>
            <a:ext cx="10936898" cy="616586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404045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 panose="02000503000000020004" pitchFamily="2" charset="0"/>
              </a:rPr>
              <a:t>Индивидуальный поход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8B76BA-8CC8-408B-9DF6-D98E3434A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3784" y="364430"/>
            <a:ext cx="1345941" cy="559991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EC61799-F291-B25D-0256-3FD3F8CAE06D}"/>
              </a:ext>
            </a:extLst>
          </p:cNvPr>
          <p:cNvSpPr/>
          <p:nvPr/>
        </p:nvSpPr>
        <p:spPr bwMode="auto">
          <a:xfrm>
            <a:off x="1406684" y="5871344"/>
            <a:ext cx="54616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Создание индивидуальной траектории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110BF99-1B0E-3B49-D41B-344C6DC2A264}"/>
              </a:ext>
            </a:extLst>
          </p:cNvPr>
          <p:cNvSpPr/>
          <p:nvPr/>
        </p:nvSpPr>
        <p:spPr bwMode="auto">
          <a:xfrm>
            <a:off x="7333861" y="4850259"/>
            <a:ext cx="34937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Интерфейс ученика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D288A6-C9D2-A972-8A58-9CC4AEC224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" b="-465"/>
          <a:stretch/>
        </p:blipFill>
        <p:spPr bwMode="auto">
          <a:xfrm>
            <a:off x="6456045" y="1223519"/>
            <a:ext cx="5249353" cy="3432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01C1B4-E582-4780-95D0-E56CAD51B3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17" y="2808354"/>
            <a:ext cx="6850566" cy="300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56EEFD4A-9F60-4195-8DD6-A24E69866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770" y="1322095"/>
            <a:ext cx="6193869" cy="1296927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Ориентация на принципы </a:t>
            </a:r>
            <a:r>
              <a:rPr lang="ru-RU" sz="2000" dirty="0">
                <a:solidFill>
                  <a:srgbClr val="2362E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доказательного образования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2000" dirty="0">
                <a:solidFill>
                  <a:srgbClr val="2362E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диагностика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и  </a:t>
            </a:r>
            <a:r>
              <a:rPr lang="ru-RU" sz="2000" dirty="0">
                <a:solidFill>
                  <a:srgbClr val="2362E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мониторинг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образовательных достижений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DB86FD-A507-44F8-A1E5-29512E067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5F58-605E-A449-B5B4-E154880632AF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526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5298F4-0FD4-4AFE-B79C-A9581BEC10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14" y="1187384"/>
            <a:ext cx="6181567" cy="4805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408B0A-3842-476D-8E4D-CDDD9A3C05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3784" y="182473"/>
            <a:ext cx="1345941" cy="5599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5B0D34-010F-4010-AF85-89F76B5DAE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792" y="1187384"/>
            <a:ext cx="4784114" cy="1913958"/>
          </a:xfrm>
          <a:prstGeom prst="roundRect">
            <a:avLst>
              <a:gd name="adj" fmla="val 2445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1FF8D19-B3C3-44D0-8901-4E53F179F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14" y="455827"/>
            <a:ext cx="9919650" cy="5127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404045"/>
                </a:solidFill>
                <a:latin typeface="Verdana"/>
                <a:ea typeface="Verdana"/>
                <a:cs typeface="Tahoma"/>
              </a:rPr>
              <a:t>Формирование индивидуальной траектории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59BF2B-DD9C-4DA2-BCB4-3042ED19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5F58-605E-A449-B5B4-E154880632AF}" type="slidenum">
              <a:rPr lang="ru-RU" smtClean="0"/>
              <a:t>14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C0749B-556D-4716-8D32-B8399B9CB4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792" y="2939243"/>
            <a:ext cx="4784114" cy="341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52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2F21C-2055-4D03-A143-2242355FF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14" y="455827"/>
            <a:ext cx="9919650" cy="5127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404045"/>
                </a:solidFill>
                <a:latin typeface="Verdana"/>
                <a:ea typeface="Verdana"/>
                <a:cs typeface="Tahoma"/>
              </a:rPr>
              <a:t>Формирование индивидуальной траектории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B3E6401-17F1-451A-B6C5-44A63749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5F58-605E-A449-B5B4-E154880632AF}" type="slidenum">
              <a:rPr lang="ru-RU" smtClean="0"/>
              <a:t>15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408B0A-3842-476D-8E4D-CDDD9A3C05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3784" y="182473"/>
            <a:ext cx="1345941" cy="5599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495733-AAEA-4020-8C59-3F976C4CC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92" y="1325563"/>
            <a:ext cx="11019416" cy="4829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54000" algn="ctr" rotWithShape="0">
              <a:schemeClr val="accent1">
                <a:lumMod val="40000"/>
                <a:lumOff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1987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97832" y="376101"/>
            <a:ext cx="10036629" cy="5199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800" b="1" dirty="0">
                <a:solidFill>
                  <a:srgbClr val="404045"/>
                </a:solidFill>
                <a:latin typeface="Verdana"/>
                <a:ea typeface="Verdana"/>
                <a:cs typeface="Tahoma"/>
              </a:rPr>
              <a:t>База заданий в «Облаке знаний»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1A013AE-F3DA-49CD-B65A-4D32A7B7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5F58-605E-A449-B5B4-E154880632AF}" type="slidenum">
              <a:rPr lang="ru-RU" smtClean="0"/>
              <a:t>16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673754" y="4137103"/>
            <a:ext cx="4956967" cy="178419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defRPr/>
            </a:pPr>
            <a:r>
              <a:rPr lang="en-US" sz="2000" dirty="0">
                <a:solidFill>
                  <a:srgbClr val="0089FF"/>
                </a:solidFill>
                <a:latin typeface="Verdana"/>
                <a:ea typeface="Verdana"/>
                <a:cs typeface="Tahoma"/>
              </a:rPr>
              <a:t>&gt; </a:t>
            </a:r>
            <a:r>
              <a:rPr lang="ru-RU" sz="2000" dirty="0">
                <a:solidFill>
                  <a:srgbClr val="0089FF"/>
                </a:solidFill>
                <a:latin typeface="Verdana"/>
                <a:ea typeface="Verdana"/>
                <a:cs typeface="Tahoma"/>
              </a:rPr>
              <a:t>15 000 цифровых работ</a:t>
            </a:r>
            <a:endParaRPr sz="2000" dirty="0"/>
          </a:p>
          <a:p>
            <a:pPr>
              <a:lnSpc>
                <a:spcPct val="150000"/>
              </a:lnSpc>
              <a:defRPr/>
            </a:pPr>
            <a:endParaRPr lang="ru-RU" sz="1000" dirty="0">
              <a:ln w="0"/>
              <a:solidFill>
                <a:schemeClr val="tx1"/>
              </a:solidFill>
              <a:latin typeface="Verdana"/>
              <a:ea typeface="Verdana"/>
              <a:cs typeface="Helvetica Neue"/>
            </a:endParaRPr>
          </a:p>
          <a:p>
            <a:pPr>
              <a:lnSpc>
                <a:spcPct val="150000"/>
              </a:lnSpc>
              <a:defRPr/>
            </a:pPr>
            <a:r>
              <a:rPr lang="ru-RU" dirty="0">
                <a:ln w="0"/>
                <a:solidFill>
                  <a:schemeClr val="tx1"/>
                </a:solidFill>
                <a:latin typeface="Verdana"/>
                <a:ea typeface="Verdana"/>
                <a:cs typeface="Tahoma"/>
              </a:rPr>
              <a:t>Свыше 75 000 заданий </a:t>
            </a:r>
          </a:p>
          <a:p>
            <a:pPr>
              <a:lnSpc>
                <a:spcPct val="150000"/>
              </a:lnSpc>
              <a:defRPr/>
            </a:pPr>
            <a:r>
              <a:rPr lang="ru-RU" dirty="0">
                <a:ln w="0"/>
                <a:solidFill>
                  <a:schemeClr val="tx1"/>
                </a:solidFill>
                <a:latin typeface="Verdana"/>
                <a:ea typeface="Verdana"/>
                <a:cs typeface="Tahoma"/>
              </a:rPr>
              <a:t>17 интерактивных типов</a:t>
            </a:r>
            <a:endParaRPr lang="ru-RU" dirty="0">
              <a:solidFill>
                <a:srgbClr val="0089FF"/>
              </a:solidFill>
              <a:latin typeface="Verdana"/>
              <a:ea typeface="Verdana"/>
              <a:cs typeface="Helvetica Neue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69074" y="4137103"/>
            <a:ext cx="5386038" cy="178419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50000"/>
              </a:lnSpc>
              <a:spcBef>
                <a:spcPts val="800"/>
              </a:spcBef>
              <a:defRPr/>
            </a:pPr>
            <a:r>
              <a:rPr lang="ru-RU" sz="2000" dirty="0">
                <a:solidFill>
                  <a:srgbClr val="0089FF"/>
                </a:solidFill>
                <a:latin typeface="Verdana"/>
                <a:ea typeface="Verdana"/>
                <a:cs typeface="Tahoma"/>
              </a:rPr>
              <a:t>Подготовка к ЕГЭ и ОГЭ</a:t>
            </a:r>
          </a:p>
          <a:p>
            <a:pPr>
              <a:lnSpc>
                <a:spcPct val="150000"/>
              </a:lnSpc>
              <a:defRPr/>
            </a:pPr>
            <a:endParaRPr lang="ru-RU" sz="1000" dirty="0">
              <a:ln w="0"/>
              <a:solidFill>
                <a:schemeClr val="tx1"/>
              </a:solidFill>
              <a:latin typeface="Verdana"/>
              <a:ea typeface="Verdana"/>
              <a:cs typeface="Tahoma"/>
            </a:endParaRPr>
          </a:p>
          <a:p>
            <a:pPr>
              <a:lnSpc>
                <a:spcPct val="150000"/>
              </a:lnSpc>
              <a:defRPr/>
            </a:pPr>
            <a:r>
              <a:rPr lang="ru-RU" dirty="0">
                <a:ln w="0"/>
                <a:solidFill>
                  <a:schemeClr val="tx1"/>
                </a:solidFill>
                <a:latin typeface="Verdana"/>
                <a:ea typeface="Verdana"/>
                <a:cs typeface="Tahoma"/>
              </a:rPr>
              <a:t>Доступны работы по 14 предметам для ЕГЭ и по 11 предметам для ОГЭ</a:t>
            </a:r>
            <a:endParaRPr dirty="0"/>
          </a:p>
          <a:p>
            <a:pPr>
              <a:defRPr/>
            </a:pPr>
            <a:endParaRPr lang="ru-RU" sz="1800" dirty="0">
              <a:solidFill>
                <a:srgbClr val="0089FF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69074" y="1405054"/>
            <a:ext cx="10961648" cy="24978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spcBef>
                <a:spcPts val="800"/>
              </a:spcBef>
              <a:spcAft>
                <a:spcPts val="1000"/>
              </a:spcAft>
              <a:defRPr/>
            </a:pPr>
            <a:r>
              <a:rPr lang="ru-RU" sz="2000" dirty="0">
                <a:solidFill>
                  <a:srgbClr val="0089FF"/>
                </a:solidFill>
                <a:latin typeface="Verdana"/>
                <a:ea typeface="Verdana"/>
                <a:cs typeface="Tahoma"/>
              </a:rPr>
              <a:t>1</a:t>
            </a:r>
            <a:r>
              <a:rPr lang="de-DE" sz="2000" dirty="0">
                <a:solidFill>
                  <a:srgbClr val="0089FF"/>
                </a:solidFill>
                <a:latin typeface="Verdana"/>
                <a:ea typeface="Verdana"/>
                <a:cs typeface="Tahoma"/>
              </a:rPr>
              <a:t>7</a:t>
            </a:r>
            <a:r>
              <a:rPr lang="ru-RU" sz="2000" dirty="0">
                <a:solidFill>
                  <a:srgbClr val="0089FF"/>
                </a:solidFill>
                <a:latin typeface="Verdana"/>
                <a:ea typeface="Verdana"/>
                <a:cs typeface="Tahoma"/>
              </a:rPr>
              <a:t> школьных предметов базового и углубленного уровней</a:t>
            </a:r>
          </a:p>
          <a:p>
            <a:pPr>
              <a:spcAft>
                <a:spcPts val="1000"/>
              </a:spcAft>
              <a:defRPr/>
            </a:pPr>
            <a:endParaRPr lang="ru-RU" dirty="0">
              <a:ln w="0"/>
              <a:solidFill>
                <a:schemeClr val="tx1"/>
              </a:solidFill>
              <a:latin typeface="Verdana"/>
              <a:ea typeface="Verdana"/>
              <a:cs typeface="Helvetica Neue"/>
            </a:endParaRPr>
          </a:p>
          <a:p>
            <a:pPr>
              <a:spcAft>
                <a:spcPts val="10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Verdana"/>
                <a:ea typeface="Verdana"/>
                <a:cs typeface="Tahoma"/>
              </a:rPr>
              <a:t>Русский язык, литература, математика, информатика, окружающий мир, физика, химия, биология, география, обществознание, ОРКСЭ, ОБЗР, история, английский язык, немецкий язык, французский язык, испанский язык.</a:t>
            </a:r>
            <a:br>
              <a:rPr lang="ru-RU" dirty="0">
                <a:solidFill>
                  <a:schemeClr val="tx1"/>
                </a:solidFill>
                <a:latin typeface="Verdana"/>
                <a:ea typeface="Verdana"/>
                <a:cs typeface="Tahoma"/>
              </a:rPr>
            </a:br>
            <a:r>
              <a:rPr lang="ru-RU" dirty="0">
                <a:solidFill>
                  <a:schemeClr val="tx1"/>
                </a:solidFill>
                <a:latin typeface="Verdana"/>
                <a:ea typeface="Verdana"/>
                <a:cs typeface="Tahoma"/>
              </a:rPr>
              <a:t>Дополнительно: астрономия, робототехника и функциональная грамотность.</a:t>
            </a:r>
          </a:p>
          <a:p>
            <a:pPr>
              <a:defRPr/>
            </a:pPr>
            <a:endParaRPr lang="ru-RU" dirty="0">
              <a:ln w="0"/>
              <a:solidFill>
                <a:schemeClr val="tx1"/>
              </a:solidFill>
              <a:latin typeface="Verdana"/>
              <a:ea typeface="Verdana"/>
              <a:cs typeface="Helvetica Neue"/>
            </a:endParaRPr>
          </a:p>
          <a:p>
            <a:pPr>
              <a:defRPr/>
            </a:pPr>
            <a:endParaRPr lang="ru-RU" dirty="0">
              <a:solidFill>
                <a:srgbClr val="0089FF"/>
              </a:solidFill>
              <a:latin typeface="Verdana"/>
              <a:ea typeface="Verdana"/>
              <a:cs typeface="Helvetica Neue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EE2EFD-99A5-452F-AA5B-87BB288815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3784" y="364430"/>
            <a:ext cx="1345941" cy="55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8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D71D35-AC58-4BDA-B814-B8672C1A8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5F58-605E-A449-B5B4-E154880632AF}" type="slidenum">
              <a:rPr lang="ru-RU" smtClean="0"/>
              <a:t>17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09912D-35F8-4065-8621-CD6A6DF8E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292779" y="322001"/>
            <a:ext cx="1345941" cy="559991"/>
          </a:xfrm>
          <a:prstGeom prst="rect">
            <a:avLst/>
          </a:prstGeom>
        </p:spPr>
      </p:pic>
      <p:sp>
        <p:nvSpPr>
          <p:cNvPr id="7" name="Заголовок 58">
            <a:extLst>
              <a:ext uri="{FF2B5EF4-FFF2-40B4-BE49-F238E27FC236}">
                <a16:creationId xmlns:a16="http://schemas.microsoft.com/office/drawing/2014/main" id="{E794E5FC-AC1E-4E5D-87A8-94F5D9717CF1}"/>
              </a:ext>
            </a:extLst>
          </p:cNvPr>
          <p:cNvSpPr txBox="1">
            <a:spLocks/>
          </p:cNvSpPr>
          <p:nvPr/>
        </p:nvSpPr>
        <p:spPr bwMode="auto">
          <a:xfrm>
            <a:off x="484268" y="339247"/>
            <a:ext cx="7641815" cy="5797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ru-RU" sz="2800" b="1" dirty="0">
                <a:solidFill>
                  <a:srgbClr val="4040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Вариативная часть: подготовка к ГИА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6BD9B2B-2F56-48F5-B0D0-0C50907C72A2}"/>
              </a:ext>
            </a:extLst>
          </p:cNvPr>
          <p:cNvGrpSpPr/>
          <p:nvPr/>
        </p:nvGrpSpPr>
        <p:grpSpPr>
          <a:xfrm>
            <a:off x="695740" y="1380226"/>
            <a:ext cx="10800520" cy="2475782"/>
            <a:chOff x="838200" y="1380226"/>
            <a:chExt cx="10800520" cy="2475782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C5D0846B-2895-452D-87CE-781E5F5DB430}"/>
                </a:ext>
              </a:extLst>
            </p:cNvPr>
            <p:cNvSpPr/>
            <p:nvPr/>
          </p:nvSpPr>
          <p:spPr>
            <a:xfrm>
              <a:off x="838200" y="1380226"/>
              <a:ext cx="10800520" cy="2475782"/>
            </a:xfrm>
            <a:prstGeom prst="roundRect">
              <a:avLst>
                <a:gd name="adj" fmla="val 72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C3F8CD6B-CFE9-4459-AC8B-7C38AE05FF98}"/>
                </a:ext>
              </a:extLst>
            </p:cNvPr>
            <p:cNvGrpSpPr/>
            <p:nvPr/>
          </p:nvGrpSpPr>
          <p:grpSpPr>
            <a:xfrm>
              <a:off x="1508669" y="1831962"/>
              <a:ext cx="9459583" cy="1572311"/>
              <a:chOff x="1492370" y="1787598"/>
              <a:chExt cx="9459583" cy="1572311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73E9AC6C-4A78-41CA-A29B-6FA24900EBE7}"/>
                  </a:ext>
                </a:extLst>
              </p:cNvPr>
              <p:cNvSpPr/>
              <p:nvPr/>
            </p:nvSpPr>
            <p:spPr>
              <a:xfrm>
                <a:off x="1492370" y="1787598"/>
                <a:ext cx="4528868" cy="676035"/>
              </a:xfrm>
              <a:prstGeom prst="roundRect">
                <a:avLst/>
              </a:prstGeom>
              <a:solidFill>
                <a:srgbClr val="FFEB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rgbClr val="393943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Режимы подготовки: </a:t>
                </a:r>
              </a:p>
              <a:p>
                <a:pPr algn="ctr"/>
                <a:r>
                  <a:rPr lang="ru-RU" dirty="0">
                    <a:solidFill>
                      <a:srgbClr val="393943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по слотам / по вариантам</a:t>
                </a:r>
              </a:p>
            </p:txBody>
          </p:sp>
          <p:sp>
            <p:nvSpPr>
              <p:cNvPr id="10" name="Прямоугольник: скругленные углы 9">
                <a:extLst>
                  <a:ext uri="{FF2B5EF4-FFF2-40B4-BE49-F238E27FC236}">
                    <a16:creationId xmlns:a16="http://schemas.microsoft.com/office/drawing/2014/main" id="{B6BCAB88-3F16-4340-9222-0CAF13963A67}"/>
                  </a:ext>
                </a:extLst>
              </p:cNvPr>
              <p:cNvSpPr/>
              <p:nvPr/>
            </p:nvSpPr>
            <p:spPr>
              <a:xfrm>
                <a:off x="1492370" y="2683874"/>
                <a:ext cx="4528868" cy="676035"/>
              </a:xfrm>
              <a:prstGeom prst="roundRect">
                <a:avLst/>
              </a:prstGeom>
              <a:solidFill>
                <a:srgbClr val="FFEB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Теоретические конспекты</a:t>
                </a:r>
              </a:p>
            </p:txBody>
          </p:sp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A5B40E7-B69B-4474-AC2D-1DC264438422}"/>
                  </a:ext>
                </a:extLst>
              </p:cNvPr>
              <p:cNvSpPr/>
              <p:nvPr/>
            </p:nvSpPr>
            <p:spPr>
              <a:xfrm>
                <a:off x="6423085" y="1787598"/>
                <a:ext cx="4528868" cy="676035"/>
              </a:xfrm>
              <a:prstGeom prst="roundRect">
                <a:avLst/>
              </a:prstGeom>
              <a:solidFill>
                <a:srgbClr val="EAF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rgbClr val="393943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3 варианта КИМ ОГЭ</a:t>
                </a:r>
              </a:p>
              <a:p>
                <a:pPr algn="ctr"/>
                <a:r>
                  <a:rPr lang="ru-RU" dirty="0">
                    <a:solidFill>
                      <a:srgbClr val="393943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10 вариантов КИМ ЕГЭ</a:t>
                </a:r>
              </a:p>
            </p:txBody>
          </p:sp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7D288139-4D16-4348-80C6-2CEAA31D05F4}"/>
                  </a:ext>
                </a:extLst>
              </p:cNvPr>
              <p:cNvSpPr/>
              <p:nvPr/>
            </p:nvSpPr>
            <p:spPr>
              <a:xfrm>
                <a:off x="6423085" y="2683874"/>
                <a:ext cx="4528868" cy="676035"/>
              </a:xfrm>
              <a:prstGeom prst="roundRect">
                <a:avLst/>
              </a:prstGeom>
              <a:solidFill>
                <a:srgbClr val="E6E3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Задания обновляются по свежим спецификациям ФИПИ</a:t>
                </a:r>
              </a:p>
            </p:txBody>
          </p:sp>
        </p:grp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87BC0EB-1C90-4D55-9FBC-BFBACB86663B}"/>
              </a:ext>
            </a:extLst>
          </p:cNvPr>
          <p:cNvGrpSpPr/>
          <p:nvPr/>
        </p:nvGrpSpPr>
        <p:grpSpPr>
          <a:xfrm>
            <a:off x="695740" y="4044021"/>
            <a:ext cx="5257800" cy="2239174"/>
            <a:chOff x="838200" y="4072726"/>
            <a:chExt cx="5257800" cy="2239174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EA0305C-5A16-4AB1-B582-1BC3FCD38537}"/>
                </a:ext>
              </a:extLst>
            </p:cNvPr>
            <p:cNvSpPr/>
            <p:nvPr/>
          </p:nvSpPr>
          <p:spPr>
            <a:xfrm>
              <a:off x="838200" y="4072726"/>
              <a:ext cx="5257800" cy="2239174"/>
            </a:xfrm>
            <a:prstGeom prst="roundRect">
              <a:avLst>
                <a:gd name="adj" fmla="val 72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A3F3BE0-4625-4EC0-91DE-877AEC9D6AF2}"/>
                </a:ext>
              </a:extLst>
            </p:cNvPr>
            <p:cNvSpPr/>
            <p:nvPr/>
          </p:nvSpPr>
          <p:spPr>
            <a:xfrm>
              <a:off x="2831348" y="4140419"/>
              <a:ext cx="12715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>
                  <a:solidFill>
                    <a:srgbClr val="2A86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Учитель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0A1AE76-E660-41DC-980A-472F8F6F4B3E}"/>
                </a:ext>
              </a:extLst>
            </p:cNvPr>
            <p:cNvSpPr/>
            <p:nvPr/>
          </p:nvSpPr>
          <p:spPr>
            <a:xfrm>
              <a:off x="1113314" y="4702972"/>
              <a:ext cx="470757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Clr>
                  <a:srgbClr val="2A86FF"/>
                </a:buClr>
                <a:buFont typeface="Verdana" panose="020B0604030504040204" pitchFamily="34" charset="0"/>
                <a:buChar char="●"/>
              </a:pPr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</a:rPr>
                <a:t>Назначает работу ученикам</a:t>
              </a:r>
              <a:endParaRPr lang="en-US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buClr>
                  <a:srgbClr val="2A86FF"/>
                </a:buClr>
              </a:pPr>
              <a:endParaRPr lang="en-US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buClr>
                  <a:srgbClr val="2A86FF"/>
                </a:buClr>
              </a:pPr>
              <a:endParaRPr lang="ru-R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285750" indent="-285750">
                <a:buClr>
                  <a:srgbClr val="2A86FF"/>
                </a:buClr>
                <a:buFont typeface="Verdana" panose="020B0604030504040204" pitchFamily="34" charset="0"/>
                <a:buChar char="●"/>
              </a:pPr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</a:rPr>
                <a:t>Проверяет развернутые ответы  и анализирует результаты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4E17D37-5932-4C2A-9960-3F2F96DE10E9}"/>
              </a:ext>
            </a:extLst>
          </p:cNvPr>
          <p:cNvGrpSpPr/>
          <p:nvPr/>
        </p:nvGrpSpPr>
        <p:grpSpPr>
          <a:xfrm>
            <a:off x="6238460" y="4044021"/>
            <a:ext cx="5257800" cy="2239174"/>
            <a:chOff x="6380920" y="4044021"/>
            <a:chExt cx="5257800" cy="2239174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BC179F6E-B8B7-4C8D-8E64-3B80D4D789CA}"/>
                </a:ext>
              </a:extLst>
            </p:cNvPr>
            <p:cNvSpPr/>
            <p:nvPr/>
          </p:nvSpPr>
          <p:spPr>
            <a:xfrm>
              <a:off x="6380920" y="4044021"/>
              <a:ext cx="5257800" cy="2239174"/>
            </a:xfrm>
            <a:prstGeom prst="roundRect">
              <a:avLst>
                <a:gd name="adj" fmla="val 72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299E78DD-355C-4598-A91A-23AEB3937C26}"/>
                </a:ext>
              </a:extLst>
            </p:cNvPr>
            <p:cNvSpPr/>
            <p:nvPr/>
          </p:nvSpPr>
          <p:spPr>
            <a:xfrm>
              <a:off x="8431777" y="4111714"/>
              <a:ext cx="11560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>
                  <a:solidFill>
                    <a:srgbClr val="2A86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Ученик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8439C8C4-AC29-40DC-8ECC-60D17AA9BFBC}"/>
                </a:ext>
              </a:extLst>
            </p:cNvPr>
            <p:cNvSpPr/>
            <p:nvPr/>
          </p:nvSpPr>
          <p:spPr>
            <a:xfrm>
              <a:off x="6656035" y="4673551"/>
              <a:ext cx="4840225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Clr>
                  <a:srgbClr val="2A86FF"/>
                </a:buClr>
                <a:buFont typeface="Verdana" panose="020B0604030504040204" pitchFamily="34" charset="0"/>
                <a:buChar char="●"/>
              </a:pPr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</a:rPr>
                <a:t>Тренируется решать задачи отдельных позиций спецификации</a:t>
              </a:r>
            </a:p>
            <a:p>
              <a:pPr marL="285750" indent="-285750">
                <a:buClr>
                  <a:srgbClr val="2A86FF"/>
                </a:buClr>
                <a:buFont typeface="Verdana" panose="020B0604030504040204" pitchFamily="34" charset="0"/>
                <a:buChar char="●"/>
              </a:pPr>
              <a:endParaRPr lang="ru-R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285750" indent="-285750">
                <a:buClr>
                  <a:srgbClr val="2A86FF"/>
                </a:buClr>
                <a:buFont typeface="Verdana" panose="020B0604030504040204" pitchFamily="34" charset="0"/>
                <a:buChar char="●"/>
              </a:pPr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</a:rPr>
                <a:t>Выполняет в классе или дома (контрольная работа)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561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9A336-DDA5-4E1C-ACA9-BA8DEF93E251}"/>
              </a:ext>
            </a:extLst>
          </p:cNvPr>
          <p:cNvSpPr txBox="1">
            <a:spLocks/>
          </p:cNvSpPr>
          <p:nvPr/>
        </p:nvSpPr>
        <p:spPr>
          <a:xfrm>
            <a:off x="483972" y="305838"/>
            <a:ext cx="11668826" cy="7510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4040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Вариативная часть: функциональная грамотность </a:t>
            </a:r>
          </a:p>
        </p:txBody>
      </p:sp>
      <p:sp>
        <p:nvSpPr>
          <p:cNvPr id="17" name="Номер слайда 1">
            <a:extLst>
              <a:ext uri="{FF2B5EF4-FFF2-40B4-BE49-F238E27FC236}">
                <a16:creationId xmlns:a16="http://schemas.microsoft.com/office/drawing/2014/main" id="{AC580559-01B1-42D2-8FDA-178FE0460DE1}"/>
              </a:ext>
            </a:extLst>
          </p:cNvPr>
          <p:cNvSpPr txBox="1">
            <a:spLocks/>
          </p:cNvSpPr>
          <p:nvPr/>
        </p:nvSpPr>
        <p:spPr>
          <a:xfrm>
            <a:off x="11767535" y="6511790"/>
            <a:ext cx="517236" cy="27699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94B8D2-3161-41B8-B982-1B569D20BABD}" type="slidenum">
              <a:rPr lang="ru-RU" sz="12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92819C-A55D-41FB-943B-1772553A68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124" y="940831"/>
            <a:ext cx="8313752" cy="5548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3810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775" y="365125"/>
            <a:ext cx="10868025" cy="1325563"/>
          </a:xfrm>
        </p:spPr>
        <p:txBody>
          <a:bodyPr/>
          <a:lstStyle/>
          <a:p>
            <a:r>
              <a:rPr lang="ru-RU" sz="4400" dirty="0">
                <a:latin typeface="Calibri (Основной текст)"/>
                <a:cs typeface="Arial" pitchFamily="34" charset="0"/>
              </a:rPr>
              <a:t>Защита от списывания</a:t>
            </a:r>
          </a:p>
        </p:txBody>
      </p:sp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id="{B724898D-8840-47D2-81A2-8985546B0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9100" y="2029627"/>
            <a:ext cx="3028148" cy="30281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287" y="1429462"/>
            <a:ext cx="5032119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u="sng" dirty="0"/>
              <a:t>Запрет демонстрации решения</a:t>
            </a:r>
            <a:r>
              <a:rPr lang="ru-RU" sz="2400" dirty="0"/>
              <a:t>, ответа или даже самого факта правильности выполнения.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33836" y="1429462"/>
            <a:ext cx="4314826" cy="1936283"/>
          </a:xfrm>
          <a:prstGeom prst="rect">
            <a:avLst/>
          </a:prstGeom>
          <a:ln w="19050">
            <a:solidFill>
              <a:srgbClr val="6CACFE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«</a:t>
            </a:r>
            <a:r>
              <a:rPr lang="ru-RU" sz="2400" b="1" dirty="0"/>
              <a:t>Перемешивание</a:t>
            </a:r>
            <a:r>
              <a:rPr lang="ru-RU" sz="2400" dirty="0"/>
              <a:t>» чувствительных к списыванию элементов - у каждого ребенка эта последовательность  своя.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775" y="4371886"/>
            <a:ext cx="3952568" cy="1815882"/>
          </a:xfrm>
          <a:prstGeom prst="rect">
            <a:avLst/>
          </a:prstGeom>
          <a:ln w="19050">
            <a:solidFill>
              <a:srgbClr val="6CACFE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/>
              <a:t>Параметризация</a:t>
            </a:r>
            <a:r>
              <a:rPr lang="ru-RU" sz="2800" dirty="0"/>
              <a:t> - каждому учащемуся выдается свой набор числовых данных.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24550" y="4371886"/>
            <a:ext cx="5600700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Контрольные работы или варианты КИМ ЕГЭ  даются </a:t>
            </a:r>
            <a:r>
              <a:rPr lang="ru-RU" sz="2400" u="sng" dirty="0"/>
              <a:t>в двух (или более) разных авторских вариантах </a:t>
            </a:r>
            <a:r>
              <a:rPr lang="ru-RU" sz="2400" dirty="0"/>
              <a:t>(одинаковых по трудоемкости, но разных с точки зрения имеющихся там задач).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14112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64559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Разработчик онлайн-сервиса </a:t>
            </a:r>
            <a:b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«Облако знаний»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369427" y="2019404"/>
            <a:ext cx="8112901" cy="2114487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Издательство цифрового контента «</a:t>
            </a:r>
            <a:r>
              <a:rPr lang="ru-RU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Физикон</a:t>
            </a:r>
            <a:r>
              <a:rPr lang="ru-RU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»</a:t>
            </a:r>
          </a:p>
          <a:p>
            <a:r>
              <a:rPr lang="ru-RU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30 лет работы на российском рынке образования</a:t>
            </a:r>
          </a:p>
          <a:p>
            <a:endParaRPr lang="ru-RU" sz="2000" b="1" dirty="0">
              <a:solidFill>
                <a:srgbClr val="00A1DD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A1DD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1994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  первый в России 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CD-</a:t>
            </a:r>
            <a:r>
              <a:rPr lang="ru-RU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диск </a:t>
            </a:r>
            <a:br>
              <a:rPr lang="ru-RU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 обучающей программой «Открытая Физика»</a:t>
            </a:r>
          </a:p>
          <a:p>
            <a:endParaRPr lang="ru-RU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132D8B-C4D3-475E-8D74-CD7D43F711CA}"/>
              </a:ext>
            </a:extLst>
          </p:cNvPr>
          <p:cNvSpPr/>
          <p:nvPr/>
        </p:nvSpPr>
        <p:spPr>
          <a:xfrm>
            <a:off x="991497" y="4664917"/>
            <a:ext cx="1455552" cy="1392155"/>
          </a:xfrm>
          <a:prstGeom prst="ellipse">
            <a:avLst/>
          </a:prstGeom>
          <a:solidFill>
            <a:srgbClr val="EAFBF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dirty="0">
                <a:solidFill>
                  <a:srgbClr val="1EB563"/>
                </a:solidFill>
              </a:rPr>
              <a:t>1993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3366B96-6774-47E4-BB5A-035BE782CCA4}"/>
              </a:ext>
            </a:extLst>
          </p:cNvPr>
          <p:cNvSpPr/>
          <p:nvPr/>
        </p:nvSpPr>
        <p:spPr>
          <a:xfrm>
            <a:off x="3708027" y="4664917"/>
            <a:ext cx="1478081" cy="1449357"/>
          </a:xfrm>
          <a:prstGeom prst="ellipse">
            <a:avLst/>
          </a:prstGeom>
          <a:solidFill>
            <a:srgbClr val="DEF4F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dirty="0">
                <a:solidFill>
                  <a:srgbClr val="27A0D6"/>
                </a:solidFill>
              </a:rPr>
              <a:t>250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49F3D8A0-A3B5-412C-9D54-92DECE827C9D}"/>
              </a:ext>
            </a:extLst>
          </p:cNvPr>
          <p:cNvSpPr/>
          <p:nvPr/>
        </p:nvSpPr>
        <p:spPr>
          <a:xfrm>
            <a:off x="6447086" y="4664916"/>
            <a:ext cx="1546099" cy="1449357"/>
          </a:xfrm>
          <a:prstGeom prst="ellipse">
            <a:avLst/>
          </a:prstGeom>
          <a:solidFill>
            <a:srgbClr val="DFDFF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rgbClr val="7030A0"/>
                </a:solidFill>
              </a:rPr>
              <a:t>150</a:t>
            </a:r>
            <a:endParaRPr lang="ru-RU" sz="2667" dirty="0">
              <a:solidFill>
                <a:srgbClr val="7030A0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35C35A3-27F9-4CF2-95D0-ECA03D6C31FF}"/>
              </a:ext>
            </a:extLst>
          </p:cNvPr>
          <p:cNvSpPr/>
          <p:nvPr/>
        </p:nvSpPr>
        <p:spPr>
          <a:xfrm>
            <a:off x="9209394" y="4622737"/>
            <a:ext cx="1545611" cy="1449359"/>
          </a:xfrm>
          <a:prstGeom prst="ellipse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dirty="0">
                <a:solidFill>
                  <a:schemeClr val="accent2"/>
                </a:solidFill>
              </a:rPr>
              <a:t>МФТИ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4A25890-7380-454D-BE3A-BB6A089FD849}"/>
              </a:ext>
            </a:extLst>
          </p:cNvPr>
          <p:cNvSpPr/>
          <p:nvPr/>
        </p:nvSpPr>
        <p:spPr>
          <a:xfrm>
            <a:off x="795286" y="6236461"/>
            <a:ext cx="1651763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ru-RU" sz="1200" dirty="0">
                <a:solidFill>
                  <a:srgbClr val="38414D"/>
                </a:solidFill>
              </a:rPr>
              <a:t>Год</a:t>
            </a:r>
          </a:p>
          <a:p>
            <a:pPr algn="ctr"/>
            <a:r>
              <a:rPr lang="ru-RU" sz="1200" dirty="0">
                <a:solidFill>
                  <a:srgbClr val="38414D"/>
                </a:solidFill>
              </a:rPr>
              <a:t> основания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C533EE4-6546-4C36-A2E8-63C11EC89880}"/>
              </a:ext>
            </a:extLst>
          </p:cNvPr>
          <p:cNvSpPr/>
          <p:nvPr/>
        </p:nvSpPr>
        <p:spPr>
          <a:xfrm>
            <a:off x="3378688" y="6204930"/>
            <a:ext cx="2154595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ru-RU" sz="1200" dirty="0">
                <a:solidFill>
                  <a:srgbClr val="38414D"/>
                </a:solidFill>
              </a:rPr>
              <a:t>Выпущено</a:t>
            </a:r>
          </a:p>
          <a:p>
            <a:pPr algn="ctr"/>
            <a:r>
              <a:rPr lang="ru-RU" sz="1200" dirty="0">
                <a:solidFill>
                  <a:srgbClr val="38414D"/>
                </a:solidFill>
              </a:rPr>
              <a:t>цифровых пособий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2371C67-7174-4047-83BE-1470A0168AFB}"/>
              </a:ext>
            </a:extLst>
          </p:cNvPr>
          <p:cNvSpPr/>
          <p:nvPr/>
        </p:nvSpPr>
        <p:spPr>
          <a:xfrm>
            <a:off x="5897178" y="6229032"/>
            <a:ext cx="2809244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ru-RU" sz="1200" dirty="0">
                <a:solidFill>
                  <a:srgbClr val="38414D"/>
                </a:solidFill>
              </a:rPr>
              <a:t>Реализовано</a:t>
            </a:r>
          </a:p>
          <a:p>
            <a:pPr algn="ctr"/>
            <a:r>
              <a:rPr lang="ru-RU" sz="1200" dirty="0">
                <a:solidFill>
                  <a:srgbClr val="38414D"/>
                </a:solidFill>
              </a:rPr>
              <a:t>государственных проектов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C533EE4-6546-4C36-A2E8-63C11EC89880}"/>
              </a:ext>
            </a:extLst>
          </p:cNvPr>
          <p:cNvSpPr/>
          <p:nvPr/>
        </p:nvSpPr>
        <p:spPr>
          <a:xfrm>
            <a:off x="8904901" y="6240288"/>
            <a:ext cx="2154595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ru-RU" sz="1200" dirty="0">
                <a:solidFill>
                  <a:srgbClr val="38414D"/>
                </a:solidFill>
              </a:rPr>
              <a:t>Основано</a:t>
            </a:r>
          </a:p>
          <a:p>
            <a:pPr algn="ctr"/>
            <a:r>
              <a:rPr lang="ru-RU" sz="1200" dirty="0">
                <a:solidFill>
                  <a:srgbClr val="38414D"/>
                </a:solidFill>
              </a:rPr>
              <a:t>физтехами</a:t>
            </a:r>
          </a:p>
        </p:txBody>
      </p:sp>
      <p:pic>
        <p:nvPicPr>
          <p:cNvPr id="18" name="Рисунок 12">
            <a:extLst>
              <a:ext uri="{FF2B5EF4-FFF2-40B4-BE49-F238E27FC236}">
                <a16:creationId xmlns:a16="http://schemas.microsoft.com/office/drawing/2014/main" id="{75445FDC-37E1-289C-7609-6EB59C54D9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7155" y="3172506"/>
            <a:ext cx="2026645" cy="1205808"/>
          </a:xfrm>
          <a:prstGeom prst="rect">
            <a:avLst/>
          </a:prstGeom>
        </p:spPr>
      </p:pic>
      <p:pic>
        <p:nvPicPr>
          <p:cNvPr id="19" name="Picture 2" descr="Открытая Физика 2.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9393" y="899240"/>
            <a:ext cx="2339933" cy="21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67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E98BB-4236-D015-2924-B3A30748E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23920-71C5-231E-F836-55C940F0D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53" y="-7651"/>
            <a:ext cx="1100087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4040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Пилотный проект в ноябре–декабре 2024 года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5156226-B926-7D65-18CC-CA17D0594D7C}"/>
              </a:ext>
            </a:extLst>
          </p:cNvPr>
          <p:cNvSpPr txBox="1">
            <a:spLocks/>
          </p:cNvSpPr>
          <p:nvPr/>
        </p:nvSpPr>
        <p:spPr>
          <a:xfrm>
            <a:off x="908284" y="2135370"/>
            <a:ext cx="10504487" cy="303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EB83058-2ED0-76F4-34AB-E1C2D0366AB6}"/>
              </a:ext>
            </a:extLst>
          </p:cNvPr>
          <p:cNvSpPr txBox="1">
            <a:spLocks/>
          </p:cNvSpPr>
          <p:nvPr/>
        </p:nvSpPr>
        <p:spPr>
          <a:xfrm>
            <a:off x="1058786" y="3078361"/>
            <a:ext cx="5625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0089FF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9322C5-F49D-7635-F68D-B2445FBFB541}"/>
              </a:ext>
            </a:extLst>
          </p:cNvPr>
          <p:cNvSpPr txBox="1"/>
          <p:nvPr/>
        </p:nvSpPr>
        <p:spPr>
          <a:xfrm>
            <a:off x="542567" y="1098870"/>
            <a:ext cx="10971660" cy="2655266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800"/>
              </a:spcBef>
              <a:buClr>
                <a:srgbClr val="2A87FF"/>
              </a:buClr>
              <a:buFont typeface="Verdana" panose="020B0604030504040204" pitchFamily="34" charset="0"/>
              <a:buChar char="●"/>
            </a:pPr>
            <a:r>
              <a:rPr lang="ru-RU" sz="2000" dirty="0">
                <a:solidFill>
                  <a:srgbClr val="2A86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 проекта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– знакомство с ЭОР «Облако знаний», включение цифровых работ Сервиса в образовательный процесс</a:t>
            </a:r>
          </a:p>
          <a:p>
            <a:pPr marL="342900" indent="-342900">
              <a:lnSpc>
                <a:spcPct val="110000"/>
              </a:lnSpc>
              <a:spcBef>
                <a:spcPts val="800"/>
              </a:spcBef>
              <a:buClr>
                <a:srgbClr val="2A87FF"/>
              </a:buClr>
              <a:buFont typeface="Verdana" panose="020B0604030504040204" pitchFamily="34" charset="0"/>
              <a:buChar char="●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После активации по специальной ссылке учителю предоставляется </a:t>
            </a:r>
            <a:r>
              <a:rPr lang="ru-RU" sz="2000" dirty="0">
                <a:solidFill>
                  <a:srgbClr val="2A86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доступ ко всем ЭОР «Облако знаний»</a:t>
            </a: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Clr>
                <a:srgbClr val="2A87FF"/>
              </a:buClr>
              <a:buFont typeface="Verdana" panose="020B0604030504040204" pitchFamily="34" charset="0"/>
              <a:buChar char="●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Для школ </a:t>
            </a:r>
            <a:r>
              <a:rPr lang="ru-RU" sz="2000" dirty="0">
                <a:solidFill>
                  <a:srgbClr val="2A86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требует оплаты</a:t>
            </a: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Clr>
                <a:srgbClr val="2A87FF"/>
              </a:buClr>
              <a:buFont typeface="Verdana" panose="020B0604030504040204" pitchFamily="34" charset="0"/>
              <a:buChar char="●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Срок – </a:t>
            </a:r>
            <a:r>
              <a:rPr lang="ru-RU" sz="2000" dirty="0">
                <a:solidFill>
                  <a:srgbClr val="2A86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ноябрь–декабрь 2024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8EEC9C-49FA-43FF-B4E2-C063FD88C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15337" y="2377771"/>
            <a:ext cx="3441270" cy="2057143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C302B154-6E02-4523-A99F-7B0BC8C05734}"/>
              </a:ext>
            </a:extLst>
          </p:cNvPr>
          <p:cNvSpPr txBox="1">
            <a:spLocks/>
          </p:cNvSpPr>
          <p:nvPr/>
        </p:nvSpPr>
        <p:spPr>
          <a:xfrm>
            <a:off x="11767535" y="6529375"/>
            <a:ext cx="517236" cy="27699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94B8D2-3161-41B8-B982-1B569D20BABD}" type="slidenum">
              <a:rPr lang="ru-RU" sz="1200" smtClean="0">
                <a:solidFill>
                  <a:schemeClr val="bg1">
                    <a:lumMod val="65000"/>
                  </a:schemeClr>
                </a:solidFill>
              </a:rPr>
              <a:pPr/>
              <a:t>20</a:t>
            </a:fld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89639" y="4319529"/>
            <a:ext cx="4588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040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Чтобы стать участником проекта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A9773E5A-0B29-5262-E5ED-5DB929BFED23}"/>
              </a:ext>
            </a:extLst>
          </p:cNvPr>
          <p:cNvSpPr txBox="1">
            <a:spLocks/>
          </p:cNvSpPr>
          <p:nvPr/>
        </p:nvSpPr>
        <p:spPr>
          <a:xfrm>
            <a:off x="4631858" y="4688861"/>
            <a:ext cx="7559211" cy="13161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  <a:buFont typeface="+mj-lt"/>
              <a:buAutoNum type="arabicPeriod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Участником проекта может стать зарегистрированный пользователь.</a:t>
            </a:r>
          </a:p>
          <a:p>
            <a:pPr marL="457200" indent="-457200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  <a:buFont typeface="+mj-lt"/>
              <a:buAutoNum type="arabicPeriod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Зарегистрированный пользователь должен перейти </a:t>
            </a: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ссылке </a:t>
            </a:r>
            <a:r>
              <a:rPr lang="ru-RU" u="sng" dirty="0">
                <a:hlinkClick r:id="rId4"/>
              </a:rPr>
              <a:t>https://oblakoz.ru/in2024</a:t>
            </a:r>
            <a:endParaRPr lang="ru-RU" sz="1800" dirty="0">
              <a:solidFill>
                <a:srgbClr val="2A87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  <a:buFont typeface="+mj-lt"/>
              <a:buAutoNum type="arabicPeriod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Вы участник проекта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C5FAC5-CAD6-D024-4C85-3FE16C5E05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94" y="3741142"/>
            <a:ext cx="2685024" cy="2685024"/>
          </a:xfrm>
          <a:prstGeom prst="rect">
            <a:avLst/>
          </a:prstGeom>
        </p:spPr>
      </p:pic>
      <p:sp>
        <p:nvSpPr>
          <p:cNvPr id="12" name="Прямоугольник: скругленные углы 12">
            <a:extLst>
              <a:ext uri="{FF2B5EF4-FFF2-40B4-BE49-F238E27FC236}">
                <a16:creationId xmlns:a16="http://schemas.microsoft.com/office/drawing/2014/main" id="{85D5EA36-7E1C-4455-92CA-6E4C2EE64795}"/>
              </a:ext>
            </a:extLst>
          </p:cNvPr>
          <p:cNvSpPr/>
          <p:nvPr/>
        </p:nvSpPr>
        <p:spPr bwMode="auto">
          <a:xfrm>
            <a:off x="908284" y="6400719"/>
            <a:ext cx="2335644" cy="439396"/>
          </a:xfrm>
          <a:prstGeom prst="roundRect">
            <a:avLst>
              <a:gd name="adj" fmla="val 50000"/>
            </a:avLst>
          </a:prstGeom>
          <a:solidFill>
            <a:srgbClr val="D3E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https://clck.ru/3EUdiy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5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0CEFD-FABD-CA91-BB8B-B2442220E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32" y="550437"/>
            <a:ext cx="9145384" cy="587021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dirty="0">
                <a:solidFill>
                  <a:srgbClr val="4040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Сценарий работы в «Облаке знаний»: регистрация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73E5A-0B29-5262-E5ED-5DB929BFE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900" y="1416582"/>
            <a:ext cx="10006493" cy="3578952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  <a:buFont typeface="+mj-lt"/>
              <a:buAutoNum type="arabicPeriod"/>
            </a:pP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Если вы не зарегистрированы, то зарегистрируйтесь по ссылке </a:t>
            </a:r>
            <a:r>
              <a:rPr lang="ru-RU" sz="1800" dirty="0">
                <a:hlinkClick r:id="rId3"/>
              </a:rPr>
              <a:t>Облако знаний – образовательный сервис для учащихся и преподавателей школ</a:t>
            </a:r>
            <a:r>
              <a:rPr lang="ru-RU" sz="1800" dirty="0"/>
              <a:t>.</a:t>
            </a:r>
          </a:p>
          <a:p>
            <a:pPr marL="457200" indent="-457200"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  <a:buFont typeface="+mj-lt"/>
              <a:buAutoNum type="arabicPeriod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окне регистрации </a:t>
            </a:r>
            <a:b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выберите </a:t>
            </a:r>
            <a:r>
              <a:rPr lang="ru-RU" sz="1800" dirty="0">
                <a:solidFill>
                  <a:srgbClr val="2A87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«Я учитель» </a:t>
            </a: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 введите необходимые данные</a:t>
            </a:r>
          </a:p>
          <a:p>
            <a:pPr marL="457200" indent="-457200"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  <a:buFont typeface="+mj-lt"/>
              <a:buAutoNum type="arabicPeriod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Щелкните кнопку </a:t>
            </a: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«Зарегистрироваться»</a:t>
            </a:r>
            <a:r>
              <a:rPr lang="ru-RU" sz="1800" dirty="0">
                <a:solidFill>
                  <a:srgbClr val="2A87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A9C7CD-8FEE-4871-A4F4-A806548BE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688" y="0"/>
            <a:ext cx="1345941" cy="559991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4B5CAB-26E1-48FF-A9A0-D9061B51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3570"/>
            <a:ext cx="2743200" cy="365125"/>
          </a:xfr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65F58-605E-A449-B5B4-E154880632AF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88C761-0370-4EF7-8944-F991A78075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3571" y="3751171"/>
            <a:ext cx="2532306" cy="2965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EFA65C8-4CA5-4171-98E5-E574C897C3A9}"/>
              </a:ext>
            </a:extLst>
          </p:cNvPr>
          <p:cNvSpPr/>
          <p:nvPr/>
        </p:nvSpPr>
        <p:spPr>
          <a:xfrm>
            <a:off x="9261987" y="5938683"/>
            <a:ext cx="1946787" cy="363794"/>
          </a:xfrm>
          <a:prstGeom prst="roundRect">
            <a:avLst/>
          </a:prstGeom>
          <a:noFill/>
          <a:ln w="28575">
            <a:solidFill>
              <a:srgbClr val="FF4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C68A0AD-2B4A-49F5-BDC7-026D27215908}"/>
              </a:ext>
            </a:extLst>
          </p:cNvPr>
          <p:cNvSpPr/>
          <p:nvPr/>
        </p:nvSpPr>
        <p:spPr>
          <a:xfrm>
            <a:off x="9274717" y="4332043"/>
            <a:ext cx="940999" cy="319680"/>
          </a:xfrm>
          <a:prstGeom prst="roundRect">
            <a:avLst/>
          </a:prstGeom>
          <a:noFill/>
          <a:ln w="28575">
            <a:solidFill>
              <a:srgbClr val="FF4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FE27C1-9CFE-4D4E-8FD2-5717007D79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3174" y="3313911"/>
            <a:ext cx="4021394" cy="3535269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188D5531-5BC4-4CC3-A03E-31E460C915DF}"/>
              </a:ext>
            </a:extLst>
          </p:cNvPr>
          <p:cNvSpPr/>
          <p:nvPr/>
        </p:nvSpPr>
        <p:spPr>
          <a:xfrm>
            <a:off x="5560138" y="5642154"/>
            <a:ext cx="1922208" cy="367869"/>
          </a:xfrm>
          <a:prstGeom prst="roundRect">
            <a:avLst/>
          </a:prstGeom>
          <a:noFill/>
          <a:ln w="28575">
            <a:solidFill>
              <a:srgbClr val="FF4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DF52731A-D56F-4945-AF03-9C6EB926A2AB}"/>
              </a:ext>
            </a:extLst>
          </p:cNvPr>
          <p:cNvSpPr/>
          <p:nvPr/>
        </p:nvSpPr>
        <p:spPr>
          <a:xfrm>
            <a:off x="6521242" y="6633242"/>
            <a:ext cx="1088923" cy="203889"/>
          </a:xfrm>
          <a:prstGeom prst="roundRect">
            <a:avLst/>
          </a:prstGeom>
          <a:noFill/>
          <a:ln w="28575">
            <a:solidFill>
              <a:srgbClr val="FF4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7537B65-049F-4F4D-A773-2DB260BF001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16" y="3962103"/>
            <a:ext cx="2562225" cy="277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31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0CEFD-FABD-CA91-BB8B-B2442220E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771" y="519991"/>
            <a:ext cx="9145384" cy="587021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dirty="0">
                <a:solidFill>
                  <a:srgbClr val="4040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Сценарий работы в «Облаке знаний»: регистрация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73E5A-0B29-5262-E5ED-5DB929BFE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846" y="1424333"/>
            <a:ext cx="10920307" cy="3578952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</a:pP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Проверьте свой почтовый ящик: вам отправлено письмо для подтверждения почтового адреса. Щелкните в письме кнопку </a:t>
            </a: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«Подтвердить».</a:t>
            </a:r>
          </a:p>
          <a:p>
            <a:pPr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</a:pP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Если вы подтвердили почту с телефона, то на компьютере необходимо обновить страницу с информацией о подтверждении почты.</a:t>
            </a:r>
            <a:endParaRPr lang="ru-RU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A9C7CD-8FEE-4871-A4F4-A806548BE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136" y="-40000"/>
            <a:ext cx="1345941" cy="559991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4B5CAB-26E1-48FF-A9A0-D9061B51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3570"/>
            <a:ext cx="2743200" cy="365125"/>
          </a:xfr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65F58-605E-A449-B5B4-E154880632AF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3DA5436-98FC-4894-AA4A-02B89E544022}"/>
              </a:ext>
            </a:extLst>
          </p:cNvPr>
          <p:cNvGrpSpPr/>
          <p:nvPr/>
        </p:nvGrpSpPr>
        <p:grpSpPr>
          <a:xfrm>
            <a:off x="6095999" y="2853809"/>
            <a:ext cx="4936438" cy="3960000"/>
            <a:chOff x="6066504" y="2237496"/>
            <a:chExt cx="4936438" cy="396000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D7223BC-A1C1-44C1-A4C7-A075A5FE2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04" y="2237496"/>
              <a:ext cx="4936438" cy="39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317500" algn="ctr" rotWithShape="0">
                <a:schemeClr val="accent1">
                  <a:lumMod val="40000"/>
                  <a:lumOff val="60000"/>
                </a:schemeClr>
              </a:outerShdw>
            </a:effectLst>
          </p:spPr>
        </p:pic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BEFA65C8-4CA5-4171-98E5-E574C897C3A9}"/>
                </a:ext>
              </a:extLst>
            </p:cNvPr>
            <p:cNvSpPr/>
            <p:nvPr/>
          </p:nvSpPr>
          <p:spPr>
            <a:xfrm>
              <a:off x="7364361" y="4267200"/>
              <a:ext cx="2376000" cy="481780"/>
            </a:xfrm>
            <a:prstGeom prst="roundRect">
              <a:avLst/>
            </a:prstGeom>
            <a:noFill/>
            <a:ln w="28575">
              <a:solidFill>
                <a:srgbClr val="FF44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E3DD03-6616-4917-A97B-FFEC2799F6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46" y="2853809"/>
            <a:ext cx="4802553" cy="39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5644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0CEFD-FABD-CA91-BB8B-B2442220E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123" y="501352"/>
            <a:ext cx="9145384" cy="587021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dirty="0">
                <a:solidFill>
                  <a:srgbClr val="4040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Сценарий работы в «Облаке знаний»: регистрация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73E5A-0B29-5262-E5ED-5DB929BFE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261" y="1554512"/>
            <a:ext cx="11218602" cy="3578952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</a:pP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На следующих шагах введите </a:t>
            </a: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свою фамилию, имя, отчество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данные о вашей ОО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</a:pP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Добавьте </a:t>
            </a: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класс(ы)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, в которых преподаете, выберите один или несколько </a:t>
            </a: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предметов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*. Щелкните кнопку </a:t>
            </a: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«Далее»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</a:pP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Готово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, можно приступать к работе!</a:t>
            </a:r>
          </a:p>
          <a:p>
            <a:pPr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</a:pPr>
            <a:r>
              <a:rPr lang="ru-RU" sz="1800" i="1" dirty="0">
                <a:latin typeface="Verdana" panose="020B0604030504040204" pitchFamily="34" charset="0"/>
                <a:ea typeface="Verdana" panose="020B0604030504040204" pitchFamily="34" charset="0"/>
              </a:rPr>
              <a:t>* Список доступных предметов и классов можно изменить в своем личном кабинете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A9C7CD-8FEE-4871-A4F4-A806548BE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3784" y="364430"/>
            <a:ext cx="1345941" cy="559991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4B5CAB-26E1-48FF-A9A0-D9061B51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3570"/>
            <a:ext cx="2743200" cy="365125"/>
          </a:xfr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65F58-605E-A449-B5B4-E154880632AF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FB3EF5-DA2B-43D7-8F43-B4A984080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61" y="3624925"/>
            <a:ext cx="2578997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A42045-8498-47FD-8D3F-A6655BEAE5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333" y="4516161"/>
            <a:ext cx="2494545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BE65CC-240D-4CDE-8496-EB91F65A1E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217" y="3624925"/>
            <a:ext cx="2629895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B46927-8517-4DC9-B4EF-F5B0A33DC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157" y="4516161"/>
            <a:ext cx="2526102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791A8C4-169B-48CA-889B-4C346236A1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919" y="3624925"/>
            <a:ext cx="2299806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A50ED52-24DD-40F3-ACFD-A701403BFE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648190" flipV="1">
            <a:off x="2996516" y="3947963"/>
            <a:ext cx="1223266" cy="59804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4738C4D-C8CB-4AD2-A136-2992EB343E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951810">
            <a:off x="5289428" y="5622871"/>
            <a:ext cx="1223266" cy="59804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C12C6C3-668C-4CCB-BEA4-D0B6BB0043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648190" flipV="1">
            <a:off x="7586986" y="3891410"/>
            <a:ext cx="1223266" cy="59804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32B8B05-6CCD-4640-99CE-E5F5F71D28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951810">
            <a:off x="9548811" y="5682651"/>
            <a:ext cx="1223266" cy="59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11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9EE63C-6B61-C180-FA0E-26EE901230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2" y="3329380"/>
            <a:ext cx="5982651" cy="305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0CEFD-FABD-CA91-BB8B-B2442220E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771" y="519991"/>
            <a:ext cx="9145384" cy="587021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dirty="0">
                <a:solidFill>
                  <a:srgbClr val="4040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Сценарий работы в «Облаке знаний»: назначение работ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73E5A-0B29-5262-E5ED-5DB929BFE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771" y="1411406"/>
            <a:ext cx="10920306" cy="3578952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  <a:buFont typeface="+mj-lt"/>
              <a:buAutoNum type="arabicPeriod"/>
            </a:pP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Выберите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предмет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класс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уровень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, для которого необходимо назначить работу. </a:t>
            </a:r>
          </a:p>
          <a:p>
            <a:pPr marL="457200" indent="-457200"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  <a:buFont typeface="+mj-lt"/>
              <a:buAutoNum type="arabicPeriod"/>
            </a:pP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Отметьте галочкой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одну или несколько работ в содержании.</a:t>
            </a:r>
          </a:p>
          <a:p>
            <a:pPr marL="457200" indent="-457200"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  <a:buFont typeface="+mj-lt"/>
              <a:buAutoNum type="arabicPeriod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Щелкните кнопку </a:t>
            </a: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«Назначить работу(ы)»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457200" indent="-457200"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  <a:buFont typeface="+mj-lt"/>
              <a:buAutoNum type="arabicPeriod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Укажите </a:t>
            </a: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класс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, на который хотите назначить работу. Щелкните кнопку </a:t>
            </a: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«Далее»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A9C7CD-8FEE-4871-A4F4-A806548BE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3784" y="364430"/>
            <a:ext cx="1345941" cy="559991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4B5CAB-26E1-48FF-A9A0-D9061B51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3570"/>
            <a:ext cx="2743200" cy="365125"/>
          </a:xfrm>
        </p:spPr>
        <p:txBody>
          <a:bodyPr/>
          <a:lstStyle/>
          <a:p>
            <a:fld id="{13F65F58-605E-A449-B5B4-E154880632AF}" type="slidenum">
              <a:rPr lang="ru-RU" smtClean="0"/>
              <a:t>24</a:t>
            </a:fld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AA32CD3-A833-4EB3-95A0-23A9FB8E47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395" y="3329380"/>
            <a:ext cx="3738682" cy="305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BBFD3F3A-EE57-482C-B89E-198C15E5D392}"/>
              </a:ext>
            </a:extLst>
          </p:cNvPr>
          <p:cNvSpPr/>
          <p:nvPr/>
        </p:nvSpPr>
        <p:spPr>
          <a:xfrm>
            <a:off x="7565395" y="3284139"/>
            <a:ext cx="360000" cy="360000"/>
          </a:xfrm>
          <a:prstGeom prst="ellipse">
            <a:avLst/>
          </a:prstGeom>
          <a:solidFill>
            <a:srgbClr val="8ABDFF"/>
          </a:solidFill>
          <a:ln>
            <a:solidFill>
              <a:srgbClr val="8ABD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2362E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endParaRPr lang="ru-RU" sz="1600" b="1" dirty="0">
              <a:solidFill>
                <a:srgbClr val="2362E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13CEC98-00A5-4E1E-8D63-EA7727189ABA}"/>
              </a:ext>
            </a:extLst>
          </p:cNvPr>
          <p:cNvSpPr/>
          <p:nvPr/>
        </p:nvSpPr>
        <p:spPr>
          <a:xfrm>
            <a:off x="609601" y="3691271"/>
            <a:ext cx="1055457" cy="2114855"/>
          </a:xfrm>
          <a:prstGeom prst="roundRect">
            <a:avLst>
              <a:gd name="adj" fmla="val 3393"/>
            </a:avLst>
          </a:prstGeom>
          <a:noFill/>
          <a:ln w="19050">
            <a:solidFill>
              <a:srgbClr val="FF4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863948A-AFF3-4B96-B6CF-3A65EE0A58BA}"/>
              </a:ext>
            </a:extLst>
          </p:cNvPr>
          <p:cNvSpPr/>
          <p:nvPr/>
        </p:nvSpPr>
        <p:spPr>
          <a:xfrm>
            <a:off x="374013" y="3575923"/>
            <a:ext cx="360000" cy="360000"/>
          </a:xfrm>
          <a:prstGeom prst="ellipse">
            <a:avLst/>
          </a:prstGeom>
          <a:solidFill>
            <a:srgbClr val="8ABDFF"/>
          </a:solidFill>
          <a:ln>
            <a:solidFill>
              <a:srgbClr val="8ABD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362E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7B4B3EA-ED75-4F9C-917C-3F954EB47477}"/>
              </a:ext>
            </a:extLst>
          </p:cNvPr>
          <p:cNvSpPr/>
          <p:nvPr/>
        </p:nvSpPr>
        <p:spPr>
          <a:xfrm>
            <a:off x="1863703" y="5180240"/>
            <a:ext cx="2883789" cy="723392"/>
          </a:xfrm>
          <a:prstGeom prst="roundRect">
            <a:avLst>
              <a:gd name="adj" fmla="val 3393"/>
            </a:avLst>
          </a:prstGeom>
          <a:noFill/>
          <a:ln w="19050">
            <a:solidFill>
              <a:srgbClr val="FF4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8B18A6BE-ABD5-4F9F-9F93-EDC96429254D}"/>
              </a:ext>
            </a:extLst>
          </p:cNvPr>
          <p:cNvSpPr/>
          <p:nvPr/>
        </p:nvSpPr>
        <p:spPr>
          <a:xfrm>
            <a:off x="1686721" y="5020531"/>
            <a:ext cx="360000" cy="360000"/>
          </a:xfrm>
          <a:prstGeom prst="ellipse">
            <a:avLst/>
          </a:prstGeom>
          <a:solidFill>
            <a:srgbClr val="8ABDFF"/>
          </a:solidFill>
          <a:ln>
            <a:solidFill>
              <a:srgbClr val="8ABD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2362E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ru-RU" sz="1600" b="1" dirty="0">
              <a:solidFill>
                <a:srgbClr val="2362E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1178544A-79D7-410E-B599-07AAAF35E90B}"/>
              </a:ext>
            </a:extLst>
          </p:cNvPr>
          <p:cNvSpPr/>
          <p:nvPr/>
        </p:nvSpPr>
        <p:spPr>
          <a:xfrm>
            <a:off x="1863704" y="4016248"/>
            <a:ext cx="2883788" cy="261733"/>
          </a:xfrm>
          <a:prstGeom prst="roundRect">
            <a:avLst>
              <a:gd name="adj" fmla="val 3393"/>
            </a:avLst>
          </a:prstGeom>
          <a:noFill/>
          <a:ln w="19050">
            <a:solidFill>
              <a:srgbClr val="FF4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05664A76-7031-425B-9010-B16010FA1AEA}"/>
              </a:ext>
            </a:extLst>
          </p:cNvPr>
          <p:cNvSpPr/>
          <p:nvPr/>
        </p:nvSpPr>
        <p:spPr>
          <a:xfrm>
            <a:off x="1686721" y="3753953"/>
            <a:ext cx="360000" cy="360000"/>
          </a:xfrm>
          <a:prstGeom prst="ellipse">
            <a:avLst/>
          </a:prstGeom>
          <a:solidFill>
            <a:srgbClr val="8ABDFF"/>
          </a:solidFill>
          <a:ln>
            <a:solidFill>
              <a:srgbClr val="8ABD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2362E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ru-RU" sz="1600" b="1" dirty="0">
              <a:solidFill>
                <a:srgbClr val="2362E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93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E3137F0-6DBD-BB2F-4E02-86CDBCC37F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71" y="2528271"/>
            <a:ext cx="5234422" cy="2634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0CEFD-FABD-CA91-BB8B-B2442220E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771" y="519991"/>
            <a:ext cx="9145384" cy="587021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dirty="0">
                <a:solidFill>
                  <a:srgbClr val="4040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Сценарий работы в «Облаке знаний»: назначение работ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73E5A-0B29-5262-E5ED-5DB929BFE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771" y="1586671"/>
            <a:ext cx="5561379" cy="704245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</a:pP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Учитель может </a:t>
            </a: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исключить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из назначаемой работы одно или несколько заданий.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A9C7CD-8FEE-4871-A4F4-A806548BE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3784" y="364430"/>
            <a:ext cx="1345941" cy="559991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4B5CAB-26E1-48FF-A9A0-D9061B51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3570"/>
            <a:ext cx="2743200" cy="365125"/>
          </a:xfrm>
        </p:spPr>
        <p:txBody>
          <a:bodyPr/>
          <a:lstStyle/>
          <a:p>
            <a:fld id="{13F65F58-605E-A449-B5B4-E154880632AF}" type="slidenum">
              <a:rPr lang="ru-RU" smtClean="0"/>
              <a:t>25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C25ABF0-B625-4EF2-BDDE-C85191D52A80}"/>
              </a:ext>
            </a:extLst>
          </p:cNvPr>
          <p:cNvSpPr/>
          <p:nvPr/>
        </p:nvSpPr>
        <p:spPr>
          <a:xfrm>
            <a:off x="6338156" y="2391329"/>
            <a:ext cx="5319223" cy="978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</a:pPr>
            <a:r>
              <a:rPr lang="ru-RU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Откроется окно назначения работы. Здесь при желании можно </a:t>
            </a:r>
            <a:r>
              <a:rPr lang="ru-RU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изменить параметры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выдаваемой работы.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445142-9AEC-488F-8141-815F8EB142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155" y="3556503"/>
            <a:ext cx="5215261" cy="3187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C5E19B7-BEAF-4CEE-8525-BB3992A8FB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6485" y="5082371"/>
            <a:ext cx="1297609" cy="10236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19776B-E7D7-4100-969E-A4C5728A915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583" y="5435841"/>
            <a:ext cx="2241469" cy="1340398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680FD253-19C9-4422-B761-CEB9ABCF39B8}"/>
              </a:ext>
            </a:extLst>
          </p:cNvPr>
          <p:cNvSpPr/>
          <p:nvPr/>
        </p:nvSpPr>
        <p:spPr>
          <a:xfrm>
            <a:off x="563771" y="2348271"/>
            <a:ext cx="360000" cy="360000"/>
          </a:xfrm>
          <a:prstGeom prst="ellipse">
            <a:avLst/>
          </a:prstGeom>
          <a:solidFill>
            <a:srgbClr val="8ABDFF"/>
          </a:solidFill>
          <a:ln>
            <a:solidFill>
              <a:srgbClr val="8ABD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2362E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endParaRPr lang="ru-RU" sz="1600" b="1" dirty="0">
              <a:solidFill>
                <a:srgbClr val="2362E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3E9146E-57D4-47CE-A679-D038096E7718}"/>
              </a:ext>
            </a:extLst>
          </p:cNvPr>
          <p:cNvSpPr/>
          <p:nvPr/>
        </p:nvSpPr>
        <p:spPr>
          <a:xfrm>
            <a:off x="6338155" y="3440290"/>
            <a:ext cx="360000" cy="360000"/>
          </a:xfrm>
          <a:prstGeom prst="ellipse">
            <a:avLst/>
          </a:prstGeom>
          <a:solidFill>
            <a:srgbClr val="8ABDFF"/>
          </a:solidFill>
          <a:ln>
            <a:solidFill>
              <a:srgbClr val="8ABD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2362E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endParaRPr lang="ru-RU" sz="1600" b="1" dirty="0">
              <a:solidFill>
                <a:srgbClr val="2362E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C20F016-4AB1-74A9-C117-C4FF28D130B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"/>
          <a:stretch/>
        </p:blipFill>
        <p:spPr>
          <a:xfrm>
            <a:off x="6518155" y="3879995"/>
            <a:ext cx="5190884" cy="7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73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87C877-6F5F-495C-B7BE-659AA7D68D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619" y="3432958"/>
            <a:ext cx="495034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0CEFD-FABD-CA91-BB8B-B2442220E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771" y="519991"/>
            <a:ext cx="9145384" cy="587021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dirty="0">
                <a:solidFill>
                  <a:srgbClr val="4040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Сценарий работы в «Облаке знаний»: назначение работ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73E5A-0B29-5262-E5ED-5DB929BFE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771" y="1586671"/>
            <a:ext cx="5520243" cy="704245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</a:pP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После того, как настройки назначения всех работ завершены, откроется окно проверки параметров назначаемых работ. Если данные введены верно, щелкните кнопку </a:t>
            </a:r>
            <a:r>
              <a:rPr lang="ru-RU" sz="1800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«Назначить»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A9C7CD-8FEE-4871-A4F4-A806548BE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3784" y="364430"/>
            <a:ext cx="1345941" cy="559991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4B5CAB-26E1-48FF-A9A0-D9061B51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3570"/>
            <a:ext cx="2743200" cy="365125"/>
          </a:xfrm>
        </p:spPr>
        <p:txBody>
          <a:bodyPr/>
          <a:lstStyle/>
          <a:p>
            <a:fld id="{13F65F58-605E-A449-B5B4-E154880632AF}" type="slidenum">
              <a:rPr lang="ru-RU" smtClean="0"/>
              <a:t>26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C25ABF0-B625-4EF2-BDDE-C85191D52A80}"/>
              </a:ext>
            </a:extLst>
          </p:cNvPr>
          <p:cNvSpPr/>
          <p:nvPr/>
        </p:nvSpPr>
        <p:spPr>
          <a:xfrm>
            <a:off x="6541618" y="1586671"/>
            <a:ext cx="5340243" cy="1587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</a:pPr>
            <a:r>
              <a:rPr lang="ru-RU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Далее откроется окно, в котором можно </a:t>
            </a:r>
            <a:r>
              <a:rPr lang="ru-RU" dirty="0">
                <a:solidFill>
                  <a:srgbClr val="2A87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скопировать ссылки на назначенные работы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для передачи ученикам в формате, удобном для отправки в мессенджер или по электронной почте.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32EE91-B112-40DB-91E0-7D8F724510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71" y="3432958"/>
            <a:ext cx="5340243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C5E19B7-BEAF-4CEE-8525-BB3992A8FB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647859">
            <a:off x="5639184" y="5719843"/>
            <a:ext cx="1297609" cy="1023669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5121265D-50D9-4E88-A57F-A045BF27EF2A}"/>
              </a:ext>
            </a:extLst>
          </p:cNvPr>
          <p:cNvSpPr/>
          <p:nvPr/>
        </p:nvSpPr>
        <p:spPr>
          <a:xfrm>
            <a:off x="563771" y="3331072"/>
            <a:ext cx="360000" cy="360000"/>
          </a:xfrm>
          <a:prstGeom prst="ellipse">
            <a:avLst/>
          </a:prstGeom>
          <a:solidFill>
            <a:srgbClr val="8ABDFF"/>
          </a:solidFill>
          <a:ln>
            <a:solidFill>
              <a:srgbClr val="8ABD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2362E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endParaRPr lang="ru-RU" sz="1600" b="1" dirty="0">
              <a:solidFill>
                <a:srgbClr val="2362E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BDC62F0-5B0D-4E02-926C-BAE38E6991A9}"/>
              </a:ext>
            </a:extLst>
          </p:cNvPr>
          <p:cNvSpPr/>
          <p:nvPr/>
        </p:nvSpPr>
        <p:spPr>
          <a:xfrm>
            <a:off x="6541619" y="3331072"/>
            <a:ext cx="360000" cy="360000"/>
          </a:xfrm>
          <a:prstGeom prst="ellipse">
            <a:avLst/>
          </a:prstGeom>
          <a:solidFill>
            <a:srgbClr val="8ABDFF"/>
          </a:solidFill>
          <a:ln>
            <a:solidFill>
              <a:srgbClr val="8ABD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2362E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endParaRPr lang="ru-RU" sz="1600" b="1" dirty="0">
              <a:solidFill>
                <a:srgbClr val="2362E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4114F03-7350-5F73-364B-A035BB97D8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039" y="4039914"/>
            <a:ext cx="5063997" cy="166942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049DE27-D304-9695-3532-4E623831A6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8629" y="3949873"/>
            <a:ext cx="4836319" cy="16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35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0CEFD-FABD-CA91-BB8B-B2442220E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771" y="519991"/>
            <a:ext cx="9145384" cy="587021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dirty="0">
                <a:solidFill>
                  <a:srgbClr val="4040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Сценарий работы в «Облаке знаний»: выполнение работы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73E5A-0B29-5262-E5ED-5DB929BFE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769" y="1434727"/>
            <a:ext cx="11215955" cy="3578952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  <a:buFont typeface="+mj-lt"/>
              <a:buAutoNum type="arabicPeriod"/>
            </a:pP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Назначенные работы отражаются </a:t>
            </a:r>
            <a:r>
              <a:rPr lang="ru-RU" sz="1800" dirty="0">
                <a:solidFill>
                  <a:srgbClr val="2A87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личном кабинете ученика </a:t>
            </a: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</a:t>
            </a:r>
            <a:r>
              <a:rPr lang="ru-RU" sz="1800" dirty="0">
                <a:solidFill>
                  <a:srgbClr val="2A87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главной странице в разделе </a:t>
            </a:r>
            <a:r>
              <a:rPr lang="ru-RU" sz="1800" dirty="0">
                <a:solidFill>
                  <a:srgbClr val="2A87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«Работы к выполнению»</a:t>
            </a: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457200" indent="-457200"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  <a:buFont typeface="+mj-lt"/>
              <a:buAutoNum type="arabicPeriod"/>
            </a:pP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Ученики выполняют назначенную работу. </a:t>
            </a:r>
          </a:p>
          <a:p>
            <a:pPr marL="457200" indent="-457200"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  <a:buFont typeface="+mj-lt"/>
              <a:buAutoNum type="arabicPeriod"/>
            </a:pP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Происходит </a:t>
            </a:r>
            <a:r>
              <a:rPr lang="ru-RU" sz="1800" dirty="0">
                <a:solidFill>
                  <a:srgbClr val="2A87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автоматическая проверка</a:t>
            </a: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>
                <a:solidFill>
                  <a:srgbClr val="2A87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ответов</a:t>
            </a: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1800" kern="2200" dirty="0">
              <a:solidFill>
                <a:srgbClr val="404045"/>
              </a:solidFill>
              <a:latin typeface="Verdana" panose="020B0604030504040204" pitchFamily="34" charset="0"/>
              <a:ea typeface="Verdana" panose="020B0604030504040204" pitchFamily="34" charset="0"/>
              <a:cs typeface="Helvetica Neue" panose="02000503000000020004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A9C7CD-8FEE-4871-A4F4-A806548BE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3784" y="364430"/>
            <a:ext cx="1345941" cy="559991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4B5CAB-26E1-48FF-A9A0-D9061B51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3570"/>
            <a:ext cx="2743200" cy="365125"/>
          </a:xfrm>
        </p:spPr>
        <p:txBody>
          <a:bodyPr/>
          <a:lstStyle/>
          <a:p>
            <a:fld id="{13F65F58-605E-A449-B5B4-E154880632AF}" type="slidenum">
              <a:rPr lang="ru-RU" smtClean="0"/>
              <a:t>27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C93DF63-C615-4C31-B525-A30DCF6067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69" y="3137388"/>
            <a:ext cx="4168889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C57058FF-8914-45F0-BF26-48B267212538}"/>
              </a:ext>
            </a:extLst>
          </p:cNvPr>
          <p:cNvSpPr/>
          <p:nvPr/>
        </p:nvSpPr>
        <p:spPr>
          <a:xfrm>
            <a:off x="563769" y="2997722"/>
            <a:ext cx="360000" cy="360000"/>
          </a:xfrm>
          <a:prstGeom prst="ellipse">
            <a:avLst/>
          </a:prstGeom>
          <a:solidFill>
            <a:srgbClr val="8ABDFF"/>
          </a:solidFill>
          <a:ln>
            <a:solidFill>
              <a:srgbClr val="8ABD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362E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087061-5DF2-A187-C563-3AF8F49D27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833" y="3068950"/>
            <a:ext cx="3883872" cy="2520000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691EF90-33A4-E13C-6B79-EB4E3D96D9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086" y="3868028"/>
            <a:ext cx="1830096" cy="47939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BA24693-5F84-5E85-2A81-D08AA07EA9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683" y="3677791"/>
            <a:ext cx="1871216" cy="14087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075446-98DA-C853-650A-B6C3D0C4E03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475" y="4060922"/>
            <a:ext cx="3883872" cy="2560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B15FF4BE-4882-4046-A2F6-3E5E38CCA3E7}"/>
              </a:ext>
            </a:extLst>
          </p:cNvPr>
          <p:cNvSpPr/>
          <p:nvPr/>
        </p:nvSpPr>
        <p:spPr>
          <a:xfrm>
            <a:off x="4254124" y="3968950"/>
            <a:ext cx="360000" cy="360000"/>
          </a:xfrm>
          <a:prstGeom prst="ellipse">
            <a:avLst/>
          </a:prstGeom>
          <a:solidFill>
            <a:srgbClr val="8ABDFF"/>
          </a:solidFill>
          <a:ln>
            <a:solidFill>
              <a:srgbClr val="8ABD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2362E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ru-RU" sz="1600" b="1" dirty="0">
              <a:solidFill>
                <a:srgbClr val="2362E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6B8BCEE-ED11-4369-AEA2-B4E6F3442C47}"/>
              </a:ext>
            </a:extLst>
          </p:cNvPr>
          <p:cNvSpPr/>
          <p:nvPr/>
        </p:nvSpPr>
        <p:spPr>
          <a:xfrm>
            <a:off x="7449833" y="2997722"/>
            <a:ext cx="360000" cy="360000"/>
          </a:xfrm>
          <a:prstGeom prst="ellipse">
            <a:avLst/>
          </a:prstGeom>
          <a:solidFill>
            <a:srgbClr val="8ABDFF"/>
          </a:solidFill>
          <a:ln>
            <a:solidFill>
              <a:srgbClr val="8ABD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2362E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ru-RU" sz="1600" b="1" dirty="0">
              <a:solidFill>
                <a:srgbClr val="2362E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9F445C5-76DC-449F-843F-25CECF9DC5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591699">
            <a:off x="7525676" y="5575960"/>
            <a:ext cx="1742413" cy="851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25CEBB-D78A-3514-B732-5648FB27BD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1008301" flipV="1">
            <a:off x="4448875" y="3229697"/>
            <a:ext cx="1742413" cy="85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52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0CEFD-FABD-CA91-BB8B-B2442220E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771" y="519991"/>
            <a:ext cx="9145384" cy="587021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dirty="0">
                <a:solidFill>
                  <a:srgbClr val="4040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Сценарий работы в «Облаке знаний»: анализ результатов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73E5A-0B29-5262-E5ED-5DB929BFE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769" y="1434727"/>
            <a:ext cx="10153391" cy="3578952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  <a:buFont typeface="+mj-lt"/>
              <a:buAutoNum type="arabicPeriod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Учитель анализирует полученные результаты и при необходимости назначает дополнительные работы.</a:t>
            </a:r>
          </a:p>
          <a:p>
            <a:pPr marL="457200" indent="-457200" algn="l">
              <a:lnSpc>
                <a:spcPct val="110000"/>
              </a:lnSpc>
              <a:spcBef>
                <a:spcPts val="800"/>
              </a:spcBef>
              <a:buClr>
                <a:srgbClr val="0089FF"/>
              </a:buClr>
              <a:buFont typeface="+mj-lt"/>
              <a:buAutoNum type="arabicPeriod"/>
            </a:pPr>
            <a:r>
              <a:rPr lang="ru-RU" sz="1800" kern="2200" dirty="0">
                <a:latin typeface="Verdana" panose="020B0604030504040204" pitchFamily="34" charset="0"/>
                <a:ea typeface="Verdana" panose="020B0604030504040204" pitchFamily="34" charset="0"/>
                <a:cs typeface="Helvetica Neue" panose="02000503000000020004" pitchFamily="2" charset="0"/>
              </a:rPr>
              <a:t>Учебная аналитика накапливается: чем больше выполненных работ – тем репрезентативнее данные.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A9C7CD-8FEE-4871-A4F4-A806548BE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3784" y="364430"/>
            <a:ext cx="1345941" cy="559991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4B5CAB-26E1-48FF-A9A0-D9061B51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3570"/>
            <a:ext cx="2743200" cy="365125"/>
          </a:xfrm>
        </p:spPr>
        <p:txBody>
          <a:bodyPr/>
          <a:lstStyle/>
          <a:p>
            <a:fld id="{13F65F58-605E-A449-B5B4-E154880632AF}" type="slidenum">
              <a:rPr lang="ru-RU" smtClean="0"/>
              <a:t>28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53E31E-38D3-4DE2-A3C4-8F6B14BB8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69" y="3098009"/>
            <a:ext cx="4904316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87CD962-8C2B-4719-BB17-29A01885B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964" y="3098009"/>
            <a:ext cx="519279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17500" algn="ctr" rotWithShape="0">
              <a:schemeClr val="accent1">
                <a:lumMod val="40000"/>
                <a:lumOff val="60000"/>
              </a:schemeClr>
            </a:outerShdw>
          </a:effec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B246CF38-3CA9-4543-8D5D-2DC87C31A5FB}"/>
              </a:ext>
            </a:extLst>
          </p:cNvPr>
          <p:cNvSpPr/>
          <p:nvPr/>
        </p:nvSpPr>
        <p:spPr>
          <a:xfrm>
            <a:off x="5751924" y="3044203"/>
            <a:ext cx="360000" cy="360000"/>
          </a:xfrm>
          <a:prstGeom prst="ellipse">
            <a:avLst/>
          </a:prstGeom>
          <a:solidFill>
            <a:srgbClr val="8ABDFF"/>
          </a:solidFill>
          <a:ln>
            <a:solidFill>
              <a:srgbClr val="8ABD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2362E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ru-RU" sz="1600" b="1" dirty="0">
              <a:solidFill>
                <a:srgbClr val="2362E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53A20E-0AF3-7105-1738-D7BE89543F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005" y="3122498"/>
            <a:ext cx="3725232" cy="339209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9C5C5A8-1AE3-4819-9F8B-B01BCAFB2DFE}"/>
              </a:ext>
            </a:extLst>
          </p:cNvPr>
          <p:cNvSpPr/>
          <p:nvPr/>
        </p:nvSpPr>
        <p:spPr>
          <a:xfrm>
            <a:off x="563769" y="3044203"/>
            <a:ext cx="360000" cy="360000"/>
          </a:xfrm>
          <a:prstGeom prst="ellipse">
            <a:avLst/>
          </a:prstGeom>
          <a:solidFill>
            <a:srgbClr val="8ABDFF"/>
          </a:solidFill>
          <a:ln>
            <a:solidFill>
              <a:srgbClr val="8ABD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362E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33956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1" y="-60091"/>
            <a:ext cx="12207551" cy="69180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" y="-91087"/>
            <a:ext cx="4715841" cy="69490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86072" y="416741"/>
            <a:ext cx="10036629" cy="73004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800" b="1" dirty="0">
                <a:solidFill>
                  <a:srgbClr val="404045"/>
                </a:solidFill>
                <a:latin typeface="Verdana"/>
                <a:ea typeface="Verdana"/>
                <a:cs typeface="Tahoma"/>
              </a:rPr>
              <a:t>Контакты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630317" y="1404686"/>
            <a:ext cx="3484484" cy="4948085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800"/>
              </a:spcBef>
              <a:defRPr/>
            </a:pPr>
            <a:r>
              <a:rPr lang="en-US" sz="2000" u="sng" dirty="0">
                <a:solidFill>
                  <a:srgbClr val="0089FF"/>
                </a:solidFill>
                <a:latin typeface="Verdana"/>
                <a:ea typeface="Verdana"/>
                <a:cs typeface="Tahoma"/>
                <a:hlinkClick r:id="rId5" tooltip="https://oblakoz.ru/"/>
              </a:rPr>
              <a:t>https://oblakoz.ru/</a:t>
            </a:r>
            <a:endParaRPr lang="en-US" sz="2000" dirty="0">
              <a:solidFill>
                <a:srgbClr val="0089FF"/>
              </a:solidFill>
              <a:latin typeface="Verdana"/>
              <a:ea typeface="Verdana"/>
              <a:cs typeface="Tahoma"/>
            </a:endParaRPr>
          </a:p>
          <a:p>
            <a:pPr algn="l">
              <a:lnSpc>
                <a:spcPct val="110000"/>
              </a:lnSpc>
              <a:spcBef>
                <a:spcPts val="800"/>
              </a:spcBef>
              <a:defRPr/>
            </a:pPr>
            <a:endParaRPr lang="en-US" sz="2000" dirty="0">
              <a:solidFill>
                <a:srgbClr val="404045"/>
              </a:solidFill>
              <a:latin typeface="Verdana"/>
              <a:ea typeface="Verdana"/>
              <a:cs typeface="Tahoma"/>
            </a:endParaRPr>
          </a:p>
          <a:p>
            <a:pPr algn="l">
              <a:lnSpc>
                <a:spcPct val="110000"/>
              </a:lnSpc>
              <a:spcBef>
                <a:spcPts val="800"/>
              </a:spcBef>
              <a:defRPr/>
            </a:pPr>
            <a:r>
              <a:rPr lang="ru-RU" sz="1500" dirty="0">
                <a:solidFill>
                  <a:srgbClr val="404045"/>
                </a:solidFill>
                <a:latin typeface="Verdana"/>
                <a:ea typeface="Verdana"/>
                <a:cs typeface="Tahoma"/>
              </a:rPr>
              <a:t>Контактный центр</a:t>
            </a:r>
            <a:endParaRPr dirty="0"/>
          </a:p>
          <a:p>
            <a:pPr algn="l">
              <a:lnSpc>
                <a:spcPct val="110000"/>
              </a:lnSpc>
              <a:spcBef>
                <a:spcPts val="800"/>
              </a:spcBef>
              <a:defRPr/>
            </a:pPr>
            <a:r>
              <a:rPr lang="ru-RU" sz="2000" dirty="0">
                <a:solidFill>
                  <a:srgbClr val="404045"/>
                </a:solidFill>
                <a:latin typeface="Verdana"/>
                <a:ea typeface="Verdana"/>
                <a:cs typeface="Tahoma"/>
              </a:rPr>
              <a:t>+7 (499) 322-07-57</a:t>
            </a:r>
            <a:endParaRPr dirty="0"/>
          </a:p>
          <a:p>
            <a:pPr algn="l">
              <a:lnSpc>
                <a:spcPct val="110000"/>
              </a:lnSpc>
              <a:spcBef>
                <a:spcPts val="800"/>
              </a:spcBef>
              <a:defRPr/>
            </a:pPr>
            <a:r>
              <a:rPr lang="en-US" sz="1500" dirty="0">
                <a:solidFill>
                  <a:srgbClr val="404045"/>
                </a:solidFill>
                <a:latin typeface="Verdana"/>
                <a:ea typeface="Verdana"/>
                <a:cs typeface="Tahoma"/>
                <a:hlinkClick r:id="rId6"/>
              </a:rPr>
              <a:t>info@oblakoz.ru</a:t>
            </a:r>
            <a:r>
              <a:rPr lang="ru-RU" sz="1500" dirty="0">
                <a:solidFill>
                  <a:srgbClr val="404045"/>
                </a:solidFill>
                <a:latin typeface="Verdana"/>
                <a:ea typeface="Verdana"/>
                <a:cs typeface="Tahoma"/>
              </a:rPr>
              <a:t> </a:t>
            </a:r>
            <a:endParaRPr dirty="0"/>
          </a:p>
          <a:p>
            <a:pPr algn="l">
              <a:lnSpc>
                <a:spcPct val="110000"/>
              </a:lnSpc>
              <a:spcBef>
                <a:spcPts val="800"/>
              </a:spcBef>
              <a:defRPr/>
            </a:pPr>
            <a:endParaRPr lang="en-US" sz="2000" dirty="0">
              <a:solidFill>
                <a:srgbClr val="404045"/>
              </a:solidFill>
              <a:latin typeface="Verdana"/>
              <a:ea typeface="Verdana"/>
              <a:cs typeface="Tahoma"/>
            </a:endParaRPr>
          </a:p>
          <a:p>
            <a:pPr algn="l">
              <a:lnSpc>
                <a:spcPct val="110000"/>
              </a:lnSpc>
              <a:spcBef>
                <a:spcPts val="800"/>
              </a:spcBef>
              <a:defRPr/>
            </a:pPr>
            <a:r>
              <a:rPr lang="ru-RU" sz="1500" dirty="0">
                <a:solidFill>
                  <a:srgbClr val="404045"/>
                </a:solidFill>
                <a:latin typeface="Verdana"/>
                <a:ea typeface="Verdana"/>
                <a:cs typeface="Tahoma"/>
              </a:rPr>
              <a:t>Отдел заботы о пользователях</a:t>
            </a:r>
            <a:endParaRPr dirty="0"/>
          </a:p>
          <a:p>
            <a:pPr algn="l">
              <a:lnSpc>
                <a:spcPct val="110000"/>
              </a:lnSpc>
              <a:spcBef>
                <a:spcPts val="800"/>
              </a:spcBef>
              <a:defRPr/>
            </a:pPr>
            <a:r>
              <a:rPr lang="ru-RU" sz="2000" dirty="0">
                <a:solidFill>
                  <a:srgbClr val="404045"/>
                </a:solidFill>
                <a:latin typeface="Verdana"/>
                <a:ea typeface="Verdana"/>
                <a:cs typeface="Tahoma"/>
              </a:rPr>
              <a:t>+7 (499) 430-05-04</a:t>
            </a:r>
            <a:endParaRPr dirty="0"/>
          </a:p>
          <a:p>
            <a:pPr algn="l">
              <a:lnSpc>
                <a:spcPct val="110000"/>
              </a:lnSpc>
              <a:spcBef>
                <a:spcPts val="800"/>
              </a:spcBef>
              <a:defRPr/>
            </a:pPr>
            <a:r>
              <a:rPr lang="en-US" sz="1500" dirty="0">
                <a:solidFill>
                  <a:srgbClr val="404045"/>
                </a:solidFill>
                <a:latin typeface="Verdana"/>
                <a:ea typeface="Verdana"/>
                <a:cs typeface="Tahoma"/>
                <a:hlinkClick r:id="rId7"/>
              </a:rPr>
              <a:t>support@oblakoz.ru</a:t>
            </a:r>
            <a:r>
              <a:rPr lang="ru-RU" sz="1500" dirty="0">
                <a:solidFill>
                  <a:srgbClr val="404045"/>
                </a:solidFill>
                <a:latin typeface="Verdana"/>
                <a:ea typeface="Verdana"/>
                <a:cs typeface="Tahoma"/>
              </a:rPr>
              <a:t>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6D6CB-DC8A-4014-A6D3-1801422CB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65F58-605E-A449-B5B4-E154880632AF}" type="slidenum">
              <a:rPr lang="ru-RU" smtClean="0"/>
              <a:t>29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D3D5A2-8099-4E49-A298-8162192DB0C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391" b="46261"/>
          <a:stretch/>
        </p:blipFill>
        <p:spPr bwMode="auto">
          <a:xfrm>
            <a:off x="5744609" y="17769"/>
            <a:ext cx="6453820" cy="37338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C21D6C-5B15-4157-8BFD-3D72EC66A8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81093" y="2226720"/>
            <a:ext cx="5410907" cy="461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1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" y="-60091"/>
            <a:ext cx="12192001" cy="69490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1" y="-60091"/>
            <a:ext cx="9120678" cy="69490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53030" y="111923"/>
            <a:ext cx="8226605" cy="451720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ru-RU" sz="2800" b="1" kern="1200" dirty="0">
                <a:solidFill>
                  <a:srgbClr val="404045"/>
                </a:solidFill>
                <a:latin typeface="Verdana"/>
                <a:ea typeface="Verdana"/>
                <a:cs typeface="Tahoma"/>
              </a:rPr>
              <a:t>Облак</a:t>
            </a:r>
            <a:r>
              <a:rPr lang="ru-RU" sz="2800" b="1" dirty="0">
                <a:solidFill>
                  <a:srgbClr val="404045"/>
                </a:solidFill>
                <a:latin typeface="Verdana"/>
                <a:ea typeface="Verdana"/>
                <a:cs typeface="Tahoma"/>
              </a:rPr>
              <a:t>о</a:t>
            </a:r>
            <a:r>
              <a:rPr lang="ru-RU" sz="2800" b="1" kern="1200" dirty="0">
                <a:solidFill>
                  <a:srgbClr val="404045"/>
                </a:solidFill>
                <a:latin typeface="Verdana"/>
                <a:ea typeface="Verdana"/>
                <a:cs typeface="Tahoma"/>
              </a:rPr>
              <a:t> знаний: главное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9743" y="714713"/>
            <a:ext cx="9000934" cy="3728019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10000"/>
              </a:lnSpc>
              <a:spcBef>
                <a:spcPts val="800"/>
              </a:spcBef>
              <a:buClr>
                <a:srgbClr val="2362ED"/>
              </a:buClr>
              <a:buFont typeface="Verdana" panose="020B0604030504040204" pitchFamily="34" charset="0"/>
              <a:buChar char="●"/>
              <a:defRPr/>
            </a:pPr>
            <a:r>
              <a:rPr lang="ru-RU" sz="2000" dirty="0">
                <a:latin typeface="Verdana"/>
                <a:ea typeface="Verdana"/>
                <a:cs typeface="Tahoma"/>
              </a:rPr>
              <a:t>Соответствие ФГОС и ФРП</a:t>
            </a:r>
            <a:br>
              <a:rPr lang="ru-RU" sz="2000" dirty="0">
                <a:latin typeface="Verdana"/>
                <a:ea typeface="Verdana"/>
                <a:cs typeface="Tahoma"/>
              </a:rPr>
            </a:br>
            <a:r>
              <a:rPr lang="ru-RU" sz="1500" dirty="0">
                <a:latin typeface="Verdana"/>
                <a:ea typeface="Verdana"/>
                <a:cs typeface="Tahoma"/>
              </a:rPr>
              <a:t>– Цифровые работы (учебный план) по предметам разделены на базовый и углубленный уровни</a:t>
            </a:r>
            <a:br>
              <a:rPr lang="ru-RU" sz="1500" dirty="0">
                <a:latin typeface="Verdana"/>
                <a:ea typeface="Verdana"/>
                <a:cs typeface="Tahoma"/>
              </a:rPr>
            </a:br>
            <a:r>
              <a:rPr lang="ru-RU" sz="1500" dirty="0">
                <a:latin typeface="Verdana"/>
                <a:ea typeface="Verdana"/>
                <a:cs typeface="Tahoma"/>
              </a:rPr>
              <a:t>– 1 теоретическая и 1 практическая работа на 1 урок</a:t>
            </a:r>
            <a:br>
              <a:rPr lang="ru-RU" sz="1500" dirty="0">
                <a:latin typeface="Verdana"/>
                <a:ea typeface="Verdana"/>
                <a:cs typeface="Tahoma"/>
              </a:rPr>
            </a:br>
            <a:r>
              <a:rPr lang="ru-RU" sz="1500" dirty="0">
                <a:latin typeface="Verdana"/>
                <a:ea typeface="Verdana"/>
                <a:cs typeface="Tahoma"/>
              </a:rPr>
              <a:t>– Методические материалы для учителя</a:t>
            </a:r>
            <a:endParaRPr lang="ru-RU" sz="800" dirty="0">
              <a:latin typeface="Verdana"/>
              <a:ea typeface="Verdana"/>
              <a:cs typeface="Tahoma"/>
            </a:endParaRP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Clr>
                <a:srgbClr val="2362ED"/>
              </a:buClr>
              <a:buFont typeface="Verdana" panose="020B0604030504040204" pitchFamily="34" charset="0"/>
              <a:buChar char="●"/>
              <a:defRPr/>
            </a:pPr>
            <a:r>
              <a:rPr lang="ru-RU" sz="2000" dirty="0">
                <a:latin typeface="Verdana"/>
                <a:ea typeface="Verdana"/>
                <a:cs typeface="Tahoma"/>
              </a:rPr>
              <a:t>Компетентностный подход</a:t>
            </a:r>
            <a:endParaRPr lang="en-US" sz="800" dirty="0">
              <a:latin typeface="Verdana"/>
              <a:ea typeface="Verdana"/>
              <a:cs typeface="Tahoma"/>
            </a:endParaRP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Clr>
                <a:srgbClr val="2362ED"/>
              </a:buClr>
              <a:buFont typeface="Verdana" panose="020B0604030504040204" pitchFamily="34" charset="0"/>
              <a:buChar char="●"/>
              <a:defRPr/>
            </a:pPr>
            <a:r>
              <a:rPr lang="ru-RU" sz="2000" dirty="0">
                <a:latin typeface="Verdana"/>
                <a:ea typeface="Verdana"/>
                <a:cs typeface="Tahoma"/>
              </a:rPr>
              <a:t>Разнообразие форм деятельности</a:t>
            </a:r>
            <a:br>
              <a:rPr lang="ru-RU" sz="2000" dirty="0">
                <a:latin typeface="Verdana"/>
                <a:ea typeface="Verdana"/>
                <a:cs typeface="Tahoma"/>
              </a:rPr>
            </a:br>
            <a:r>
              <a:rPr lang="ru-RU" sz="1500" dirty="0">
                <a:latin typeface="Verdana"/>
                <a:ea typeface="Verdana"/>
                <a:cs typeface="Tahoma"/>
              </a:rPr>
              <a:t>– Перед уроком: подготовка учителя по опорным конспектам</a:t>
            </a:r>
            <a:br>
              <a:rPr lang="ru-RU" sz="1500" dirty="0">
                <a:latin typeface="Verdana"/>
                <a:ea typeface="Verdana"/>
                <a:cs typeface="Tahoma"/>
              </a:rPr>
            </a:br>
            <a:r>
              <a:rPr lang="ru-RU" sz="1500" dirty="0">
                <a:latin typeface="Verdana"/>
                <a:ea typeface="Verdana"/>
                <a:cs typeface="Tahoma"/>
              </a:rPr>
              <a:t>– На уроке: выполнение лабораторных работ, контрольных работ по вариантам</a:t>
            </a:r>
            <a:br>
              <a:rPr lang="ru-RU" sz="1500" dirty="0">
                <a:latin typeface="Verdana"/>
                <a:ea typeface="Verdana"/>
                <a:cs typeface="Tahoma"/>
              </a:rPr>
            </a:br>
            <a:r>
              <a:rPr lang="ru-RU" sz="1500" dirty="0">
                <a:latin typeface="Verdana"/>
                <a:ea typeface="Verdana"/>
                <a:cs typeface="Tahoma"/>
              </a:rPr>
              <a:t>– Дома: задания в формате самостоятельных работ, теории и конспектов</a:t>
            </a:r>
            <a:endParaRPr lang="en-US" sz="800" dirty="0">
              <a:latin typeface="Verdana"/>
              <a:ea typeface="Verdana"/>
              <a:cs typeface="Tahoma"/>
            </a:endParaRP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Clr>
                <a:srgbClr val="2362ED"/>
              </a:buClr>
              <a:buFont typeface="Verdana" panose="020B0604030504040204" pitchFamily="34" charset="0"/>
              <a:buChar char="●"/>
              <a:defRPr/>
            </a:pPr>
            <a:r>
              <a:rPr lang="ru-RU" sz="2000" dirty="0">
                <a:latin typeface="Verdana"/>
                <a:ea typeface="Verdana"/>
                <a:cs typeface="Tahoma"/>
              </a:rPr>
              <a:t>ЭОР «Облака знаний» включены в Федеральный перечень ЭОР</a:t>
            </a:r>
            <a:endParaRPr lang="en-US" sz="800" dirty="0">
              <a:latin typeface="Verdana"/>
              <a:ea typeface="Verdana"/>
              <a:cs typeface="Tahoma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B3FF91-6F43-4385-B0F3-BDFD67DF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65F58-605E-A449-B5B4-E154880632AF}" type="slidenum">
              <a:rPr lang="ru-RU" smtClean="0"/>
              <a:t>3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592269" y="2455699"/>
            <a:ext cx="1987033" cy="1987033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9859887-9BE3-4550-95E0-5759E29014D3}"/>
              </a:ext>
            </a:extLst>
          </p:cNvPr>
          <p:cNvSpPr/>
          <p:nvPr/>
        </p:nvSpPr>
        <p:spPr bwMode="auto">
          <a:xfrm>
            <a:off x="7164823" y="113788"/>
            <a:ext cx="1714812" cy="365125"/>
          </a:xfrm>
          <a:prstGeom prst="roundRect">
            <a:avLst>
              <a:gd name="adj" fmla="val 50000"/>
            </a:avLst>
          </a:prstGeom>
          <a:solidFill>
            <a:srgbClr val="D3E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hlinkClick r:id="rId6"/>
              </a:rPr>
              <a:t>https://oblakoz.ru/</a:t>
            </a:r>
            <a:r>
              <a:rPr lang="ru-RU" sz="1200" dirty="0"/>
              <a:t> 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2F89044-EEE0-DFE0-D88A-ADB1B8C2E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4266787"/>
            <a:ext cx="9070277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4D3C8152-0560-470B-5552-119C4C359CDF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7626" y="6119336"/>
            <a:ext cx="611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Рабочая программа по биологии, 9 класс, 2023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488668"/>
            <a:ext cx="3423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2"/>
              </a:rPr>
              <a:t>https://school.oblakoz.ru/materials/496072</a:t>
            </a:r>
            <a:r>
              <a:rPr lang="ru-RU" sz="1400" dirty="0"/>
              <a:t> 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F952279A-909F-080F-CDFF-39FE7473128A}"/>
              </a:ext>
            </a:extLst>
          </p:cNvPr>
          <p:cNvSpPr txBox="1">
            <a:spLocks/>
          </p:cNvSpPr>
          <p:nvPr/>
        </p:nvSpPr>
        <p:spPr>
          <a:xfrm>
            <a:off x="176833" y="0"/>
            <a:ext cx="11781183" cy="7920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6CACFE"/>
                </a:solidFill>
                <a:effectLst/>
                <a:uLnTx/>
                <a:uFillTx/>
                <a:ea typeface="+mj-ea"/>
                <a:cs typeface="Montserrat" charset="0"/>
              </a:rPr>
              <a:t>Задача: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6CACFE"/>
                </a:solidFill>
                <a:effectLst/>
                <a:uLnTx/>
                <a:uFillTx/>
                <a:ea typeface="+mj-ea"/>
                <a:cs typeface="Montserrat" charset="0"/>
              </a:rPr>
              <a:t>восполнить дефициты содержания при отсутствии УМК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CACFE"/>
                </a:solidFill>
                <a:effectLst/>
                <a:uLnTx/>
                <a:uFillTx/>
                <a:ea typeface="+mj-ea"/>
                <a:cs typeface="Montserrat" charset="0"/>
              </a:rPr>
            </a:b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6CACFE"/>
                </a:solidFill>
                <a:effectLst/>
                <a:uLnTx/>
                <a:uFillTx/>
                <a:ea typeface="+mj-ea"/>
                <a:cs typeface="Montserrat" charset="0"/>
              </a:rPr>
              <a:t>Решение: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6CACFE"/>
                </a:solidFill>
                <a:effectLst/>
                <a:uLnTx/>
                <a:uFillTx/>
                <a:ea typeface="+mj-ea"/>
                <a:cs typeface="Montserrat" charset="0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6CACFE"/>
                </a:solidFill>
                <a:effectLst/>
                <a:uLnTx/>
                <a:uFillTx/>
                <a:ea typeface="+mj-ea"/>
                <a:cs typeface="Montserrat" charset="0"/>
              </a:rPr>
              <a:t>применять цифровой контент «Облака знаний»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6CACFE"/>
              </a:solidFill>
              <a:effectLst/>
              <a:uLnTx/>
              <a:uFillTx/>
              <a:ea typeface="+mj-ea"/>
              <a:cs typeface="Montserra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4575" y="1273568"/>
            <a:ext cx="4824999" cy="5527282"/>
          </a:xfrm>
          <a:prstGeom prst="rect">
            <a:avLst/>
          </a:prstGeom>
          <a:noFill/>
          <a:ln w="19050">
            <a:solidFill>
              <a:srgbClr val="6CACFE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833" y="1888648"/>
            <a:ext cx="6391173" cy="4230688"/>
          </a:xfrm>
          <a:prstGeom prst="rect">
            <a:avLst/>
          </a:prstGeom>
          <a:noFill/>
          <a:ln w="19050">
            <a:solidFill>
              <a:srgbClr val="6CACFE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1890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9242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472" y="1565963"/>
            <a:ext cx="10457092" cy="47250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155" y="889139"/>
            <a:ext cx="10517409" cy="67682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91096-9D73-4AB8-AE7A-98473788F2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3145" y="209532"/>
            <a:ext cx="11668826" cy="7510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6CACFE"/>
                </a:solidFill>
                <a:latin typeface="+mn-lt"/>
                <a:cs typeface="Arial"/>
              </a:rPr>
              <a:t>Организация контента в «Облаке знаний»</a:t>
            </a:r>
          </a:p>
        </p:txBody>
      </p:sp>
      <p:sp>
        <p:nvSpPr>
          <p:cNvPr id="22" name="Прямоугольник: скругленные углы 29">
            <a:extLst>
              <a:ext uri="{FF2B5EF4-FFF2-40B4-BE49-F238E27FC236}">
                <a16:creationId xmlns:a16="http://schemas.microsoft.com/office/drawing/2014/main" id="{9EC97036-4B91-4E1A-8845-8210976AD7A1}"/>
              </a:ext>
            </a:extLst>
          </p:cNvPr>
          <p:cNvSpPr/>
          <p:nvPr/>
        </p:nvSpPr>
        <p:spPr>
          <a:xfrm>
            <a:off x="10503380" y="1040990"/>
            <a:ext cx="1688620" cy="632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dirty="0"/>
              <a:t>Уровни обучения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79082" y="1565963"/>
            <a:ext cx="1666701" cy="424800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13">
            <a:extLst>
              <a:ext uri="{FF2B5EF4-FFF2-40B4-BE49-F238E27FC236}">
                <a16:creationId xmlns:a16="http://schemas.microsoft.com/office/drawing/2014/main" id="{1DA9F71D-AAAB-48B7-99DC-4A8681891E19}"/>
              </a:ext>
            </a:extLst>
          </p:cNvPr>
          <p:cNvSpPr/>
          <p:nvPr/>
        </p:nvSpPr>
        <p:spPr>
          <a:xfrm>
            <a:off x="10476041" y="2647341"/>
            <a:ext cx="1688620" cy="874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dirty="0"/>
              <a:t>Методические пособия </a:t>
            </a:r>
          </a:p>
          <a:p>
            <a:pPr algn="ctr"/>
            <a:r>
              <a:rPr lang="ru-RU" dirty="0"/>
              <a:t>(+ готовые РП)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165400" y="1723574"/>
            <a:ext cx="907182" cy="36466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422034" y="2177900"/>
            <a:ext cx="1486731" cy="37258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790221" y="2581294"/>
            <a:ext cx="7044288" cy="3709761"/>
          </a:xfrm>
          <a:prstGeom prst="roundRect">
            <a:avLst>
              <a:gd name="adj" fmla="val 8642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endCxn id="34" idx="3"/>
          </p:cNvCxnSpPr>
          <p:nvPr/>
        </p:nvCxnSpPr>
        <p:spPr>
          <a:xfrm flipH="1" flipV="1">
            <a:off x="10908765" y="2364191"/>
            <a:ext cx="475757" cy="30002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10165400" y="1669056"/>
            <a:ext cx="310641" cy="8008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999875" y="6129980"/>
            <a:ext cx="4150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Материалы - Облако знаний (</a:t>
            </a:r>
            <a:r>
              <a:rPr lang="en-US" dirty="0">
                <a:hlinkClick r:id="rId4"/>
              </a:rPr>
              <a:t>oblakoz.ru)</a:t>
            </a:r>
            <a:endParaRPr lang="ru-RU" dirty="0"/>
          </a:p>
        </p:txBody>
      </p:sp>
      <p:sp>
        <p:nvSpPr>
          <p:cNvPr id="19" name="Прямоугольник: скругленные углы 4">
            <a:extLst>
              <a:ext uri="{FF2B5EF4-FFF2-40B4-BE49-F238E27FC236}">
                <a16:creationId xmlns:a16="http://schemas.microsoft.com/office/drawing/2014/main" id="{7CA8D6C0-C900-4D5F-801A-EA4A61DC5495}"/>
              </a:ext>
            </a:extLst>
          </p:cNvPr>
          <p:cNvSpPr/>
          <p:nvPr/>
        </p:nvSpPr>
        <p:spPr>
          <a:xfrm>
            <a:off x="0" y="1154858"/>
            <a:ext cx="1145193" cy="751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Простые фильтры</a:t>
            </a:r>
          </a:p>
        </p:txBody>
      </p:sp>
      <p:sp>
        <p:nvSpPr>
          <p:cNvPr id="23" name="Прямоугольник: скругленные углы 25">
            <a:extLst>
              <a:ext uri="{FF2B5EF4-FFF2-40B4-BE49-F238E27FC236}">
                <a16:creationId xmlns:a16="http://schemas.microsoft.com/office/drawing/2014/main" id="{ACB4124C-46C0-493F-B3D6-EBD670565E35}"/>
              </a:ext>
            </a:extLst>
          </p:cNvPr>
          <p:cNvSpPr/>
          <p:nvPr/>
        </p:nvSpPr>
        <p:spPr>
          <a:xfrm>
            <a:off x="4405959" y="6038272"/>
            <a:ext cx="3593916" cy="819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Планирование соответствуют новым программам</a:t>
            </a:r>
          </a:p>
        </p:txBody>
      </p:sp>
    </p:spTree>
    <p:extLst>
      <p:ext uri="{BB962C8B-B14F-4D97-AF65-F5344CB8AC3E}">
        <p14:creationId xmlns:p14="http://schemas.microsoft.com/office/powerpoint/2010/main" val="130565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75B3C9D-F346-F435-9B16-B0894E5DFC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3812" y="4405458"/>
            <a:ext cx="1878188" cy="244585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29991" y="149095"/>
            <a:ext cx="12354984" cy="9980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CACFE"/>
                </a:solidFill>
                <a:latin typeface="Montserra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Задача</a:t>
            </a:r>
            <a:r>
              <a:rPr lang="ru-RU" sz="2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сделать урок эффективным и увлекательным</a:t>
            </a:r>
            <a:br>
              <a:rPr lang="ru-RU" sz="2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Решение</a:t>
            </a:r>
            <a:r>
              <a:rPr lang="ru-RU" sz="2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подбирать разные жанры ЭОР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911" y="1074276"/>
            <a:ext cx="4779716" cy="42173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9991" y="5563266"/>
            <a:ext cx="4717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9 </a:t>
            </a:r>
            <a:r>
              <a:rPr lang="ru-RU" sz="1600" dirty="0" err="1"/>
              <a:t>кл</a:t>
            </a:r>
            <a:r>
              <a:rPr lang="ru-RU" sz="1600" dirty="0"/>
              <a:t>.(У) Иммунитет: инфекционный и неинфекционный. Вакцины и сыворотки. Аллергия.</a:t>
            </a:r>
          </a:p>
          <a:p>
            <a:r>
              <a:rPr lang="ru-RU" sz="1600" dirty="0"/>
              <a:t>Теория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4343" y="1074276"/>
            <a:ext cx="5248563" cy="230829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980222" y="6547701"/>
            <a:ext cx="3153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6"/>
              </a:rPr>
              <a:t>https://school.oblakoz.ru/play/module/</a:t>
            </a:r>
            <a:r>
              <a:rPr lang="ru-RU" sz="1200" dirty="0">
                <a:hlinkClick r:id="rId6"/>
              </a:rPr>
              <a:t>443651</a:t>
            </a:r>
            <a:endParaRPr lang="ru-RU" sz="1200" dirty="0"/>
          </a:p>
          <a:p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980222" y="3404088"/>
            <a:ext cx="574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5 </a:t>
            </a:r>
            <a:r>
              <a:rPr lang="ru-RU" sz="1600" dirty="0" err="1"/>
              <a:t>кл</a:t>
            </a:r>
            <a:r>
              <a:rPr lang="ru-RU" sz="1600" dirty="0"/>
              <a:t>. Методы изучения живой природы. Оборудование для научных исследований. Опорный конспект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1976" y="4062732"/>
            <a:ext cx="4036500" cy="208410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9991" y="6286091"/>
            <a:ext cx="4016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hlinkClick r:id="rId8"/>
              </a:rPr>
              <a:t>https://school.oblakoz.ru/play/module/</a:t>
            </a:r>
            <a:r>
              <a:rPr lang="ru-RU" sz="1400" dirty="0">
                <a:latin typeface="Arial" panose="020B0604020202020204" pitchFamily="34" charset="0"/>
                <a:hlinkClick r:id="rId8"/>
              </a:rPr>
              <a:t>327777</a:t>
            </a:r>
            <a:endParaRPr lang="ru-RU" sz="1400" dirty="0">
              <a:latin typeface="Arial" panose="020B0604020202020204" pitchFamily="34" charset="0"/>
            </a:endParaRPr>
          </a:p>
          <a:p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71262" y="3854193"/>
            <a:ext cx="3153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9"/>
              </a:rPr>
              <a:t>https://school.oblakoz.ru/play/module/</a:t>
            </a:r>
            <a:r>
              <a:rPr lang="ru-RU" sz="1200" dirty="0">
                <a:hlinkClick r:id="rId9"/>
              </a:rPr>
              <a:t>488303</a:t>
            </a:r>
            <a:endParaRPr lang="ru-RU" sz="1200" dirty="0"/>
          </a:p>
          <a:p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261975" y="6128931"/>
            <a:ext cx="5741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7 </a:t>
            </a:r>
            <a:r>
              <a:rPr lang="ru-RU" sz="1600" dirty="0" err="1"/>
              <a:t>кл</a:t>
            </a:r>
            <a:r>
              <a:rPr lang="ru-RU" sz="1600" dirty="0"/>
              <a:t>. Бактерии, Грибы. Контрольная работа. В-1.</a:t>
            </a:r>
          </a:p>
        </p:txBody>
      </p:sp>
    </p:spTree>
    <p:extLst>
      <p:ext uri="{BB962C8B-B14F-4D97-AF65-F5344CB8AC3E}">
        <p14:creationId xmlns:p14="http://schemas.microsoft.com/office/powerpoint/2010/main" val="374847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2"/>
          <p:cNvSpPr txBox="1">
            <a:spLocks noGrp="1"/>
          </p:cNvSpPr>
          <p:nvPr>
            <p:ph type="title" idx="4294967295"/>
          </p:nvPr>
        </p:nvSpPr>
        <p:spPr>
          <a:xfrm>
            <a:off x="1104900" y="231775"/>
            <a:ext cx="110871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ACFE"/>
              </a:buClr>
              <a:buSzPts val="4400"/>
              <a:buFont typeface="Calibri"/>
              <a:buNone/>
            </a:pPr>
            <a:r>
              <a:rPr 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Виртуальные практикумы «Облака знаний»</a:t>
            </a:r>
            <a:endParaRPr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5" name="Google Shape;445;p22"/>
          <p:cNvSpPr txBox="1"/>
          <p:nvPr/>
        </p:nvSpPr>
        <p:spPr>
          <a:xfrm>
            <a:off x="745573" y="776663"/>
            <a:ext cx="9547460" cy="345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</a:pPr>
            <a:r>
              <a:rPr lang="ru-RU" sz="2200" u="sng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Основа виртуальной лабораторной работы</a:t>
            </a:r>
            <a:endParaRPr sz="2200" b="0" i="0" u="sng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  <a:sym typeface="Montserrat"/>
            </a:endParaRPr>
          </a:p>
        </p:txBody>
      </p:sp>
      <p:sp>
        <p:nvSpPr>
          <p:cNvPr id="446" name="Google Shape;446;p22"/>
          <p:cNvSpPr txBox="1"/>
          <p:nvPr/>
        </p:nvSpPr>
        <p:spPr>
          <a:xfrm>
            <a:off x="283028" y="1389974"/>
            <a:ext cx="9835834" cy="234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lang="ru-RU" sz="2000" b="1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Параметрическая модель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lang="ru-RU" sz="2000" b="1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Виртуальное оборудование </a:t>
            </a:r>
            <a:r>
              <a:rPr lang="ru-RU" sz="20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(микроскоп, химические реактивы)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lang="ru-RU" sz="2000" b="1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Видеофрагмент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lang="ru-RU" sz="2000" b="1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Интерактивный объект </a:t>
            </a:r>
            <a:r>
              <a:rPr lang="ru-RU" sz="20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(схема, диаграмма, шкала), в т. ч. редактируемый обучающимися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lang="ru-RU" sz="2000" b="1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Виртуальный тур/экскурсия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Google Shape;50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028" y="3764693"/>
            <a:ext cx="5767694" cy="309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0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8924" y="3023951"/>
            <a:ext cx="5666645" cy="29162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6964117" y="6240255"/>
            <a:ext cx="3651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https://school.oblakoz.ru/play/module/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360993</a:t>
            </a:r>
            <a:endParaRPr lang="ru-RU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683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7"/>
          <p:cNvSpPr txBox="1">
            <a:spLocks noGrp="1"/>
          </p:cNvSpPr>
          <p:nvPr>
            <p:ph type="title" idx="4294967295"/>
          </p:nvPr>
        </p:nvSpPr>
        <p:spPr>
          <a:xfrm>
            <a:off x="296854" y="204911"/>
            <a:ext cx="57893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ACFE"/>
              </a:buClr>
              <a:buSzPts val="3200"/>
              <a:buFont typeface="Calibri"/>
              <a:buNone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Интерактивные схемы, диаграммы, графики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186" y="989981"/>
            <a:ext cx="4762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2000" b="1" i="1" dirty="0">
                <a:solidFill>
                  <a:srgbClr val="1F3864"/>
                </a:solidFill>
                <a:ea typeface="Calibri"/>
                <a:cs typeface="Calibri"/>
                <a:sym typeface="Calibri"/>
              </a:rPr>
              <a:t>Редактируемые</a:t>
            </a:r>
            <a:r>
              <a:rPr lang="ru-RU" sz="2000" dirty="0">
                <a:solidFill>
                  <a:srgbClr val="1F3864"/>
                </a:solidFill>
                <a:ea typeface="Calibri"/>
                <a:cs typeface="Calibri"/>
                <a:sym typeface="Calibri"/>
              </a:rPr>
              <a:t> схемы и диаграммы</a:t>
            </a:r>
            <a:endParaRPr lang="ru-RU"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56" y="1530474"/>
            <a:ext cx="5474579" cy="3061190"/>
          </a:xfrm>
          <a:prstGeom prst="rect">
            <a:avLst/>
          </a:prstGeom>
          <a:noFill/>
          <a:ln w="28575">
            <a:solidFill>
              <a:srgbClr val="6CACFE"/>
            </a:solidFill>
            <a:miter lim="800000"/>
            <a:headEnd/>
            <a:tailEnd/>
          </a:ln>
          <a:effectLst/>
        </p:spPr>
      </p:pic>
      <p:sp>
        <p:nvSpPr>
          <p:cNvPr id="12" name="Объект 6"/>
          <p:cNvSpPr txBox="1">
            <a:spLocks/>
          </p:cNvSpPr>
          <p:nvPr/>
        </p:nvSpPr>
        <p:spPr>
          <a:xfrm>
            <a:off x="278257" y="4747628"/>
            <a:ext cx="5474579" cy="1683696"/>
          </a:xfrm>
          <a:prstGeom prst="rect">
            <a:avLst/>
          </a:prstGeom>
          <a:noFill/>
          <a:ln>
            <a:solidFill>
              <a:srgbClr val="003E8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None/>
            </a:pPr>
            <a:r>
              <a:rPr lang="ru-RU" sz="2400" dirty="0">
                <a:solidFill>
                  <a:srgbClr val="003E81"/>
                </a:solidFill>
                <a:latin typeface="Calibri (Основной текст)"/>
              </a:rPr>
              <a:t>Лабораторная работа «Самонаблюдение движения в суставах». Биология.8 </a:t>
            </a:r>
            <a:r>
              <a:rPr lang="ru-RU" sz="2400" dirty="0" err="1">
                <a:solidFill>
                  <a:srgbClr val="003E81"/>
                </a:solidFill>
                <a:latin typeface="Calibri (Основной текст)"/>
              </a:rPr>
              <a:t>кл</a:t>
            </a:r>
            <a:r>
              <a:rPr lang="ru-RU" sz="2400" dirty="0">
                <a:solidFill>
                  <a:srgbClr val="003E81"/>
                </a:solidFill>
                <a:latin typeface="Calibri (Основной текст)"/>
              </a:rPr>
              <a:t>. </a:t>
            </a:r>
          </a:p>
          <a:p>
            <a:pPr marL="50800" indent="0">
              <a:buNone/>
            </a:pPr>
            <a:r>
              <a:rPr lang="en-US" sz="2000" dirty="0">
                <a:solidFill>
                  <a:srgbClr val="003E81"/>
                </a:solidFill>
                <a:latin typeface="Calibri (Основной текст)"/>
                <a:hlinkClick r:id="rId4"/>
              </a:rPr>
              <a:t>https</a:t>
            </a:r>
            <a:r>
              <a:rPr lang="ru-RU" sz="2000" dirty="0">
                <a:solidFill>
                  <a:srgbClr val="003E81"/>
                </a:solidFill>
                <a:latin typeface="Calibri (Основной текст)"/>
                <a:hlinkClick r:id="rId4"/>
              </a:rPr>
              <a:t>://</a:t>
            </a:r>
            <a:r>
              <a:rPr lang="en-US" sz="2000" dirty="0">
                <a:solidFill>
                  <a:srgbClr val="003E81"/>
                </a:solidFill>
                <a:latin typeface="Calibri (Основной текст)"/>
                <a:hlinkClick r:id="rId4"/>
              </a:rPr>
              <a:t>school</a:t>
            </a:r>
            <a:r>
              <a:rPr lang="ru-RU" sz="2000" dirty="0">
                <a:solidFill>
                  <a:srgbClr val="003E81"/>
                </a:solidFill>
                <a:latin typeface="Calibri (Основной текст)"/>
                <a:hlinkClick r:id="rId4"/>
              </a:rPr>
              <a:t>.</a:t>
            </a:r>
            <a:r>
              <a:rPr lang="en-US" sz="2000" dirty="0" err="1">
                <a:solidFill>
                  <a:srgbClr val="003E81"/>
                </a:solidFill>
                <a:latin typeface="Calibri (Основной текст)"/>
                <a:hlinkClick r:id="rId4"/>
              </a:rPr>
              <a:t>oblakoz</a:t>
            </a:r>
            <a:r>
              <a:rPr lang="ru-RU" sz="2000" dirty="0">
                <a:solidFill>
                  <a:srgbClr val="003E81"/>
                </a:solidFill>
                <a:latin typeface="Calibri (Основной текст)"/>
                <a:hlinkClick r:id="rId4"/>
              </a:rPr>
              <a:t>.</a:t>
            </a:r>
            <a:r>
              <a:rPr lang="en-US" sz="2000" dirty="0" err="1">
                <a:solidFill>
                  <a:srgbClr val="003E81"/>
                </a:solidFill>
                <a:latin typeface="Calibri (Основной текст)"/>
                <a:hlinkClick r:id="rId4"/>
              </a:rPr>
              <a:t>ru</a:t>
            </a:r>
            <a:r>
              <a:rPr lang="ru-RU" sz="2000" dirty="0">
                <a:solidFill>
                  <a:srgbClr val="003E81"/>
                </a:solidFill>
                <a:latin typeface="Calibri (Основной текст)"/>
                <a:hlinkClick r:id="rId4"/>
              </a:rPr>
              <a:t>/</a:t>
            </a:r>
            <a:r>
              <a:rPr lang="en-US" sz="2000" dirty="0">
                <a:solidFill>
                  <a:srgbClr val="003E81"/>
                </a:solidFill>
                <a:latin typeface="Calibri (Основной текст)"/>
                <a:hlinkClick r:id="rId4"/>
              </a:rPr>
              <a:t>play</a:t>
            </a:r>
            <a:r>
              <a:rPr lang="ru-RU" sz="2000" dirty="0">
                <a:solidFill>
                  <a:srgbClr val="003E81"/>
                </a:solidFill>
                <a:latin typeface="Calibri (Основной текст)"/>
                <a:hlinkClick r:id="rId4"/>
              </a:rPr>
              <a:t>/</a:t>
            </a:r>
            <a:r>
              <a:rPr lang="en-US" sz="2000" dirty="0">
                <a:solidFill>
                  <a:srgbClr val="003E81"/>
                </a:solidFill>
                <a:latin typeface="Calibri (Основной текст)"/>
                <a:hlinkClick r:id="rId4"/>
              </a:rPr>
              <a:t>module</a:t>
            </a:r>
            <a:r>
              <a:rPr lang="ru-RU" sz="2000" dirty="0">
                <a:solidFill>
                  <a:srgbClr val="003E81"/>
                </a:solidFill>
                <a:latin typeface="Calibri (Основной текст)"/>
                <a:hlinkClick r:id="rId4"/>
              </a:rPr>
              <a:t>/324643</a:t>
            </a:r>
            <a:endParaRPr lang="ru-RU" sz="2000" dirty="0">
              <a:solidFill>
                <a:srgbClr val="003E81"/>
              </a:solidFill>
              <a:latin typeface="Calibri (Основной текст)"/>
            </a:endParaRPr>
          </a:p>
          <a:p>
            <a:pPr marL="50800" indent="0">
              <a:buNone/>
            </a:pPr>
            <a:endParaRPr lang="ru-RU" sz="2400" u="sng" dirty="0">
              <a:solidFill>
                <a:srgbClr val="003E81"/>
              </a:solidFill>
              <a:latin typeface="Calibri (Основной текст)"/>
            </a:endParaRPr>
          </a:p>
          <a:p>
            <a:pPr marL="50800" indent="0">
              <a:buNone/>
            </a:pPr>
            <a:endParaRPr lang="ru-RU" sz="2400" dirty="0">
              <a:latin typeface="Calibri (Основной текст)"/>
            </a:endParaRPr>
          </a:p>
        </p:txBody>
      </p:sp>
      <p:sp>
        <p:nvSpPr>
          <p:cNvPr id="14" name="Объект 25"/>
          <p:cNvSpPr txBox="1">
            <a:spLocks/>
          </p:cNvSpPr>
          <p:nvPr/>
        </p:nvSpPr>
        <p:spPr>
          <a:xfrm>
            <a:off x="6086168" y="4747627"/>
            <a:ext cx="5624051" cy="1683696"/>
          </a:xfrm>
          <a:prstGeom prst="rect">
            <a:avLst/>
          </a:prstGeom>
          <a:ln>
            <a:solidFill>
              <a:srgbClr val="003E81"/>
            </a:solidFill>
          </a:ln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solidFill>
                  <a:srgbClr val="003E81"/>
                </a:solidFill>
                <a:latin typeface="Calibri (Основной текст)"/>
              </a:rPr>
              <a:t>Лабораторная работа «Изучение строения плесневого гриба </a:t>
            </a:r>
            <a:r>
              <a:rPr lang="ru-RU" sz="2400" dirty="0" err="1">
                <a:solidFill>
                  <a:srgbClr val="003E81"/>
                </a:solidFill>
                <a:latin typeface="Calibri (Основной текст)"/>
              </a:rPr>
              <a:t>мукора</a:t>
            </a:r>
            <a:r>
              <a:rPr lang="ru-RU" sz="2400" dirty="0">
                <a:solidFill>
                  <a:srgbClr val="003E81"/>
                </a:solidFill>
                <a:latin typeface="Calibri (Основной текст)"/>
              </a:rPr>
              <a:t>».</a:t>
            </a:r>
          </a:p>
          <a:p>
            <a:r>
              <a:rPr lang="ru-RU" sz="2400" dirty="0">
                <a:solidFill>
                  <a:srgbClr val="003E81"/>
                </a:solidFill>
                <a:latin typeface="Calibri (Основной текст)"/>
              </a:rPr>
              <a:t>Биология. 7 </a:t>
            </a:r>
            <a:r>
              <a:rPr lang="ru-RU" sz="2400" dirty="0" err="1">
                <a:solidFill>
                  <a:srgbClr val="003E81"/>
                </a:solidFill>
                <a:latin typeface="Calibri (Основной текст)"/>
              </a:rPr>
              <a:t>кл</a:t>
            </a:r>
            <a:r>
              <a:rPr lang="ru-RU" sz="2400" dirty="0">
                <a:solidFill>
                  <a:srgbClr val="003E81"/>
                </a:solidFill>
                <a:latin typeface="Calibri (Основной текст)"/>
              </a:rPr>
              <a:t>.</a:t>
            </a:r>
          </a:p>
          <a:p>
            <a:endParaRPr lang="ru-RU" sz="2000" dirty="0">
              <a:solidFill>
                <a:srgbClr val="003E81"/>
              </a:solidFill>
            </a:endParaRPr>
          </a:p>
          <a:p>
            <a:r>
              <a:rPr lang="en-US" sz="2000" u="sng" dirty="0">
                <a:solidFill>
                  <a:srgbClr val="003E81"/>
                </a:solidFill>
                <a:hlinkClick r:id="rId5"/>
              </a:rPr>
              <a:t>https</a:t>
            </a:r>
            <a:r>
              <a:rPr lang="ru-RU" sz="2000" u="sng" dirty="0">
                <a:solidFill>
                  <a:srgbClr val="003E81"/>
                </a:solidFill>
                <a:hlinkClick r:id="rId5"/>
              </a:rPr>
              <a:t>://</a:t>
            </a:r>
            <a:r>
              <a:rPr lang="en-US" sz="2000" u="sng" dirty="0">
                <a:solidFill>
                  <a:srgbClr val="003E81"/>
                </a:solidFill>
                <a:hlinkClick r:id="rId5"/>
              </a:rPr>
              <a:t>school</a:t>
            </a:r>
            <a:r>
              <a:rPr lang="ru-RU" sz="2000" u="sng" dirty="0">
                <a:solidFill>
                  <a:srgbClr val="003E81"/>
                </a:solidFill>
                <a:hlinkClick r:id="rId5"/>
              </a:rPr>
              <a:t>.</a:t>
            </a:r>
            <a:r>
              <a:rPr lang="en-US" sz="2000" u="sng" dirty="0" err="1">
                <a:solidFill>
                  <a:srgbClr val="003E81"/>
                </a:solidFill>
                <a:hlinkClick r:id="rId5"/>
              </a:rPr>
              <a:t>oblakoz</a:t>
            </a:r>
            <a:r>
              <a:rPr lang="ru-RU" sz="2000" u="sng" dirty="0">
                <a:solidFill>
                  <a:srgbClr val="003E81"/>
                </a:solidFill>
                <a:hlinkClick r:id="rId5"/>
              </a:rPr>
              <a:t>.</a:t>
            </a:r>
            <a:r>
              <a:rPr lang="en-US" sz="2000" u="sng" dirty="0" err="1">
                <a:solidFill>
                  <a:srgbClr val="003E81"/>
                </a:solidFill>
                <a:hlinkClick r:id="rId5"/>
              </a:rPr>
              <a:t>ru</a:t>
            </a:r>
            <a:r>
              <a:rPr lang="ru-RU" sz="2000" u="sng" dirty="0">
                <a:solidFill>
                  <a:srgbClr val="003E81"/>
                </a:solidFill>
                <a:hlinkClick r:id="rId5"/>
              </a:rPr>
              <a:t>/</a:t>
            </a:r>
            <a:r>
              <a:rPr lang="en-US" sz="2000" u="sng" dirty="0">
                <a:solidFill>
                  <a:srgbClr val="003E81"/>
                </a:solidFill>
                <a:hlinkClick r:id="rId5"/>
              </a:rPr>
              <a:t>play</a:t>
            </a:r>
            <a:r>
              <a:rPr lang="ru-RU" sz="2000" u="sng" dirty="0">
                <a:solidFill>
                  <a:srgbClr val="003E81"/>
                </a:solidFill>
                <a:hlinkClick r:id="rId5"/>
              </a:rPr>
              <a:t>/</a:t>
            </a:r>
            <a:r>
              <a:rPr lang="en-US" sz="2000" u="sng" dirty="0">
                <a:solidFill>
                  <a:srgbClr val="003E81"/>
                </a:solidFill>
                <a:hlinkClick r:id="rId5"/>
              </a:rPr>
              <a:t>module</a:t>
            </a:r>
            <a:r>
              <a:rPr lang="ru-RU" sz="2000" u="sng" dirty="0">
                <a:solidFill>
                  <a:srgbClr val="003E81"/>
                </a:solidFill>
                <a:hlinkClick r:id="rId5"/>
              </a:rPr>
              <a:t>/324618</a:t>
            </a:r>
            <a:endParaRPr lang="ru-RU" sz="2000" u="sng" dirty="0">
              <a:solidFill>
                <a:srgbClr val="003E81"/>
              </a:solidFill>
            </a:endParaRPr>
          </a:p>
          <a:p>
            <a:endParaRPr lang="ru-RU" sz="2000" u="sng" dirty="0">
              <a:solidFill>
                <a:srgbClr val="003E81"/>
              </a:solidFill>
            </a:endParaRPr>
          </a:p>
          <a:p>
            <a:endParaRPr lang="ru-RU" sz="2000" u="sng" dirty="0">
              <a:solidFill>
                <a:srgbClr val="003E81"/>
              </a:solidFill>
            </a:endParaRPr>
          </a:p>
          <a:p>
            <a:endParaRPr lang="ru-RU" sz="2000" u="sng" dirty="0">
              <a:solidFill>
                <a:srgbClr val="003E81"/>
              </a:solidFill>
            </a:endParaRPr>
          </a:p>
          <a:p>
            <a:endParaRPr lang="ru-RU" sz="2000" dirty="0">
              <a:solidFill>
                <a:srgbClr val="003E81"/>
              </a:solidFill>
            </a:endParaRPr>
          </a:p>
        </p:txBody>
      </p:sp>
      <p:sp>
        <p:nvSpPr>
          <p:cNvPr id="9" name="Google Shape;489;p27"/>
          <p:cNvSpPr txBox="1">
            <a:spLocks/>
          </p:cNvSpPr>
          <p:nvPr/>
        </p:nvSpPr>
        <p:spPr>
          <a:xfrm>
            <a:off x="5715943" y="221932"/>
            <a:ext cx="57893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6CACFE"/>
              </a:buClr>
              <a:buSzPts val="3200"/>
              <a:buFont typeface="Calibri"/>
              <a:buNone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Виртуальный микроскоп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Google Shape;474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75956" y="1530475"/>
            <a:ext cx="4877844" cy="3061190"/>
          </a:xfrm>
          <a:prstGeom prst="rect">
            <a:avLst/>
          </a:prstGeom>
          <a:noFill/>
          <a:ln w="28575" cap="flat" cmpd="sng">
            <a:solidFill>
              <a:srgbClr val="2A86FF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788335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2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5405" y="1112950"/>
            <a:ext cx="5608638" cy="3478212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89" name="Google Shape;489;p27"/>
          <p:cNvSpPr txBox="1">
            <a:spLocks noGrp="1"/>
          </p:cNvSpPr>
          <p:nvPr>
            <p:ph type="title" idx="4294967295"/>
          </p:nvPr>
        </p:nvSpPr>
        <p:spPr>
          <a:xfrm>
            <a:off x="792922" y="2546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ACFE"/>
              </a:buClr>
              <a:buSzPts val="3200"/>
              <a:buFont typeface="Calibri"/>
              <a:buNone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Видеофрагмент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45405" y="4981179"/>
            <a:ext cx="5609058" cy="15179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None/>
            </a:pPr>
            <a:r>
              <a:rPr lang="ru-RU" sz="2000" dirty="0">
                <a:solidFill>
                  <a:srgbClr val="003E81"/>
                </a:solidFill>
                <a:latin typeface="+mj-lt"/>
              </a:rPr>
              <a:t>Лабораторная работа «Распознавание организмов прошедших эпох».</a:t>
            </a:r>
          </a:p>
          <a:p>
            <a:pPr marL="50800" indent="0">
              <a:buNone/>
            </a:pPr>
            <a:r>
              <a:rPr lang="ru-RU" sz="2000" dirty="0">
                <a:solidFill>
                  <a:srgbClr val="003E81"/>
                </a:solidFill>
                <a:latin typeface="+mj-lt"/>
              </a:rPr>
              <a:t> Биология.8 </a:t>
            </a:r>
            <a:r>
              <a:rPr lang="ru-RU" sz="2000" dirty="0" err="1">
                <a:solidFill>
                  <a:srgbClr val="003E81"/>
                </a:solidFill>
                <a:latin typeface="+mj-lt"/>
              </a:rPr>
              <a:t>кл</a:t>
            </a:r>
            <a:r>
              <a:rPr lang="ru-RU" sz="2000" dirty="0">
                <a:solidFill>
                  <a:srgbClr val="003E81"/>
                </a:solidFill>
                <a:latin typeface="+mj-lt"/>
              </a:rPr>
              <a:t>. </a:t>
            </a:r>
          </a:p>
          <a:p>
            <a:pPr marL="50800" indent="0">
              <a:buNone/>
            </a:pPr>
            <a:r>
              <a:rPr lang="en-US" sz="2000" u="sng" dirty="0">
                <a:solidFill>
                  <a:srgbClr val="003E81"/>
                </a:solidFill>
                <a:latin typeface="+mj-lt"/>
                <a:hlinkClick r:id="rId4"/>
              </a:rPr>
              <a:t>https</a:t>
            </a:r>
            <a:r>
              <a:rPr lang="ru-RU" sz="2000" u="sng" dirty="0">
                <a:solidFill>
                  <a:srgbClr val="003E81"/>
                </a:solidFill>
                <a:latin typeface="+mj-lt"/>
                <a:hlinkClick r:id="rId4"/>
              </a:rPr>
              <a:t>://</a:t>
            </a:r>
            <a:r>
              <a:rPr lang="en-US" sz="2000" u="sng" dirty="0">
                <a:solidFill>
                  <a:srgbClr val="003E81"/>
                </a:solidFill>
                <a:latin typeface="+mj-lt"/>
                <a:hlinkClick r:id="rId4"/>
              </a:rPr>
              <a:t>school</a:t>
            </a:r>
            <a:r>
              <a:rPr lang="ru-RU" sz="2000" u="sng" dirty="0">
                <a:solidFill>
                  <a:srgbClr val="003E81"/>
                </a:solidFill>
                <a:latin typeface="+mj-lt"/>
                <a:hlinkClick r:id="rId4"/>
              </a:rPr>
              <a:t>.</a:t>
            </a:r>
            <a:r>
              <a:rPr lang="en-US" sz="2000" u="sng" dirty="0" err="1">
                <a:solidFill>
                  <a:srgbClr val="003E81"/>
                </a:solidFill>
                <a:latin typeface="+mj-lt"/>
                <a:hlinkClick r:id="rId4"/>
              </a:rPr>
              <a:t>oblakoz</a:t>
            </a:r>
            <a:r>
              <a:rPr lang="ru-RU" sz="2000" u="sng" dirty="0">
                <a:solidFill>
                  <a:srgbClr val="003E81"/>
                </a:solidFill>
                <a:latin typeface="+mj-lt"/>
                <a:hlinkClick r:id="rId4"/>
              </a:rPr>
              <a:t>.</a:t>
            </a:r>
            <a:r>
              <a:rPr lang="en-US" sz="2000" u="sng" dirty="0" err="1">
                <a:solidFill>
                  <a:srgbClr val="003E81"/>
                </a:solidFill>
                <a:latin typeface="+mj-lt"/>
                <a:hlinkClick r:id="rId4"/>
              </a:rPr>
              <a:t>ru</a:t>
            </a:r>
            <a:r>
              <a:rPr lang="ru-RU" sz="2000" u="sng" dirty="0">
                <a:solidFill>
                  <a:srgbClr val="003E81"/>
                </a:solidFill>
                <a:latin typeface="+mj-lt"/>
                <a:hlinkClick r:id="rId4"/>
              </a:rPr>
              <a:t>/</a:t>
            </a:r>
            <a:r>
              <a:rPr lang="en-US" sz="2000" u="sng" dirty="0">
                <a:solidFill>
                  <a:srgbClr val="003E81"/>
                </a:solidFill>
                <a:latin typeface="+mj-lt"/>
                <a:hlinkClick r:id="rId4"/>
              </a:rPr>
              <a:t>play</a:t>
            </a:r>
            <a:r>
              <a:rPr lang="ru-RU" sz="2000" u="sng" dirty="0">
                <a:solidFill>
                  <a:srgbClr val="003E81"/>
                </a:solidFill>
                <a:latin typeface="+mj-lt"/>
                <a:hlinkClick r:id="rId4"/>
              </a:rPr>
              <a:t>/</a:t>
            </a:r>
            <a:r>
              <a:rPr lang="en-US" sz="2000" u="sng" dirty="0">
                <a:solidFill>
                  <a:srgbClr val="003E81"/>
                </a:solidFill>
                <a:latin typeface="+mj-lt"/>
                <a:hlinkClick r:id="rId4"/>
              </a:rPr>
              <a:t>module</a:t>
            </a:r>
            <a:r>
              <a:rPr lang="ru-RU" sz="2000" u="sng" dirty="0">
                <a:solidFill>
                  <a:srgbClr val="003E81"/>
                </a:solidFill>
                <a:latin typeface="+mj-lt"/>
                <a:hlinkClick r:id="rId4"/>
              </a:rPr>
              <a:t>/360994</a:t>
            </a:r>
            <a:endParaRPr lang="ru-RU" sz="2000" u="sng" dirty="0">
              <a:solidFill>
                <a:srgbClr val="003E81"/>
              </a:solidFill>
              <a:latin typeface="+mj-lt"/>
            </a:endParaRPr>
          </a:p>
          <a:p>
            <a:pPr marL="50800" indent="0">
              <a:buNone/>
            </a:pPr>
            <a:endParaRPr lang="ru-RU" sz="2000" u="sng" dirty="0">
              <a:solidFill>
                <a:srgbClr val="003E81"/>
              </a:solidFill>
              <a:latin typeface="+mj-lt"/>
            </a:endParaRPr>
          </a:p>
          <a:p>
            <a:pPr marL="50800" indent="0">
              <a:buNone/>
            </a:pPr>
            <a:endParaRPr lang="ru-RU" sz="2000" dirty="0">
              <a:latin typeface="+mj-lt"/>
            </a:endParaRPr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6194322" y="4981180"/>
            <a:ext cx="5902499" cy="15179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indent="0">
              <a:buNone/>
            </a:pPr>
            <a:r>
              <a:rPr lang="ru-RU" sz="2000" dirty="0">
                <a:solidFill>
                  <a:srgbClr val="003E81"/>
                </a:solidFill>
                <a:latin typeface="+mj-lt"/>
              </a:rPr>
              <a:t>Лабораторная работа «Изучение внешнего строения птиц в связи с приспособленностью к полету». Биология.8 </a:t>
            </a:r>
            <a:r>
              <a:rPr lang="ru-RU" sz="2000" dirty="0" err="1">
                <a:solidFill>
                  <a:srgbClr val="003E81"/>
                </a:solidFill>
                <a:latin typeface="+mj-lt"/>
              </a:rPr>
              <a:t>кл</a:t>
            </a:r>
            <a:r>
              <a:rPr lang="ru-RU" sz="2000" dirty="0">
                <a:solidFill>
                  <a:srgbClr val="003E81"/>
                </a:solidFill>
                <a:latin typeface="+mj-lt"/>
              </a:rPr>
              <a:t>. </a:t>
            </a:r>
          </a:p>
          <a:p>
            <a:pPr marL="50800" indent="0">
              <a:buNone/>
            </a:pPr>
            <a:r>
              <a:rPr lang="en-US" sz="2000" u="sng" dirty="0">
                <a:solidFill>
                  <a:srgbClr val="003E81"/>
                </a:solidFill>
                <a:latin typeface="+mj-lt"/>
                <a:hlinkClick r:id="rId4"/>
              </a:rPr>
              <a:t>https</a:t>
            </a:r>
            <a:r>
              <a:rPr lang="ru-RU" sz="2000" u="sng" dirty="0">
                <a:solidFill>
                  <a:srgbClr val="003E81"/>
                </a:solidFill>
                <a:latin typeface="+mj-lt"/>
                <a:hlinkClick r:id="rId4"/>
              </a:rPr>
              <a:t>://</a:t>
            </a:r>
            <a:r>
              <a:rPr lang="en-US" sz="2000" u="sng" dirty="0">
                <a:solidFill>
                  <a:srgbClr val="003E81"/>
                </a:solidFill>
                <a:latin typeface="+mj-lt"/>
                <a:hlinkClick r:id="rId4"/>
              </a:rPr>
              <a:t>school</a:t>
            </a:r>
            <a:r>
              <a:rPr lang="ru-RU" sz="2000" u="sng" dirty="0">
                <a:solidFill>
                  <a:srgbClr val="003E81"/>
                </a:solidFill>
                <a:latin typeface="+mj-lt"/>
                <a:hlinkClick r:id="rId4"/>
              </a:rPr>
              <a:t>.</a:t>
            </a:r>
            <a:r>
              <a:rPr lang="en-US" sz="2000" u="sng" dirty="0" err="1">
                <a:solidFill>
                  <a:srgbClr val="003E81"/>
                </a:solidFill>
                <a:latin typeface="+mj-lt"/>
                <a:hlinkClick r:id="rId4"/>
              </a:rPr>
              <a:t>oblakoz</a:t>
            </a:r>
            <a:r>
              <a:rPr lang="ru-RU" sz="2000" u="sng" dirty="0">
                <a:solidFill>
                  <a:srgbClr val="003E81"/>
                </a:solidFill>
                <a:latin typeface="+mj-lt"/>
                <a:hlinkClick r:id="rId4"/>
              </a:rPr>
              <a:t>.</a:t>
            </a:r>
            <a:r>
              <a:rPr lang="en-US" sz="2000" u="sng" dirty="0" err="1">
                <a:solidFill>
                  <a:srgbClr val="003E81"/>
                </a:solidFill>
                <a:latin typeface="+mj-lt"/>
                <a:hlinkClick r:id="rId4"/>
              </a:rPr>
              <a:t>ru</a:t>
            </a:r>
            <a:r>
              <a:rPr lang="ru-RU" sz="2000" u="sng" dirty="0">
                <a:solidFill>
                  <a:srgbClr val="003E81"/>
                </a:solidFill>
                <a:latin typeface="+mj-lt"/>
                <a:hlinkClick r:id="rId4"/>
              </a:rPr>
              <a:t>/</a:t>
            </a:r>
            <a:r>
              <a:rPr lang="en-US" sz="2000" u="sng" dirty="0">
                <a:solidFill>
                  <a:srgbClr val="003E81"/>
                </a:solidFill>
                <a:latin typeface="+mj-lt"/>
                <a:hlinkClick r:id="rId4"/>
              </a:rPr>
              <a:t>play</a:t>
            </a:r>
            <a:r>
              <a:rPr lang="ru-RU" sz="2000" u="sng" dirty="0">
                <a:solidFill>
                  <a:srgbClr val="003E81"/>
                </a:solidFill>
                <a:latin typeface="+mj-lt"/>
                <a:hlinkClick r:id="rId4"/>
              </a:rPr>
              <a:t>/</a:t>
            </a:r>
            <a:r>
              <a:rPr lang="en-US" sz="2000" u="sng" dirty="0">
                <a:solidFill>
                  <a:srgbClr val="003E81"/>
                </a:solidFill>
                <a:latin typeface="+mj-lt"/>
                <a:hlinkClick r:id="rId4"/>
              </a:rPr>
              <a:t>module</a:t>
            </a:r>
            <a:r>
              <a:rPr lang="ru-RU" sz="2000" u="sng" dirty="0">
                <a:solidFill>
                  <a:srgbClr val="003E81"/>
                </a:solidFill>
                <a:latin typeface="+mj-lt"/>
                <a:hlinkClick r:id="rId4"/>
              </a:rPr>
              <a:t>/360994</a:t>
            </a:r>
            <a:endParaRPr lang="ru-RU" sz="2000" u="sng" dirty="0">
              <a:solidFill>
                <a:srgbClr val="003E81"/>
              </a:solidFill>
              <a:latin typeface="+mj-lt"/>
            </a:endParaRPr>
          </a:p>
          <a:p>
            <a:endParaRPr lang="ru-RU" sz="2600" dirty="0">
              <a:solidFill>
                <a:srgbClr val="003E8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8906" y="1112950"/>
            <a:ext cx="5697133" cy="27214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7667" y="2820383"/>
            <a:ext cx="3298372" cy="18723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94322" y="1112950"/>
            <a:ext cx="5661717" cy="347821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85181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2491</TotalTime>
  <Words>1513</Words>
  <Application>Microsoft Office PowerPoint</Application>
  <DocSecurity>0</DocSecurity>
  <PresentationFormat>Широкоэкранный</PresentationFormat>
  <Paragraphs>237</Paragraphs>
  <Slides>29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(Основной текст)</vt:lpstr>
      <vt:lpstr>Calibri Light</vt:lpstr>
      <vt:lpstr>Helvetica Neue</vt:lpstr>
      <vt:lpstr>Montserrat</vt:lpstr>
      <vt:lpstr>Trebuchet MS</vt:lpstr>
      <vt:lpstr>Verdana</vt:lpstr>
      <vt:lpstr>1_Тема Office</vt:lpstr>
      <vt:lpstr>Районный практико-ориентированный семинар «Возможности онлайн-сервиса «Облако знаний» для эффективной организации образовательного процесса по биологии в условиях реализации ФОП и обновленных ФГОС»</vt:lpstr>
      <vt:lpstr>Разработчик онлайн-сервиса  «Облако знаний»</vt:lpstr>
      <vt:lpstr>Облако знаний: главное</vt:lpstr>
      <vt:lpstr>Презентация PowerPoint</vt:lpstr>
      <vt:lpstr>Организация контента в «Облаке знаний»</vt:lpstr>
      <vt:lpstr>Презентация PowerPoint</vt:lpstr>
      <vt:lpstr>Виртуальные практикумы «Облака знаний»</vt:lpstr>
      <vt:lpstr>Интерактивные схемы, диаграммы, графики</vt:lpstr>
      <vt:lpstr>Видеофрагмент</vt:lpstr>
      <vt:lpstr>Виртуальные лабораторные работы по биологии</vt:lpstr>
      <vt:lpstr>Сценарий работы в «Облаке знаний»</vt:lpstr>
      <vt:lpstr>Система измерения образовательных достижений в «Облаке знаний»</vt:lpstr>
      <vt:lpstr>Индивидуальный поход</vt:lpstr>
      <vt:lpstr>Формирование индивидуальной траектории</vt:lpstr>
      <vt:lpstr>Формирование индивидуальной траектории</vt:lpstr>
      <vt:lpstr>База заданий в «Облаке знаний»</vt:lpstr>
      <vt:lpstr>Презентация PowerPoint</vt:lpstr>
      <vt:lpstr>Презентация PowerPoint</vt:lpstr>
      <vt:lpstr>Защита от списывания</vt:lpstr>
      <vt:lpstr>Пилотный проект в ноябре–декабре 2024 года</vt:lpstr>
      <vt:lpstr>Сценарий работы в «Облаке знаний»: регистрация </vt:lpstr>
      <vt:lpstr>Сценарий работы в «Облаке знаний»: регистрация </vt:lpstr>
      <vt:lpstr>Сценарий работы в «Облаке знаний»: регистрация </vt:lpstr>
      <vt:lpstr>Сценарий работы в «Облаке знаний»: назначение работ</vt:lpstr>
      <vt:lpstr>Сценарий работы в «Облаке знаний»: назначение работ</vt:lpstr>
      <vt:lpstr>Сценарий работы в «Облаке знаний»: назначение работ</vt:lpstr>
      <vt:lpstr>Сценарий работы в «Облаке знаний»: выполнение работы</vt:lpstr>
      <vt:lpstr>Сценарий работы в «Облаке знаний»: анализ результатов</vt:lpstr>
      <vt:lpstr>Контакты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Приобщение к традиционным российским ценностям: воспитательная работа в школе с использованием электронных образовательных ресурсов</dc:title>
  <dc:subject/>
  <dc:creator>Nataliya</dc:creator>
  <cp:keywords/>
  <dc:description/>
  <cp:lastModifiedBy>Сорокин А.С.</cp:lastModifiedBy>
  <cp:revision>288</cp:revision>
  <dcterms:created xsi:type="dcterms:W3CDTF">2024-04-10T09:14:04Z</dcterms:created>
  <dcterms:modified xsi:type="dcterms:W3CDTF">2025-06-02T06:52:14Z</dcterms:modified>
  <cp:category/>
  <dc:identifier/>
  <cp:contentStatus/>
  <dc:language/>
  <cp:version/>
</cp:coreProperties>
</file>