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9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9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6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6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2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6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1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00F6D-D420-4650-A1D8-4A1D6FC1BFA7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662C-E418-4231-901F-E6A515D5A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8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669" y="1122363"/>
            <a:ext cx="11148646" cy="3027606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Стратегии подготовки к задачам линии 28 ЕГЭ по биологии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6638"/>
            <a:ext cx="9144000" cy="1459524"/>
          </a:xfrm>
        </p:spPr>
        <p:txBody>
          <a:bodyPr/>
          <a:lstStyle/>
          <a:p>
            <a:r>
              <a:rPr lang="ru-RU" dirty="0" smtClean="0"/>
              <a:t>Сенатова Анастасия Александровна</a:t>
            </a:r>
          </a:p>
          <a:p>
            <a:r>
              <a:rPr lang="ru-RU" dirty="0" smtClean="0"/>
              <a:t>Учитель биологии ГБОУ школа №644 </a:t>
            </a:r>
          </a:p>
          <a:p>
            <a:r>
              <a:rPr lang="ru-RU" dirty="0" smtClean="0"/>
              <a:t>Приморского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6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43" y="810267"/>
            <a:ext cx="8474174" cy="34262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5820" y="4712567"/>
            <a:ext cx="9280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3) вероятность рождения во втором браке детей, фенотипически сходных с родителями, составит 6/16 (37,5%), их генотипы AaBb, </a:t>
            </a:r>
            <a:r>
              <a:rPr lang="ru-RU" dirty="0" err="1" smtClean="0"/>
              <a:t>AAbb</a:t>
            </a:r>
            <a:r>
              <a:rPr lang="ru-RU" dirty="0" smtClean="0"/>
              <a:t>, </a:t>
            </a:r>
            <a:r>
              <a:rPr lang="ru-RU" dirty="0" err="1" smtClean="0"/>
              <a:t>aaBB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Допускается иная генетическая символика А1 </a:t>
            </a:r>
            <a:r>
              <a:rPr lang="ru-RU" dirty="0" err="1" smtClean="0"/>
              <a:t>А1</a:t>
            </a:r>
            <a:r>
              <a:rPr lang="ru-RU" dirty="0" smtClean="0"/>
              <a:t> А2 </a:t>
            </a:r>
            <a:r>
              <a:rPr lang="ru-RU" dirty="0" err="1" smtClean="0"/>
              <a:t>А2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95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70" y="872997"/>
            <a:ext cx="4012707" cy="518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65320" y="1615736"/>
            <a:ext cx="5255581" cy="31870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Советник директора по воспитанию, заместитель директора по УВР, учитель биологии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Сенатова Анастасия Александровна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senatova644@mail.ru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9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46" y="302911"/>
            <a:ext cx="2810500" cy="6401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1" y="3936022"/>
            <a:ext cx="3533913" cy="258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55" y="457262"/>
            <a:ext cx="3418978" cy="265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236" y="1093367"/>
            <a:ext cx="3962319" cy="542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54" y="3936022"/>
            <a:ext cx="3418979" cy="258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0" y="457263"/>
            <a:ext cx="3533913" cy="265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2522" y="3291555"/>
            <a:ext cx="3685081" cy="515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Мазяркиной Татьяной Вячеславовной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99155" y="3291555"/>
            <a:ext cx="3654583" cy="515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Рохловым Валерьяном Сергеевичем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008" y="2562624"/>
            <a:ext cx="9779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 решать поисковые биологические задачи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выявлять </a:t>
            </a:r>
            <a:r>
              <a:rPr lang="ru-R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причинно-следственные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связи между исследуемыми биологическими объектами, процессами и явлениями, делать </a:t>
            </a:r>
            <a:r>
              <a:rPr lang="ru-RU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прогнозы</a:t>
            </a:r>
            <a:r>
              <a:rPr lang="ru-RU" sz="28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основании полученных результатов. </a:t>
            </a:r>
            <a:endParaRPr lang="ru-RU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862" y="1082843"/>
            <a:ext cx="1129811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lnSpc>
                <a:spcPct val="80000"/>
              </a:lnSpc>
              <a:spcAft>
                <a:spcPct val="0"/>
              </a:spcAft>
              <a:defRPr/>
            </a:pP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ctr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предметным результатам освоения углубленного курса биологии</a:t>
            </a: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192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4" y="343838"/>
            <a:ext cx="6200169" cy="2688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54" y="3032407"/>
            <a:ext cx="6200169" cy="3511600"/>
          </a:xfrm>
          <a:prstGeom prst="rect">
            <a:avLst/>
          </a:prstGeom>
        </p:spPr>
      </p:pic>
      <p:sp>
        <p:nvSpPr>
          <p:cNvPr id="5" name="Правая фигурная скобка 4"/>
          <p:cNvSpPr/>
          <p:nvPr/>
        </p:nvSpPr>
        <p:spPr>
          <a:xfrm>
            <a:off x="6751823" y="501162"/>
            <a:ext cx="624923" cy="60428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78969" y="2815989"/>
            <a:ext cx="3701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 к метапредметным результатам освоения биологии на углублённом уровне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5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746" y="630848"/>
            <a:ext cx="3174023" cy="747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Генетика для 4 линии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1746" y="1630973"/>
            <a:ext cx="3261946" cy="26728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Хромосомы, аллели, фенотип, генотип, первый, второй и третий законы Менделя, анализирующее скрещивание, неполное доминирование, чистые линии, сцепленное наследование, моногибридное скрещивание, дигибридное скрещивание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1746" y="4642338"/>
            <a:ext cx="9007720" cy="7473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Генетика для 28 линии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87561" y="1630973"/>
            <a:ext cx="4431323" cy="2611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решать задачи повышенного уровня сложности, анализировать полученную информацию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2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3154" y="518745"/>
            <a:ext cx="5811715" cy="597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Типы задач 28 линии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292" y="1433146"/>
            <a:ext cx="3481754" cy="6506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на дигибридное скрещивание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2772" y="2400301"/>
            <a:ext cx="3112478" cy="756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на составление хромосомных карт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0292" y="2373926"/>
            <a:ext cx="3481754" cy="782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Кроссоверные</a:t>
            </a:r>
            <a:r>
              <a:rPr lang="en-US" dirty="0" smtClean="0"/>
              <a:t>/</a:t>
            </a:r>
            <a:r>
              <a:rPr lang="ru-RU" dirty="0" smtClean="0"/>
              <a:t>некроссоверные гаметы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02772" y="3481754"/>
            <a:ext cx="3112478" cy="729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Летальные гены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292" y="3481754"/>
            <a:ext cx="3481754" cy="729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Группы крови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2772" y="1433146"/>
            <a:ext cx="3112477" cy="6506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Крисс-кросс задачи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48294" y="2404695"/>
            <a:ext cx="3112477" cy="769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с двумя генами в половых хромосомах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48295" y="1433146"/>
            <a:ext cx="3112477" cy="7121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Псевдоаутосомные участки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48293" y="4418135"/>
            <a:ext cx="3112477" cy="729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Задачи на полимерию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48293" y="3481754"/>
            <a:ext cx="3112477" cy="729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Голандрическое наследование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1" y="4536828"/>
            <a:ext cx="3683976" cy="18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3577" y="52752"/>
            <a:ext cx="2831123" cy="10902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Генетический словарик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655155" y="1171574"/>
            <a:ext cx="527536" cy="455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3577" y="1666142"/>
            <a:ext cx="2919046" cy="791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Изучение заданий линии 4</a:t>
            </a:r>
          </a:p>
          <a:p>
            <a:pPr algn="ctr"/>
            <a:r>
              <a:rPr lang="ru-RU" dirty="0" smtClean="0"/>
              <a:t>+ тренировочные задания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402623" y="114300"/>
            <a:ext cx="624254" cy="24706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714750" y="1112227"/>
            <a:ext cx="501162" cy="474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5912" y="281353"/>
            <a:ext cx="2461846" cy="1099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на дигибридное скрещивание</a:t>
            </a:r>
          </a:p>
          <a:p>
            <a:pPr algn="ctr"/>
            <a:r>
              <a:rPr lang="ru-RU" dirty="0" smtClean="0"/>
              <a:t>Линии 28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772264" y="1078156"/>
            <a:ext cx="758341" cy="553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17420" y="311574"/>
            <a:ext cx="2220057" cy="910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Кроссоверные и некроссоверные гаметы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17420" y="1569426"/>
            <a:ext cx="2220057" cy="8880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Летальные гены</a:t>
            </a: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9669339" y="1130356"/>
            <a:ext cx="769327" cy="509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10438666" y="411587"/>
            <a:ext cx="1639764" cy="1760659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Вводим</a:t>
            </a:r>
          </a:p>
          <a:p>
            <a:pPr algn="ctr"/>
            <a:r>
              <a:rPr lang="ru-RU" dirty="0" smtClean="0"/>
              <a:t>Задания на картирование хромосом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8266963" y="2608018"/>
            <a:ext cx="720970" cy="1250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33870" y="3928513"/>
            <a:ext cx="3112478" cy="756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на составление хромосомных карт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6024929" y="4129086"/>
            <a:ext cx="1191360" cy="4308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93877" y="3938953"/>
            <a:ext cx="2242039" cy="756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Крисс-кросс задачи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9" idx="1"/>
          </p:cNvCxnSpPr>
          <p:nvPr/>
        </p:nvCxnSpPr>
        <p:spPr>
          <a:xfrm flipH="1">
            <a:off x="1839787" y="4317023"/>
            <a:ext cx="1954090" cy="1303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2"/>
          </p:cNvCxnSpPr>
          <p:nvPr/>
        </p:nvCxnSpPr>
        <p:spPr>
          <a:xfrm flipH="1">
            <a:off x="4914896" y="4695092"/>
            <a:ext cx="1" cy="993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24929" y="4485175"/>
            <a:ext cx="2055205" cy="1252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89062" y="5690821"/>
            <a:ext cx="2532185" cy="8836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на голандрическое наследование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3530112" y="5758962"/>
            <a:ext cx="3147646" cy="8792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с двумя генами в половых хромосомах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233870" y="5693019"/>
            <a:ext cx="3044338" cy="9056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Псевдоаутосомные участки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37893" y="1506782"/>
            <a:ext cx="2439865" cy="958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на группы крови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237893" y="2584938"/>
            <a:ext cx="2439865" cy="766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на полимерию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7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847" y="369277"/>
            <a:ext cx="10360240" cy="11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Советы по выполнению заданий линии 28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846" y="2016938"/>
            <a:ext cx="5024761" cy="15535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/>
              <a:t>Не нужно сразу читать всю задачу полностью; лучше сначала определить её тип и разработать план решения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6847" y="4110362"/>
            <a:ext cx="5024761" cy="1624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Либо 2 скрещивания + теоретический вопрос</a:t>
            </a:r>
          </a:p>
          <a:p>
            <a:pPr algn="ctr"/>
            <a:r>
              <a:rPr lang="ru-RU" b="1" dirty="0" smtClean="0"/>
              <a:t>Или</a:t>
            </a:r>
          </a:p>
          <a:p>
            <a:pPr algn="ctr"/>
            <a:r>
              <a:rPr lang="ru-RU" dirty="0" smtClean="0"/>
              <a:t>Три скрещивания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348" y="4110361"/>
            <a:ext cx="4953739" cy="16246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Рекомендуется записать </a:t>
            </a:r>
            <a:r>
              <a:rPr lang="ru-RU" dirty="0" smtClean="0"/>
              <a:t>дано </a:t>
            </a:r>
            <a:r>
              <a:rPr lang="ru-RU" dirty="0"/>
              <a:t>в черновике и в ответах на бланке.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3348" y="2016938"/>
            <a:ext cx="4953739" cy="15535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Даже если </a:t>
            </a:r>
            <a:r>
              <a:rPr lang="ru-RU" dirty="0" smtClean="0"/>
              <a:t>вы столкнулись </a:t>
            </a:r>
            <a:r>
              <a:rPr lang="ru-RU" dirty="0"/>
              <a:t>с новой формулировкой задачи, необходимо тщательно прочитать и проанализировать её.</a:t>
            </a:r>
          </a:p>
        </p:txBody>
      </p:sp>
    </p:spTree>
    <p:extLst>
      <p:ext uri="{BB962C8B-B14F-4D97-AF65-F5344CB8AC3E}">
        <p14:creationId xmlns:p14="http://schemas.microsoft.com/office/powerpoint/2010/main" val="85097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6630" y="3457155"/>
            <a:ext cx="5336931" cy="2910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6007" y="1303164"/>
            <a:ext cx="115560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Пигментация кожи человека определяется четырьмя аллелями двух неаллельных генов по типу полимерии, при этом, чем больше доминантных аллелей в генотипе человека, тем темнее кожа. В браке темнокожей женщины и светлокожего мужчины родился дигетерозиготный сын-мулат. Этот сын женился на женщине, сходной с ним по генотипу и фенотипу признака пигментации кожи. Какие дети по фенотипу и генотипу могут родиться во втором браке, если вероятность фенотипического расщепления в возможном потомстве составит 1:4:6:4:1. Определите генотипы родительских особей, генотипы, фенотипы возможного потомства в двух браках. Какова вероятность рождения во втором браке детей фенотипически сходных с родителями? Укажите генотипы этих детей.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0930" y="503490"/>
            <a:ext cx="5222631" cy="677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Полимерия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2814" y="4035119"/>
            <a:ext cx="4958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1) Р ♀ AABB                                   x           ♂ </a:t>
            </a:r>
            <a:r>
              <a:rPr lang="de-DE" dirty="0" err="1" smtClean="0"/>
              <a:t>aabb</a:t>
            </a:r>
            <a:endParaRPr lang="de-DE" dirty="0" smtClean="0"/>
          </a:p>
          <a:p>
            <a:r>
              <a:rPr lang="de-DE" dirty="0" smtClean="0"/>
              <a:t>               G    AB                                              </a:t>
            </a:r>
            <a:r>
              <a:rPr lang="de-DE" dirty="0" err="1" smtClean="0"/>
              <a:t>ab</a:t>
            </a:r>
            <a:endParaRPr lang="de-DE" dirty="0" smtClean="0"/>
          </a:p>
          <a:p>
            <a:r>
              <a:rPr lang="de-DE" dirty="0" smtClean="0"/>
              <a:t>    F1                                     AaBb </a:t>
            </a:r>
            <a:r>
              <a:rPr lang="de-DE" dirty="0" err="1" smtClean="0"/>
              <a:t>мулат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 2) P1    ♀ AaBb                         х        ♂ AaBb</a:t>
            </a:r>
          </a:p>
          <a:p>
            <a:r>
              <a:rPr lang="de-DE" dirty="0" smtClean="0"/>
              <a:t>       G    AB, Ab, </a:t>
            </a:r>
            <a:r>
              <a:rPr lang="de-DE" dirty="0" err="1" smtClean="0"/>
              <a:t>aB</a:t>
            </a:r>
            <a:r>
              <a:rPr lang="de-DE" dirty="0" smtClean="0"/>
              <a:t>, ab                 </a:t>
            </a:r>
            <a:r>
              <a:rPr lang="de-DE" dirty="0" err="1" smtClean="0"/>
              <a:t>AB</a:t>
            </a:r>
            <a:r>
              <a:rPr lang="de-DE" dirty="0" smtClean="0"/>
              <a:t>, Ab, </a:t>
            </a:r>
            <a:r>
              <a:rPr lang="de-DE" dirty="0" err="1" smtClean="0"/>
              <a:t>aB</a:t>
            </a:r>
            <a:r>
              <a:rPr lang="de-DE" dirty="0" smtClean="0"/>
              <a:t>, 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469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475</Words>
  <Application>Microsoft Office PowerPoint</Application>
  <PresentationFormat>Широкоэкранный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Tahoma</vt:lpstr>
      <vt:lpstr>Times New Roman</vt:lpstr>
      <vt:lpstr>Тема Office</vt:lpstr>
      <vt:lpstr>Стратегии подготовки к задачам линии 28 ЕГЭ по биологии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подготовки к задачам линии 28 ЕГЭ по биологии</dc:title>
  <dc:creator>Настя</dc:creator>
  <cp:lastModifiedBy>316Kab</cp:lastModifiedBy>
  <cp:revision>10</cp:revision>
  <dcterms:created xsi:type="dcterms:W3CDTF">2025-01-29T19:41:34Z</dcterms:created>
  <dcterms:modified xsi:type="dcterms:W3CDTF">2025-05-29T13:14:58Z</dcterms:modified>
</cp:coreProperties>
</file>