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  <p:sldId id="271" r:id="rId6"/>
    <p:sldId id="272" r:id="rId7"/>
    <p:sldId id="283" r:id="rId8"/>
    <p:sldId id="267" r:id="rId9"/>
    <p:sldId id="268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9" r:id="rId19"/>
    <p:sldId id="284" r:id="rId20"/>
    <p:sldId id="274" r:id="rId21"/>
    <p:sldId id="262" r:id="rId22"/>
    <p:sldId id="266" r:id="rId23"/>
    <p:sldId id="26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DC340-3ECD-CEF7-D1B5-AD2310FB1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44D170B-D6F0-BB76-9F68-43BE2C9C6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0BB1D5-C99B-77E6-8B21-C3917F9DD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6B9D-5DFB-4F82-BC90-7DAA8205EAA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65282E-9D62-E903-3D07-8743508D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9E41BA-DCB5-17E4-EF9B-E4849377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B598-CC26-4321-8E97-683CE14B4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2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3DFBA3-4C40-4097-A099-015461DC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5ACFE1-3F65-9219-EDAE-B7EF3CC96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BC1382-055D-27A3-8B25-A0087397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6B9D-5DFB-4F82-BC90-7DAA8205EAA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1C5BAE-0E01-CCAE-5EFA-48B5AF13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66F136-C696-42BF-AE61-73230131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B598-CC26-4321-8E97-683CE14B4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1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0EB2F3B-B169-267F-2530-40D2F2905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D43981-0D17-950D-588A-5BEB4552B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C1534F-234F-C1C5-CD32-E4237B85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6B9D-5DFB-4F82-BC90-7DAA8205EAA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737051-4C68-E8C3-3575-1523B72F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D34E16-F6E8-CAFD-F80E-4C382B18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B598-CC26-4321-8E97-683CE14B4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6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C5087E-3D58-EAC8-4191-D5A5F11C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C5FDDA-84CA-6E07-1094-B19FAE2DC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8E206B-7446-9120-4759-2AF5DB41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6B9D-5DFB-4F82-BC90-7DAA8205EAA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AE0314-0C18-2A05-66A5-B10A60F1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9CC2C3-E1A3-F3F6-793E-7F9F678C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B598-CC26-4321-8E97-683CE14B4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3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088BFC-2A39-C25E-200F-FB631D64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C222C6-B4E9-0EC9-9D96-16BD03104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B4161E-4B6A-0E23-2045-3717E6F6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6B9D-5DFB-4F82-BC90-7DAA8205EAA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7FF213-10A3-564E-7289-951BD24C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25791F-E8D9-A051-DA07-8B51F601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B598-CC26-4321-8E97-683CE14B4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5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300522-7EE7-DFBE-5933-9636A075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E8F166-2C94-8F5E-6CCE-C1EFE1C3A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706AFF-5621-0989-8235-56061A8A2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ECAF27-7C88-90AE-A6E6-FE906615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6B9D-5DFB-4F82-BC90-7DAA8205EAA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80FF5B-71E4-8132-9AF2-570E3C31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D9D459B-B038-A4B0-D20A-75022A31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B598-CC26-4321-8E97-683CE14B4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4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FA92B3-223E-A3C8-A29A-733A9D48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B211FD-1E4F-A52B-8E98-D28DE837A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60B3FC-F6D1-4B1E-3E3D-97534E5C1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3F476C-FB95-DFBD-06C4-1228B5A86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5542B46-ADB4-779C-3CB3-FC6037D92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5FE89C8-1522-E5B0-1539-A4C4472B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6B9D-5DFB-4F82-BC90-7DAA8205EAA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70ACBBE-FB0A-8894-8BD8-21EAAD7A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42A4C70-72FA-9916-5BA7-9865CF42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B598-CC26-4321-8E97-683CE14B4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6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8C8525-0B66-034F-661C-48F8D629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D01DE06-8945-6D09-A00C-761C1B01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6B9D-5DFB-4F82-BC90-7DAA8205EAA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F18398-EA7F-8DA0-2615-69661A0D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6F7C8D5-A36A-CE11-51A1-86C4AD95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B598-CC26-4321-8E97-683CE14B4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4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418878-9CDB-9C3B-D487-E096EC28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6B9D-5DFB-4F82-BC90-7DAA8205EAA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21115A1-475A-EA99-E85B-45C07472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3C0C971-CB86-EE3D-75E8-191ABA59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B598-CC26-4321-8E97-683CE14B4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D4FE2F-423A-C9CD-F337-8D6034A4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3F9459-B708-195D-A0A6-3669892EE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BCFD36-CAA9-88FE-F119-271EDD4C5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FA8FBB-BCAB-FD43-8E5E-9C2CBA07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6B9D-5DFB-4F82-BC90-7DAA8205EAA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939A4CF-C039-DBC4-8096-81F55D48D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137C29-3FEA-4995-C0AF-FA7322F0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B598-CC26-4321-8E97-683CE14B4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8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97B2A2-7531-9CB9-B284-1BA39D7B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8CEABB8-BC04-52A9-4311-175DBA747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E80A15-2D1E-2913-DBBB-070D3A540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E5D403-83D8-90E1-5F79-2E021EC3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6B9D-5DFB-4F82-BC90-7DAA8205EAA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37F8A5-BCDC-D102-D80A-0CFB42DB0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01B3EB-9807-4F45-8340-CAECA317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B598-CC26-4321-8E97-683CE14B4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DB3D04-07BF-FD66-CE98-40C95CE18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C47273-D3CC-978E-74F0-0E35655BC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515A81-DBA4-CFC3-CF0B-192D4EADC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66B9D-5DFB-4F82-BC90-7DAA8205EAA4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803031-8C3A-FDD9-C520-969B3A3A6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3A058F-698E-DDBC-03AB-FAD9DDC3D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AB598-CC26-4321-8E97-683CE14B4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9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3AC4CB-1DAF-C718-A0D2-05B0EA74F6D2}"/>
              </a:ext>
            </a:extLst>
          </p:cNvPr>
          <p:cNvSpPr txBox="1"/>
          <p:nvPr/>
        </p:nvSpPr>
        <p:spPr>
          <a:xfrm>
            <a:off x="434898" y="2386362"/>
            <a:ext cx="11396546" cy="75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ВОСПИТАТЕЛЬНЫЙ ПОТЕНЦИАЛ ШКОЛЬНОГО УРОКА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F88785-594F-798A-B722-0B114EBEF9DF}"/>
              </a:ext>
            </a:extLst>
          </p:cNvPr>
          <p:cNvSpPr txBox="1"/>
          <p:nvPr/>
        </p:nvSpPr>
        <p:spPr>
          <a:xfrm>
            <a:off x="1323278" y="4226312"/>
            <a:ext cx="9545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</a:rPr>
              <a:t>Бубнова Инна Анатольевна, </a:t>
            </a:r>
            <a:r>
              <a:rPr lang="ru-RU" sz="2800" b="1" i="1" dirty="0" err="1">
                <a:solidFill>
                  <a:srgbClr val="002060"/>
                </a:solidFill>
              </a:rPr>
              <a:t>к.п.н</a:t>
            </a:r>
            <a:r>
              <a:rPr lang="ru-RU" sz="2800" b="1" i="1" dirty="0">
                <a:solidFill>
                  <a:srgbClr val="002060"/>
                </a:solidFill>
              </a:rPr>
              <a:t>., заместитель директора по УВР ГБОУ школы № 43 Приморского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21655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A30417B-C1E3-D0E7-F6D7-A999F0BA7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09" t="16034" r="26329" b="10380"/>
          <a:stretch/>
        </p:blipFill>
        <p:spPr>
          <a:xfrm>
            <a:off x="1659039" y="301022"/>
            <a:ext cx="4271058" cy="65569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19C9208-9CCB-F682-969D-F9A2626EA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72" t="18228" r="29082" b="23544"/>
          <a:stretch/>
        </p:blipFill>
        <p:spPr>
          <a:xfrm>
            <a:off x="6177022" y="133388"/>
            <a:ext cx="4355939" cy="65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3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31F33F-601E-717A-9A74-CCCFD2FAC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29" t="17216" r="25380" b="12405"/>
          <a:stretch/>
        </p:blipFill>
        <p:spPr>
          <a:xfrm>
            <a:off x="1377388" y="370390"/>
            <a:ext cx="4537276" cy="63491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42A04CA-7EED-31A1-1073-E2D09A3B3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59" t="21772" r="27088" b="7848"/>
          <a:stretch/>
        </p:blipFill>
        <p:spPr>
          <a:xfrm>
            <a:off x="6096000" y="266218"/>
            <a:ext cx="4718612" cy="632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5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5A5A6C-43A0-AC72-EA74-D6A7111E0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553" r="28797" b="17806"/>
          <a:stretch/>
        </p:blipFill>
        <p:spPr>
          <a:xfrm>
            <a:off x="1689904" y="243068"/>
            <a:ext cx="4155313" cy="60144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2B01CD-2746-0580-47ED-A2EA806B0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43" t="16879" r="27848" b="19324"/>
          <a:stretch/>
        </p:blipFill>
        <p:spPr>
          <a:xfrm>
            <a:off x="5960963" y="160443"/>
            <a:ext cx="4872941" cy="65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8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70D3EA-6901-66ED-2F5F-7723ADD01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04" t="18397" r="26234" b="11223"/>
          <a:stretch/>
        </p:blipFill>
        <p:spPr>
          <a:xfrm>
            <a:off x="1608881" y="335665"/>
            <a:ext cx="4317357" cy="63392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D94CF2-8CA3-20D0-31F7-65227914E5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07" t="22785" r="28133" b="14768"/>
          <a:stretch/>
        </p:blipFill>
        <p:spPr>
          <a:xfrm>
            <a:off x="6265764" y="335665"/>
            <a:ext cx="4209325" cy="63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6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A894F42-EFDC-D414-904B-88EA24BD4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92" t="17721" r="28133" b="18481"/>
          <a:stretch/>
        </p:blipFill>
        <p:spPr>
          <a:xfrm>
            <a:off x="1736204" y="462988"/>
            <a:ext cx="3935392" cy="61470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E61E9A-7CF4-086A-B767-0EFAC41BD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2" t="17384" r="27943" b="18818"/>
          <a:stretch/>
        </p:blipFill>
        <p:spPr>
          <a:xfrm>
            <a:off x="6096000" y="324090"/>
            <a:ext cx="4448537" cy="63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1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493D31-8850-B242-CC66-85EFD3D84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03" t="29536" r="27848" b="8017"/>
          <a:stretch/>
        </p:blipFill>
        <p:spPr>
          <a:xfrm>
            <a:off x="1666754" y="231494"/>
            <a:ext cx="4236334" cy="63459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F4B722-899D-9D43-7924-25A255A1A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17" t="24304" r="27943" b="13418"/>
          <a:stretch/>
        </p:blipFill>
        <p:spPr>
          <a:xfrm>
            <a:off x="6096000" y="231494"/>
            <a:ext cx="4429246" cy="65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4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0BB1DB31-14F2-48E9-67F8-181C2C4F8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6395"/>
              </p:ext>
            </p:extLst>
          </p:nvPr>
        </p:nvGraphicFramePr>
        <p:xfrm>
          <a:off x="571810" y="274320"/>
          <a:ext cx="11048379" cy="5303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42629">
                  <a:extLst>
                    <a:ext uri="{9D8B030D-6E8A-4147-A177-3AD203B41FA5}">
                      <a16:colId xmlns:a16="http://schemas.microsoft.com/office/drawing/2014/main" xmlns="" val="3394652463"/>
                    </a:ext>
                  </a:extLst>
                </a:gridCol>
                <a:gridCol w="4192859">
                  <a:extLst>
                    <a:ext uri="{9D8B030D-6E8A-4147-A177-3AD203B41FA5}">
                      <a16:colId xmlns:a16="http://schemas.microsoft.com/office/drawing/2014/main" xmlns="" val="2672324543"/>
                    </a:ext>
                  </a:extLst>
                </a:gridCol>
                <a:gridCol w="3412891">
                  <a:extLst>
                    <a:ext uri="{9D8B030D-6E8A-4147-A177-3AD203B41FA5}">
                      <a16:colId xmlns:a16="http://schemas.microsoft.com/office/drawing/2014/main" xmlns="" val="2582048565"/>
                    </a:ext>
                  </a:extLst>
                </a:gridCol>
              </a:tblGrid>
              <a:tr h="402477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Математика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3555281"/>
                  </a:ext>
                </a:extLst>
              </a:tr>
              <a:tr h="4024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Духовно-нравственное воспитание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023703"/>
                  </a:ext>
                </a:extLst>
              </a:tr>
              <a:tr h="402477"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/>
                        <a:t>ориентация на моральные ценности и нормы в ситуациях</a:t>
                      </a:r>
                    </a:p>
                    <a:p>
                      <a:pPr algn="just"/>
                      <a:r>
                        <a:rPr lang="ru-RU" sz="2200" b="1" dirty="0"/>
                        <a:t>нравственного выбора; готовность оценивать своё поведение,</a:t>
                      </a:r>
                    </a:p>
                    <a:p>
                      <a:pPr algn="just"/>
                      <a:r>
                        <a:rPr lang="ru-RU" sz="2200" b="1" dirty="0"/>
                        <a:t>в том числе речевое, и поступки, а также поведение и поступки</a:t>
                      </a:r>
                    </a:p>
                    <a:p>
                      <a:pPr algn="just"/>
                      <a:r>
                        <a:rPr lang="ru-RU" sz="2200" b="1" dirty="0"/>
                        <a:t>других людей с позиции нравственных и правовых норм с учётом осознания последствий поступков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/>
                        <a:t>ориентация на моральные ценности и нормы в ситуациях</a:t>
                      </a:r>
                    </a:p>
                    <a:p>
                      <a:pPr algn="just"/>
                      <a:r>
                        <a:rPr lang="ru-RU" sz="2200" b="1" dirty="0"/>
                        <a:t>нравственного выбора с оценкой поведения и поступков персонажей литературных произведений; готовность оценивать своё</a:t>
                      </a:r>
                    </a:p>
                    <a:p>
                      <a:pPr algn="just"/>
                      <a:r>
                        <a:rPr lang="ru-RU" sz="2200" b="1" dirty="0"/>
                        <a:t>поведение и поступки, а также поведение и поступки других</a:t>
                      </a:r>
                    </a:p>
                    <a:p>
                      <a:pPr algn="just"/>
                      <a:r>
                        <a:rPr lang="ru-RU" sz="2200" b="1" dirty="0"/>
                        <a:t>людей с позиции нравственных и правовых норм с учётом осознания последствий поступков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/>
                        <a:t>готовность к</a:t>
                      </a:r>
                    </a:p>
                    <a:p>
                      <a:pPr algn="just"/>
                      <a:r>
                        <a:rPr lang="ru-RU" sz="2200" b="1" dirty="0"/>
                        <a:t>обсуждению этических проблем, связанных с практическим</a:t>
                      </a:r>
                    </a:p>
                    <a:p>
                      <a:pPr algn="just"/>
                      <a:r>
                        <a:rPr lang="ru-RU" sz="2200" b="1" dirty="0"/>
                        <a:t>применением достижений науки, осознанием важности морально-этических принципов в деятельности учёного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850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4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0BB1DB31-14F2-48E9-67F8-181C2C4F8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44300"/>
              </p:ext>
            </p:extLst>
          </p:nvPr>
        </p:nvGraphicFramePr>
        <p:xfrm>
          <a:off x="571810" y="909940"/>
          <a:ext cx="11048379" cy="3962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82793">
                  <a:extLst>
                    <a:ext uri="{9D8B030D-6E8A-4147-A177-3AD203B41FA5}">
                      <a16:colId xmlns:a16="http://schemas.microsoft.com/office/drawing/2014/main" xmlns="" val="3394652463"/>
                    </a:ext>
                  </a:extLst>
                </a:gridCol>
                <a:gridCol w="3682793">
                  <a:extLst>
                    <a:ext uri="{9D8B030D-6E8A-4147-A177-3AD203B41FA5}">
                      <a16:colId xmlns:a16="http://schemas.microsoft.com/office/drawing/2014/main" xmlns="" val="2540010471"/>
                    </a:ext>
                  </a:extLst>
                </a:gridCol>
                <a:gridCol w="3682793">
                  <a:extLst>
                    <a:ext uri="{9D8B030D-6E8A-4147-A177-3AD203B41FA5}">
                      <a16:colId xmlns:a16="http://schemas.microsoft.com/office/drawing/2014/main" xmlns="" val="453587618"/>
                    </a:ext>
                  </a:extLst>
                </a:gridCol>
              </a:tblGrid>
              <a:tr h="402477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Математика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3555281"/>
                  </a:ext>
                </a:extLst>
              </a:tr>
              <a:tr h="4024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Ценность научного познания: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023703"/>
                  </a:ext>
                </a:extLst>
              </a:tr>
              <a:tr h="402477"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/>
                        <a:t>ориентация в деятельности на современную систему научных</a:t>
                      </a:r>
                    </a:p>
                    <a:p>
                      <a:pPr algn="just"/>
                      <a:r>
                        <a:rPr lang="ru-RU" sz="2200" b="1" dirty="0"/>
                        <a:t>представлений об основных закономерностях развития человека с природной и социальной средой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/>
                        <a:t>ориентация в деятельности на современную систему научных</a:t>
                      </a:r>
                    </a:p>
                    <a:p>
                      <a:pPr algn="just"/>
                      <a:r>
                        <a:rPr lang="ru-RU" sz="2200" b="1" dirty="0"/>
                        <a:t>представлений об основных закономерностях развития человека, природы и общества, взаимосвязях человека с природной</a:t>
                      </a:r>
                    </a:p>
                    <a:p>
                      <a:pPr algn="just"/>
                      <a:r>
                        <a:rPr lang="ru-RU" sz="2200" b="1" dirty="0"/>
                        <a:t>и  социальной средой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/>
                        <a:t>ориентация в деятельности на современную систему научных представлений об основных закономерностях развития человека, природы и общества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850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62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207" y="432058"/>
            <a:ext cx="109047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solidFill>
                <a:srgbClr val="002060"/>
              </a:solidFill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•	</a:t>
            </a:r>
            <a:r>
              <a:rPr lang="ru-RU" sz="2400" b="1" dirty="0">
                <a:solidFill>
                  <a:srgbClr val="C00000"/>
                </a:solidFill>
              </a:rPr>
              <a:t>выбор методов, методик, технологий, </a:t>
            </a:r>
            <a:r>
              <a:rPr lang="ru-RU" sz="2400" b="1" dirty="0">
                <a:solidFill>
                  <a:srgbClr val="002060"/>
                </a:solidFill>
              </a:rPr>
              <a:t>оказывающих воспитательное воздействие на личность в соответствии с воспитательным идеалом, целью и задачами воспитания, целевыми ориентирами результатов воспитания; реализацию приоритета воспитания в учебной деятельности;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•	применение </a:t>
            </a:r>
            <a:r>
              <a:rPr lang="ru-RU" sz="2400" b="1" dirty="0">
                <a:solidFill>
                  <a:srgbClr val="C00000"/>
                </a:solidFill>
              </a:rPr>
              <a:t>интерактивных форм учебной работы </a:t>
            </a:r>
            <a:r>
              <a:rPr lang="ru-RU" sz="2400" b="1" dirty="0">
                <a:solidFill>
                  <a:srgbClr val="002060"/>
                </a:solidFill>
              </a:rPr>
              <a:t>— интеллектуальных, стимулирующих познавательную мотивацию, игровых методик, дискуссий, дающих возможность приобрести опыт ведения конструктивного диалога; групповой работы, которая учит строить отношения и действовать в команде, способствует развитию критического мышления;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•	инициирование и поддержку </a:t>
            </a:r>
            <a:r>
              <a:rPr lang="ru-RU" sz="2400" b="1" dirty="0">
                <a:solidFill>
                  <a:srgbClr val="C00000"/>
                </a:solidFill>
              </a:rPr>
              <a:t>исследовательской деятельности </a:t>
            </a:r>
            <a:r>
              <a:rPr lang="ru-RU" sz="2400" b="1" dirty="0">
                <a:solidFill>
                  <a:srgbClr val="002060"/>
                </a:solidFill>
              </a:rPr>
              <a:t>обучающихся, планирование и выполнение </a:t>
            </a:r>
            <a:r>
              <a:rPr lang="ru-RU" sz="2400" b="1" dirty="0">
                <a:solidFill>
                  <a:srgbClr val="C00000"/>
                </a:solidFill>
              </a:rPr>
              <a:t>индивидуальных и групповых проектов </a:t>
            </a:r>
            <a:r>
              <a:rPr lang="ru-RU" sz="2400" b="1" dirty="0">
                <a:solidFill>
                  <a:srgbClr val="002060"/>
                </a:solidFill>
              </a:rPr>
              <a:t>воспитательной направленности.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676342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3FAE08-54E0-6074-DA22-64F3A220D60A}"/>
              </a:ext>
            </a:extLst>
          </p:cNvPr>
          <p:cNvSpPr txBox="1"/>
          <p:nvPr/>
        </p:nvSpPr>
        <p:spPr>
          <a:xfrm>
            <a:off x="1006398" y="2349555"/>
            <a:ext cx="10546266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Каждый ли школьный урок имеет воспитательный потенциал?</a:t>
            </a:r>
            <a:endParaRPr lang="ru-RU" sz="2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1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8D2A71-E04A-E831-1A00-EBE05DA2B538}"/>
              </a:ext>
            </a:extLst>
          </p:cNvPr>
          <p:cNvSpPr txBox="1"/>
          <p:nvPr/>
        </p:nvSpPr>
        <p:spPr>
          <a:xfrm>
            <a:off x="939489" y="2169133"/>
            <a:ext cx="104793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Какие нормативные документы регламентируют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организацию воспитательного процесса в школе?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06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14.userapi.com/c850020/v850020176/bbd2a/_58n0wnuH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80" y="2612523"/>
            <a:ext cx="3299613" cy="22015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19CDB0-54E2-FFE9-1D31-339EF4E130C2}"/>
              </a:ext>
            </a:extLst>
          </p:cNvPr>
          <p:cNvSpPr txBox="1"/>
          <p:nvPr/>
        </p:nvSpPr>
        <p:spPr>
          <a:xfrm>
            <a:off x="514708" y="549184"/>
            <a:ext cx="5285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Пример 1.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Знающий и любящий свою малую родину, свой край, имеющий представление о Родине — России, её территории, расположении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8F36DB-2A7D-B569-15C6-A79903DDB988}"/>
              </a:ext>
            </a:extLst>
          </p:cNvPr>
          <p:cNvSpPr txBox="1"/>
          <p:nvPr/>
        </p:nvSpPr>
        <p:spPr>
          <a:xfrm>
            <a:off x="6096000" y="549184"/>
            <a:ext cx="5701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Пример 2.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Умеющий оценивать поступки с позиции их соответствия нравственным нормам, осознающий ответственность за свои поступки.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C0D6F4-D435-7F7B-A37A-B15E76C8BCCD}"/>
              </a:ext>
            </a:extLst>
          </p:cNvPr>
          <p:cNvSpPr txBox="1"/>
          <p:nvPr/>
        </p:nvSpPr>
        <p:spPr>
          <a:xfrm>
            <a:off x="2149237" y="4671907"/>
            <a:ext cx="7302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Пример 3.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Имеющий первоначальные навыки наблюдений, систематизации и осмысления опыта в естественнонаучной и гуманитарной областях знания</a:t>
            </a:r>
          </a:p>
        </p:txBody>
      </p:sp>
    </p:spTree>
    <p:extLst>
      <p:ext uri="{BB962C8B-B14F-4D97-AF65-F5344CB8AC3E}">
        <p14:creationId xmlns:p14="http://schemas.microsoft.com/office/powerpoint/2010/main" val="1323048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27F3A1-4D83-3312-9D5B-44A45BE0EB5D}"/>
              </a:ext>
            </a:extLst>
          </p:cNvPr>
          <p:cNvSpPr txBox="1"/>
          <p:nvPr/>
        </p:nvSpPr>
        <p:spPr>
          <a:xfrm>
            <a:off x="2598234" y="2586412"/>
            <a:ext cx="7245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Когда урок становится воспитывающим?</a:t>
            </a:r>
          </a:p>
        </p:txBody>
      </p:sp>
    </p:spTree>
    <p:extLst>
      <p:ext uri="{BB962C8B-B14F-4D97-AF65-F5344CB8AC3E}">
        <p14:creationId xmlns:p14="http://schemas.microsoft.com/office/powerpoint/2010/main" val="547822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1558" y="1482714"/>
            <a:ext cx="1048294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… 	</a:t>
            </a:r>
            <a:r>
              <a:rPr lang="ru-RU" sz="2400" b="1" dirty="0">
                <a:solidFill>
                  <a:srgbClr val="002060"/>
                </a:solidFill>
              </a:rPr>
              <a:t>Во-первых, постараться установить </a:t>
            </a:r>
            <a:r>
              <a:rPr lang="ru-RU" sz="2400" b="1" dirty="0">
                <a:solidFill>
                  <a:srgbClr val="C00000"/>
                </a:solidFill>
              </a:rPr>
              <a:t>уважительные и доверительные отношения </a:t>
            </a:r>
            <a:r>
              <a:rPr lang="ru-RU" sz="2400" b="1" dirty="0">
                <a:solidFill>
                  <a:srgbClr val="002060"/>
                </a:solidFill>
              </a:rPr>
              <a:t>со своими учениками…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	Во-вторых, постараться увлечь ребят </a:t>
            </a:r>
            <a:r>
              <a:rPr lang="ru-RU" sz="2400" b="1" dirty="0">
                <a:solidFill>
                  <a:srgbClr val="C00000"/>
                </a:solidFill>
              </a:rPr>
              <a:t>совместной деятельностью </a:t>
            </a:r>
            <a:r>
              <a:rPr lang="ru-RU" sz="2400" b="1" dirty="0">
                <a:solidFill>
                  <a:srgbClr val="002060"/>
                </a:solidFill>
              </a:rPr>
              <a:t>на уроке…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	В-третьих, постараться </a:t>
            </a:r>
            <a:r>
              <a:rPr lang="ru-RU" sz="2400" b="1" dirty="0">
                <a:solidFill>
                  <a:srgbClr val="C00000"/>
                </a:solidFill>
              </a:rPr>
              <a:t>наполнить коммуникацию на уроке ценностно-ориентированным содержанием</a:t>
            </a:r>
            <a:r>
              <a:rPr lang="ru-RU" sz="2400" b="1" dirty="0">
                <a:solidFill>
                  <a:srgbClr val="002060"/>
                </a:solidFill>
              </a:rPr>
              <a:t>…	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	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Воспитание на уроке: методика работы учителя: методическое пособие /[Степанов П.В., Круглов В.В., Степанова И.В. и др.]; под ред. П.В. Степанова.— М.: ФГБНУ «Институт стратегии развития образования РАО». 2021.— 94 с.</a:t>
            </a:r>
          </a:p>
        </p:txBody>
      </p:sp>
    </p:spTree>
    <p:extLst>
      <p:ext uri="{BB962C8B-B14F-4D97-AF65-F5344CB8AC3E}">
        <p14:creationId xmlns:p14="http://schemas.microsoft.com/office/powerpoint/2010/main" val="3882232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8A2213-A5D6-43EB-D5CA-9DDBEFBB2EBD}"/>
              </a:ext>
            </a:extLst>
          </p:cNvPr>
          <p:cNvSpPr txBox="1"/>
          <p:nvPr/>
        </p:nvSpPr>
        <p:spPr>
          <a:xfrm>
            <a:off x="577540" y="1675575"/>
            <a:ext cx="1103691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Воспитание на уроке: методика работы учителя: методическое пособие /[Степанов П.В., Круглов В.В., Степанова И.В. и др.]; под ред. П.В. Степанова.— М.: ФГБНУ «Институт стратегии развития образования РАО». 2021.— 94 с.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Воспитание в современной школе: от программы к действиям. Методическое пособие / П. В. Степанов, Н. Л. Селиванова, В. В. Круглов, И. В. Степанова, И. С. Парфенова, И. Ю. Шустова, Е. О. Черкашин, М. Р. </a:t>
            </a:r>
            <a:r>
              <a:rPr lang="ru-RU" sz="2400" b="1" dirty="0" err="1">
                <a:solidFill>
                  <a:srgbClr val="002060"/>
                </a:solidFill>
              </a:rPr>
              <a:t>Мирошкина</a:t>
            </a:r>
            <a:r>
              <a:rPr lang="ru-RU" sz="2400" b="1" dirty="0">
                <a:solidFill>
                  <a:srgbClr val="002060"/>
                </a:solidFill>
              </a:rPr>
              <a:t>, Т. Н. Тихонова, Е. Ф. Добровольская, И. Н. Попова; под ред. П. В. Степанова. – М. : ФГБНУ «ИСРО РАО», 2020. – 119 с. – (Серия: Примерная программа воспитания).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Лебедев, О. Е. Воспитание в школе: диалектика прошлого и будущего / О. Е. Лебедев. — Санкт-Петербург : СПбГУП, 2022. — 356 с. — (Дискуссионный клуб Университета ; </a:t>
            </a:r>
            <a:r>
              <a:rPr lang="ru-RU" sz="2400" b="1" dirty="0" err="1">
                <a:solidFill>
                  <a:srgbClr val="002060"/>
                </a:solidFill>
              </a:rPr>
              <a:t>Вып</a:t>
            </a:r>
            <a:r>
              <a:rPr lang="ru-RU" sz="2400" b="1" dirty="0">
                <a:solidFill>
                  <a:srgbClr val="002060"/>
                </a:solidFill>
              </a:rPr>
              <a:t>. 48).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5B62A0-D295-713E-EE42-9B335E19C7FA}"/>
              </a:ext>
            </a:extLst>
          </p:cNvPr>
          <p:cNvSpPr txBox="1"/>
          <p:nvPr/>
        </p:nvSpPr>
        <p:spPr>
          <a:xfrm>
            <a:off x="3100039" y="825190"/>
            <a:ext cx="617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34127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CE7028-580B-C6B5-88F1-F9AC787A05F9}"/>
              </a:ext>
            </a:extLst>
          </p:cNvPr>
          <p:cNvSpPr txBox="1"/>
          <p:nvPr/>
        </p:nvSpPr>
        <p:spPr>
          <a:xfrm>
            <a:off x="436954" y="681982"/>
            <a:ext cx="1140942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29 декабря 2012 г. N 273-ФЗ "Об образовании в Российской Федерации" (с изменениями и дополнениями)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31 июля 2020 г. N 304-ФЗ "О внесении изменений в Федеральный закон "Об образовании в Российской Федерации" по вопросам воспитания обучающихся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Примерная программа воспитания (протокол от 2 июня 2020 г. № 2/20)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РФ от 31 мая 2021 г. N 286 "Об утверждении федерального государственного образовательного стандарта начального общего образования" № 287 "Об утверждении федерального государственного образовательного стандарта основного общего образования"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Примерная рабочая программа воспитания для общеобразовательных организаций (протокол от 23 июня 2022 г. № 3/22)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Письмо Министерства просвещения РФ от 18 июля 2022 г. N АБ-1951/06 "Об актуализации примерной рабочей программы воспитания«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 Правительства РФ от 29.05.2015 N 996-р «Об утверждении Стратегии развития воспитания в Российской Федерации на период до 2025 года»</a:t>
            </a:r>
          </a:p>
        </p:txBody>
      </p:sp>
    </p:spTree>
    <p:extLst>
      <p:ext uri="{BB962C8B-B14F-4D97-AF65-F5344CB8AC3E}">
        <p14:creationId xmlns:p14="http://schemas.microsoft.com/office/powerpoint/2010/main" val="321601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3FAE08-54E0-6074-DA22-64F3A220D60A}"/>
              </a:ext>
            </a:extLst>
          </p:cNvPr>
          <p:cNvSpPr txBox="1"/>
          <p:nvPr/>
        </p:nvSpPr>
        <p:spPr>
          <a:xfrm>
            <a:off x="1006398" y="2349555"/>
            <a:ext cx="10546266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Каждый ли школьный урок имеет воспитательный потенциал?</a:t>
            </a:r>
            <a:endParaRPr lang="ru-RU" sz="2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029" y="636165"/>
            <a:ext cx="1092925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ПОТЕНЦИАЛ - …</a:t>
            </a:r>
            <a:r>
              <a:rPr lang="ru-RU" sz="2400" b="1" dirty="0">
                <a:solidFill>
                  <a:srgbClr val="C00000"/>
                </a:solidFill>
              </a:rPr>
              <a:t>совокупность возможностей, средств, запасов, источников</a:t>
            </a:r>
            <a:r>
              <a:rPr lang="ru-RU" sz="2400" b="1" dirty="0">
                <a:solidFill>
                  <a:srgbClr val="002060"/>
                </a:solidFill>
              </a:rPr>
              <a:t>, которые могут быть приведены в действие, использованы для достижения поставленных целей, осуществления плана, решения определенных задач; возможности отдельного лица, общества, государства в определенной области.</a:t>
            </a: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</a:rPr>
              <a:t>Словарь по социальной педагогике: Учеб. пособие для студ. </a:t>
            </a:r>
            <a:r>
              <a:rPr lang="ru-RU" sz="2000" b="1" dirty="0" err="1">
                <a:solidFill>
                  <a:srgbClr val="002060"/>
                </a:solidFill>
              </a:rPr>
              <a:t>высш</a:t>
            </a:r>
            <a:r>
              <a:rPr lang="ru-RU" sz="2000" b="1" dirty="0">
                <a:solidFill>
                  <a:srgbClr val="002060"/>
                </a:solidFill>
              </a:rPr>
              <a:t>. учеб. заведений /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</a:rPr>
              <a:t>авт.-сост. Л.В. </a:t>
            </a:r>
            <a:r>
              <a:rPr lang="ru-RU" sz="2000" b="1" dirty="0" err="1">
                <a:solidFill>
                  <a:srgbClr val="002060"/>
                </a:solidFill>
              </a:rPr>
              <a:t>Мардахаев</a:t>
            </a:r>
            <a:r>
              <a:rPr lang="ru-RU" sz="2000" b="1" dirty="0">
                <a:solidFill>
                  <a:srgbClr val="002060"/>
                </a:solidFill>
              </a:rPr>
              <a:t>. – М.: Академия, 2002. – С. 215-216.</a:t>
            </a:r>
          </a:p>
          <a:p>
            <a:pPr algn="r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ПОТЕНЦИАЛ - </a:t>
            </a:r>
            <a:r>
              <a:rPr lang="ru-RU" sz="2400" b="1" dirty="0">
                <a:solidFill>
                  <a:srgbClr val="C00000"/>
                </a:solidFill>
              </a:rPr>
              <a:t>средства, запасы, источники, </a:t>
            </a:r>
            <a:r>
              <a:rPr lang="ru-RU" sz="2400" b="1" dirty="0">
                <a:solidFill>
                  <a:srgbClr val="002060"/>
                </a:solidFill>
              </a:rPr>
              <a:t>имеющиеся в наличии и могущие быть мобилизованными, приведенными в действие, использованными для достижения определенной цели, осуществления плана, решения какой-либо задачи.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</a:rPr>
              <a:t>Большая советская энциклопедия. 3-е изд. Т. 20. – с. 428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027" y="374521"/>
            <a:ext cx="1000669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Мы рассматриваем ВОСПИТАТЕЛЬНЫЙ ПОТЕНЦИАЛ учебного занятия как </a:t>
            </a:r>
            <a:r>
              <a:rPr lang="ru-RU" sz="2400" b="1" dirty="0">
                <a:solidFill>
                  <a:srgbClr val="C00000"/>
                </a:solidFill>
              </a:rPr>
              <a:t>специально организованное</a:t>
            </a:r>
            <a:r>
              <a:rPr lang="ru-RU" sz="2400" b="1" dirty="0">
                <a:solidFill>
                  <a:srgbClr val="002060"/>
                </a:solidFill>
              </a:rPr>
              <a:t>, развивающееся в рамках определенной воспитательной системы </a:t>
            </a:r>
            <a:r>
              <a:rPr lang="ru-RU" sz="2400" b="1" dirty="0">
                <a:solidFill>
                  <a:srgbClr val="C00000"/>
                </a:solidFill>
              </a:rPr>
              <a:t>взаимодействие воспитателей и воспитанников</a:t>
            </a:r>
            <a:r>
              <a:rPr lang="ru-RU" sz="2400" b="1" dirty="0">
                <a:solidFill>
                  <a:srgbClr val="002060"/>
                </a:solidFill>
              </a:rPr>
              <a:t>, осуществляемое с целью обеспечения равных возможностей, с одной стороны, а с другой стороны, для реализации каждым ребёнком своих потребностей, способностей и интересов в процессе воспитания.</a:t>
            </a: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средства, запасы, источники…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ДЛЯ ЧЕГО?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требования к личностным результатам ФГОС НОО, ООО, СОО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целевые ориентиры</a:t>
            </a:r>
          </a:p>
        </p:txBody>
      </p:sp>
    </p:spTree>
    <p:extLst>
      <p:ext uri="{BB962C8B-B14F-4D97-AF65-F5344CB8AC3E}">
        <p14:creationId xmlns:p14="http://schemas.microsoft.com/office/powerpoint/2010/main" val="301840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FBE3D4-D363-3E14-6913-8786E5486DF5}"/>
              </a:ext>
            </a:extLst>
          </p:cNvPr>
          <p:cNvSpPr txBox="1"/>
          <p:nvPr/>
        </p:nvSpPr>
        <p:spPr>
          <a:xfrm>
            <a:off x="1285178" y="1107523"/>
            <a:ext cx="100333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Направления воспитания в соответствии с ФГОС: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•	гражданское воспитание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•	патриотическое воспитание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•	духовно-нравственное воспитание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•	эстетическое воспитание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•	физическое воспитание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•	трудовое воспитание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•	экологическое воспитание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•	ценности научного познания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20412C-FFCB-2A79-67A6-E86F9FAC19C7}"/>
              </a:ext>
            </a:extLst>
          </p:cNvPr>
          <p:cNvSpPr txBox="1"/>
          <p:nvPr/>
        </p:nvSpPr>
        <p:spPr>
          <a:xfrm>
            <a:off x="3048930" y="5064006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целевые приоритеты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3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172" y="690966"/>
            <a:ext cx="11217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Примерная программа воспитания (протокол от 2 июня 2020 г. № 2/20)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Целевые приоритеты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В воспитании обучающихся младшего школьного возраста (уровень  начального общего образования) таким целевым приоритетом является создание  благоприятных условий для </a:t>
            </a:r>
            <a:r>
              <a:rPr lang="ru-RU" sz="2400" b="1" dirty="0">
                <a:solidFill>
                  <a:srgbClr val="C00000"/>
                </a:solidFill>
              </a:rPr>
              <a:t>усвоения обучающимися социально значимых  знаний </a:t>
            </a:r>
            <a:r>
              <a:rPr lang="ru-RU" sz="2400" b="1" dirty="0">
                <a:solidFill>
                  <a:srgbClr val="002060"/>
                </a:solidFill>
              </a:rPr>
              <a:t>– знаний основных норм и традиций того общества, в котором они живут.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В воспитании обучающихся подросткового возраста (уровень основного  общего образования) таким приоритетом является создание благоприятных условий для </a:t>
            </a:r>
            <a:r>
              <a:rPr lang="ru-RU" sz="2400" b="1" dirty="0">
                <a:solidFill>
                  <a:srgbClr val="C00000"/>
                </a:solidFill>
              </a:rPr>
              <a:t>развития социально значимых отношений </a:t>
            </a:r>
            <a:r>
              <a:rPr lang="ru-RU" sz="2400" b="1" dirty="0">
                <a:solidFill>
                  <a:srgbClr val="002060"/>
                </a:solidFill>
              </a:rPr>
              <a:t>обучающихся, и, прежде всего,  ценностных отношений.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В воспитании обучающихся юношеского возраста (уровень среднего общего  образования) таким приоритетом является создание благоприятных условий для </a:t>
            </a:r>
            <a:r>
              <a:rPr lang="ru-RU" sz="2400" b="1" dirty="0">
                <a:solidFill>
                  <a:srgbClr val="C00000"/>
                </a:solidFill>
              </a:rPr>
              <a:t>приобретения обучающимися опыта осуществления социально значимых дел.</a:t>
            </a:r>
          </a:p>
        </p:txBody>
      </p:sp>
    </p:spTree>
    <p:extLst>
      <p:ext uri="{BB962C8B-B14F-4D97-AF65-F5344CB8AC3E}">
        <p14:creationId xmlns:p14="http://schemas.microsoft.com/office/powerpoint/2010/main" val="182296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936" y="363514"/>
            <a:ext cx="112558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Примерная рабочая программа воспитания для общеобразовательных организаций (протокол от 23 июня 2022 г. № 3/22)</a:t>
            </a:r>
          </a:p>
          <a:p>
            <a:pPr algn="ctr"/>
            <a:r>
              <a:rPr lang="ru-RU" sz="2200" b="1" i="1" dirty="0">
                <a:solidFill>
                  <a:srgbClr val="002060"/>
                </a:solidFill>
              </a:rPr>
              <a:t>Урочная деятельность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Реализация воспитательного потенциала уроков (урочной деятельности, аудиторных занятий в рамках максимально допустимой учебной нагрузки) предусматривает: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•	максимальное использование воспитательных возможностей </a:t>
            </a:r>
            <a:r>
              <a:rPr lang="ru-RU" sz="2200" b="1" dirty="0">
                <a:solidFill>
                  <a:srgbClr val="C00000"/>
                </a:solidFill>
              </a:rPr>
              <a:t>содержания учебных предметов </a:t>
            </a:r>
            <a:r>
              <a:rPr lang="ru-RU" sz="2200" b="1" dirty="0">
                <a:solidFill>
                  <a:srgbClr val="002060"/>
                </a:solidFill>
              </a:rPr>
              <a:t>для формирования у обучающихся российских традиционных духовно-нравственных и социокультурных ценностей, российского исторического сознания на основе исторического просвещения; подбор соответствующего содержания уроков, заданий, вспомогательных материалов, проблемных ситуаций для обсуждений;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•	включение учителями в рабочие программы по учебным предметам, курсам, модулям </a:t>
            </a:r>
            <a:r>
              <a:rPr lang="ru-RU" sz="2200" b="1" dirty="0">
                <a:solidFill>
                  <a:srgbClr val="C00000"/>
                </a:solidFill>
              </a:rPr>
              <a:t>целевых ориентиров результатов воспитания</a:t>
            </a:r>
            <a:r>
              <a:rPr lang="ru-RU" sz="2200" b="1" dirty="0">
                <a:solidFill>
                  <a:srgbClr val="002060"/>
                </a:solidFill>
              </a:rPr>
              <a:t>, их учёт в определении воспитательных задач уроков, занятий; 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•	привлечение внимания обучающихся </a:t>
            </a:r>
            <a:r>
              <a:rPr lang="ru-RU" sz="2200" b="1" dirty="0">
                <a:solidFill>
                  <a:srgbClr val="C00000"/>
                </a:solidFill>
              </a:rPr>
              <a:t>к ценностному аспекту </a:t>
            </a:r>
            <a:r>
              <a:rPr lang="ru-RU" sz="2200" b="1" dirty="0">
                <a:solidFill>
                  <a:srgbClr val="002060"/>
                </a:solidFill>
              </a:rPr>
              <a:t>изучаемых на уроках предметов, явлений и событий, инициирование обсуждений, высказываний своего мнения, выработки своего личностного отношения к изучаемым событиям, явлениям, лицам; </a:t>
            </a:r>
          </a:p>
        </p:txBody>
      </p:sp>
    </p:spTree>
    <p:extLst>
      <p:ext uri="{BB962C8B-B14F-4D97-AF65-F5344CB8AC3E}">
        <p14:creationId xmlns:p14="http://schemas.microsoft.com/office/powerpoint/2010/main" val="1176985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1018</Words>
  <Application>Microsoft Office PowerPoint</Application>
  <PresentationFormat>Произвольный</PresentationFormat>
  <Paragraphs>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Бубнова Инна</dc:creator>
  <cp:lastModifiedBy>User</cp:lastModifiedBy>
  <cp:revision>26</cp:revision>
  <dcterms:created xsi:type="dcterms:W3CDTF">2022-11-20T13:55:51Z</dcterms:created>
  <dcterms:modified xsi:type="dcterms:W3CDTF">2022-11-22T07:22:44Z</dcterms:modified>
</cp:coreProperties>
</file>