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64" r:id="rId2"/>
    <p:sldId id="267" r:id="rId3"/>
    <p:sldId id="269" r:id="rId4"/>
    <p:sldId id="265" r:id="rId5"/>
    <p:sldId id="289" r:id="rId6"/>
    <p:sldId id="308" r:id="rId7"/>
    <p:sldId id="259" r:id="rId8"/>
    <p:sldId id="260" r:id="rId9"/>
    <p:sldId id="284" r:id="rId10"/>
    <p:sldId id="270" r:id="rId11"/>
    <p:sldId id="274" r:id="rId12"/>
    <p:sldId id="275" r:id="rId13"/>
    <p:sldId id="276" r:id="rId14"/>
    <p:sldId id="277" r:id="rId15"/>
    <p:sldId id="278" r:id="rId16"/>
    <p:sldId id="283" r:id="rId17"/>
    <p:sldId id="271" r:id="rId18"/>
    <p:sldId id="286" r:id="rId19"/>
    <p:sldId id="287" r:id="rId20"/>
    <p:sldId id="312" r:id="rId21"/>
    <p:sldId id="313" r:id="rId22"/>
    <p:sldId id="315" r:id="rId23"/>
    <p:sldId id="285" r:id="rId24"/>
    <p:sldId id="305" r:id="rId25"/>
    <p:sldId id="314" r:id="rId26"/>
    <p:sldId id="257" r:id="rId27"/>
    <p:sldId id="290" r:id="rId28"/>
    <p:sldId id="291" r:id="rId29"/>
    <p:sldId id="272" r:id="rId30"/>
    <p:sldId id="292" r:id="rId31"/>
    <p:sldId id="273" r:id="rId32"/>
    <p:sldId id="309" r:id="rId33"/>
    <p:sldId id="304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11" r:id="rId45"/>
    <p:sldId id="310" r:id="rId46"/>
    <p:sldId id="266" r:id="rId47"/>
    <p:sldId id="288" r:id="rId4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A1650-E740-4112-8470-9931C5F16096}" type="doc">
      <dgm:prSet loTypeId="urn:microsoft.com/office/officeart/2005/8/layout/default#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E19251D-0A85-4403-A801-E0F45A22467C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u="sng" dirty="0" smtClean="0">
              <a:solidFill>
                <a:srgbClr val="003E81"/>
              </a:solidFill>
            </a:rPr>
            <a:t>Диалог культур – </a:t>
          </a:r>
          <a:r>
            <a:rPr lang="ru-RU" sz="1600" dirty="0" smtClean="0"/>
            <a:t>преемственность, взаимопроникновение и взаимодействие различных культур, обогащение и развитие на этой основе национальных культур и общечеловеческой </a:t>
          </a:r>
          <a:r>
            <a:rPr lang="ru-RU" sz="1900" dirty="0" smtClean="0"/>
            <a:t>культуры</a:t>
          </a:r>
          <a:endParaRPr lang="ru-RU" sz="1900" dirty="0"/>
        </a:p>
      </dgm:t>
    </dgm:pt>
    <dgm:pt modelId="{BF2CC997-7B8C-497A-86A6-3262B956A27C}" type="parTrans" cxnId="{1D5DEC3E-9B73-4D2A-9E2C-474E7E98E2F2}">
      <dgm:prSet/>
      <dgm:spPr/>
      <dgm:t>
        <a:bodyPr/>
        <a:lstStyle/>
        <a:p>
          <a:endParaRPr lang="ru-RU"/>
        </a:p>
      </dgm:t>
    </dgm:pt>
    <dgm:pt modelId="{97B37018-F8F0-4B40-88C5-8781A8544B68}" type="sibTrans" cxnId="{1D5DEC3E-9B73-4D2A-9E2C-474E7E98E2F2}">
      <dgm:prSet/>
      <dgm:spPr/>
      <dgm:t>
        <a:bodyPr/>
        <a:lstStyle/>
        <a:p>
          <a:endParaRPr lang="ru-RU"/>
        </a:p>
      </dgm:t>
    </dgm:pt>
    <dgm:pt modelId="{A030843A-383E-4C10-AEE0-2E155FB5791C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600" b="1" u="sng" dirty="0" smtClean="0">
              <a:solidFill>
                <a:srgbClr val="003E81"/>
              </a:solidFill>
            </a:rPr>
            <a:t>Аккультурация</a:t>
          </a:r>
          <a:r>
            <a:rPr lang="ru-RU" sz="1600" dirty="0" smtClean="0">
              <a:solidFill>
                <a:srgbClr val="003E81"/>
              </a:solidFill>
            </a:rPr>
            <a:t> –</a:t>
          </a:r>
          <a:r>
            <a:rPr lang="ru-RU" sz="1600" dirty="0" smtClean="0">
              <a:solidFill>
                <a:srgbClr val="6600CC"/>
              </a:solidFill>
            </a:rPr>
            <a:t> </a:t>
          </a:r>
          <a:r>
            <a:rPr lang="ru-RU" sz="1600" dirty="0" smtClean="0"/>
            <a:t>1) процессы взаимовлияния культур, в результате чего культура одного народа полностью или частично воспринимает культуру другого народа, обычно более развитого;</a:t>
          </a:r>
          <a:endParaRPr lang="ru-RU" sz="1600" dirty="0"/>
        </a:p>
      </dgm:t>
    </dgm:pt>
    <dgm:pt modelId="{4A4DE2A8-2ABD-4133-9AD1-55D8B90B652C}" type="parTrans" cxnId="{4A6752FE-C2A1-4910-BFA1-4D03F3A6CE28}">
      <dgm:prSet/>
      <dgm:spPr/>
      <dgm:t>
        <a:bodyPr/>
        <a:lstStyle/>
        <a:p>
          <a:endParaRPr lang="ru-RU"/>
        </a:p>
      </dgm:t>
    </dgm:pt>
    <dgm:pt modelId="{F0177CB8-87BF-46D9-BFB2-FB62FA0A9847}" type="sibTrans" cxnId="{4A6752FE-C2A1-4910-BFA1-4D03F3A6CE28}">
      <dgm:prSet/>
      <dgm:spPr/>
      <dgm:t>
        <a:bodyPr/>
        <a:lstStyle/>
        <a:p>
          <a:endParaRPr lang="ru-RU"/>
        </a:p>
      </dgm:t>
    </dgm:pt>
    <dgm:pt modelId="{B6C8C815-2F52-4067-BC56-B93C5C97660F}">
      <dgm:prSet phldrT="[Текст]" custT="1"/>
      <dgm:spPr/>
      <dgm:t>
        <a:bodyPr/>
        <a:lstStyle/>
        <a:p>
          <a:r>
            <a:rPr lang="ru-RU" sz="2000" b="1" u="sng" dirty="0" smtClean="0">
              <a:solidFill>
                <a:srgbClr val="003E81"/>
              </a:solidFill>
            </a:rPr>
            <a:t>Культурный контакт </a:t>
          </a:r>
          <a:r>
            <a:rPr lang="ru-RU" sz="1900" dirty="0" smtClean="0">
              <a:solidFill>
                <a:srgbClr val="003E81"/>
              </a:solidFill>
            </a:rPr>
            <a:t>– </a:t>
          </a:r>
          <a:r>
            <a:rPr lang="ru-RU" sz="1900" dirty="0" smtClean="0"/>
            <a:t>предварительное условие взаимодействия межкультурного, предполагающее устойчивое соприкосновение в социальном пространстве двух или более культур. </a:t>
          </a:r>
          <a:endParaRPr lang="ru-RU" sz="1900" dirty="0"/>
        </a:p>
      </dgm:t>
    </dgm:pt>
    <dgm:pt modelId="{C564C074-6475-4A21-84FF-95F0EAC7D0D5}" type="parTrans" cxnId="{99DA3455-C53E-47C8-AEF5-9E16BC008B1B}">
      <dgm:prSet/>
      <dgm:spPr/>
      <dgm:t>
        <a:bodyPr/>
        <a:lstStyle/>
        <a:p>
          <a:endParaRPr lang="ru-RU"/>
        </a:p>
      </dgm:t>
    </dgm:pt>
    <dgm:pt modelId="{7B8512D4-3EE2-494B-B73B-63EF75E54B5A}" type="sibTrans" cxnId="{99DA3455-C53E-47C8-AEF5-9E16BC008B1B}">
      <dgm:prSet/>
      <dgm:spPr/>
      <dgm:t>
        <a:bodyPr/>
        <a:lstStyle/>
        <a:p>
          <a:endParaRPr lang="ru-RU"/>
        </a:p>
      </dgm:t>
    </dgm:pt>
    <dgm:pt modelId="{B85236DC-A33A-4BA1-8D2D-EBD919F4F491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000" b="1" u="sng" dirty="0" smtClean="0">
              <a:solidFill>
                <a:schemeClr val="bg1"/>
              </a:solidFill>
            </a:rPr>
            <a:t>Аккультурация</a:t>
          </a:r>
          <a:r>
            <a:rPr lang="ru-RU" sz="2000" dirty="0" smtClean="0">
              <a:solidFill>
                <a:srgbClr val="6600CC"/>
              </a:solidFill>
            </a:rPr>
            <a:t> </a:t>
          </a:r>
          <a:r>
            <a:rPr lang="ru-RU" sz="2000" dirty="0" smtClean="0"/>
            <a:t>– 2) процесс взаимодействия культур, культурный синтез.</a:t>
          </a:r>
          <a:endParaRPr lang="ru-RU" sz="2000" dirty="0"/>
        </a:p>
      </dgm:t>
    </dgm:pt>
    <dgm:pt modelId="{C10925C4-72BD-48E5-8C42-6698BFA4417F}" type="parTrans" cxnId="{47351FAE-01CA-4B97-94B7-799364BC566E}">
      <dgm:prSet/>
      <dgm:spPr/>
      <dgm:t>
        <a:bodyPr/>
        <a:lstStyle/>
        <a:p>
          <a:endParaRPr lang="ru-RU"/>
        </a:p>
      </dgm:t>
    </dgm:pt>
    <dgm:pt modelId="{C5211E61-F261-4009-BFA2-717CC9420E93}" type="sibTrans" cxnId="{47351FAE-01CA-4B97-94B7-799364BC566E}">
      <dgm:prSet/>
      <dgm:spPr/>
      <dgm:t>
        <a:bodyPr/>
        <a:lstStyle/>
        <a:p>
          <a:endParaRPr lang="ru-RU"/>
        </a:p>
      </dgm:t>
    </dgm:pt>
    <dgm:pt modelId="{92BF174E-98D4-4457-8E40-B8AD369B4C67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ru-RU" sz="2000" b="1" u="sng" dirty="0" smtClean="0">
              <a:solidFill>
                <a:srgbClr val="003E81"/>
              </a:solidFill>
            </a:rPr>
            <a:t>Культурная диффузия </a:t>
          </a:r>
          <a:r>
            <a:rPr lang="ru-RU" sz="2000" dirty="0" smtClean="0">
              <a:solidFill>
                <a:srgbClr val="6600CC"/>
              </a:solidFill>
            </a:rPr>
            <a:t>– </a:t>
          </a:r>
          <a:r>
            <a:rPr lang="ru-RU" sz="2000" dirty="0" smtClean="0"/>
            <a:t>взаимное проникновение (заимствование) культурных черт и комплексов из одного общества в другое при их соприкосновении.</a:t>
          </a:r>
          <a:endParaRPr lang="ru-RU" sz="2000" dirty="0"/>
        </a:p>
      </dgm:t>
    </dgm:pt>
    <dgm:pt modelId="{E5F788E4-1657-478C-BC5D-5C510DECDB49}" type="parTrans" cxnId="{BDC0338C-5CE2-4FFC-A641-7CDC667746C8}">
      <dgm:prSet/>
      <dgm:spPr/>
      <dgm:t>
        <a:bodyPr/>
        <a:lstStyle/>
        <a:p>
          <a:endParaRPr lang="ru-RU"/>
        </a:p>
      </dgm:t>
    </dgm:pt>
    <dgm:pt modelId="{6841A52F-B10B-4E46-BFED-0C67D44A0200}" type="sibTrans" cxnId="{BDC0338C-5CE2-4FFC-A641-7CDC667746C8}">
      <dgm:prSet/>
      <dgm:spPr/>
      <dgm:t>
        <a:bodyPr/>
        <a:lstStyle/>
        <a:p>
          <a:endParaRPr lang="ru-RU"/>
        </a:p>
      </dgm:t>
    </dgm:pt>
    <dgm:pt modelId="{2AEA9042-3695-402B-B067-5788AAD45625}">
      <dgm:prSet custT="1"/>
      <dgm:spPr>
        <a:solidFill>
          <a:srgbClr val="FF3399"/>
        </a:solidFill>
      </dgm:spPr>
      <dgm:t>
        <a:bodyPr/>
        <a:lstStyle/>
        <a:p>
          <a:r>
            <a:rPr lang="ru-RU" sz="2000" b="1" u="sng" dirty="0" smtClean="0">
              <a:solidFill>
                <a:srgbClr val="003E81"/>
              </a:solidFill>
            </a:rPr>
            <a:t>Глобализация культуры </a:t>
          </a:r>
          <a:r>
            <a:rPr lang="ru-RU" sz="1600" dirty="0" smtClean="0">
              <a:solidFill>
                <a:srgbClr val="6600CC"/>
              </a:solidFill>
            </a:rPr>
            <a:t>– </a:t>
          </a:r>
          <a:r>
            <a:rPr lang="ru-RU" sz="1600" dirty="0" smtClean="0"/>
            <a:t>ускорение интеграции наций в мировую систему в связи с развитием современных транспортных средств и экономических связей, формированием  транснациональных корпораций и мирового рынка, благодаря воздействию на людей средств массовой информации.</a:t>
          </a:r>
          <a:endParaRPr lang="ru-RU" sz="1600" dirty="0"/>
        </a:p>
      </dgm:t>
    </dgm:pt>
    <dgm:pt modelId="{E3FF2F5C-408A-4BEC-B7AB-4878B8F003EB}" type="parTrans" cxnId="{FAA9B68D-E780-40B4-B145-FFB531AA4C5B}">
      <dgm:prSet/>
      <dgm:spPr/>
      <dgm:t>
        <a:bodyPr/>
        <a:lstStyle/>
        <a:p>
          <a:endParaRPr lang="ru-RU"/>
        </a:p>
      </dgm:t>
    </dgm:pt>
    <dgm:pt modelId="{F5B9FDA6-8A27-408F-A83D-CDF1F3F8CE62}" type="sibTrans" cxnId="{FAA9B68D-E780-40B4-B145-FFB531AA4C5B}">
      <dgm:prSet/>
      <dgm:spPr/>
      <dgm:t>
        <a:bodyPr/>
        <a:lstStyle/>
        <a:p>
          <a:endParaRPr lang="ru-RU"/>
        </a:p>
      </dgm:t>
    </dgm:pt>
    <dgm:pt modelId="{4BDCCEE0-8DA7-4375-9435-63FBDFD7AFEF}" type="pres">
      <dgm:prSet presAssocID="{939A1650-E740-4112-8470-9931C5F160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96544-E4B4-4A78-9600-959DB278AEB5}" type="pres">
      <dgm:prSet presAssocID="{3E19251D-0A85-4403-A801-E0F45A22467C}" presName="node" presStyleLbl="node1" presStyleIdx="0" presStyleCnt="6" custScaleX="145454" custLinFactNeighborX="-82" custLinFactNeighborY="-9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8AA43-89ED-4CD9-ACA3-9C4720B595A1}" type="pres">
      <dgm:prSet presAssocID="{97B37018-F8F0-4B40-88C5-8781A8544B68}" presName="sibTrans" presStyleCnt="0"/>
      <dgm:spPr/>
    </dgm:pt>
    <dgm:pt modelId="{2EA289CB-3C9D-4DEB-B5A1-220DA6FE949A}" type="pres">
      <dgm:prSet presAssocID="{A030843A-383E-4C10-AEE0-2E155FB5791C}" presName="node" presStyleLbl="node1" presStyleIdx="1" presStyleCnt="6" custScaleX="135454" custLinFactNeighborX="1625" custLinFactNeighborY="-1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2BE28-A21A-4E17-A36F-357B41787436}" type="pres">
      <dgm:prSet presAssocID="{F0177CB8-87BF-46D9-BFB2-FB62FA0A9847}" presName="sibTrans" presStyleCnt="0"/>
      <dgm:spPr/>
    </dgm:pt>
    <dgm:pt modelId="{1CE33352-51BC-41F2-A6F7-2296A9EB3780}" type="pres">
      <dgm:prSet presAssocID="{B6C8C815-2F52-4067-BC56-B93C5C97660F}" presName="node" presStyleLbl="node1" presStyleIdx="2" presStyleCnt="6" custScaleX="153554" custLinFactNeighborX="2727" custLinFactNeighborY="-2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48B8B-BA4C-4E9B-BDBB-BA3219BF41CC}" type="pres">
      <dgm:prSet presAssocID="{7B8512D4-3EE2-494B-B73B-63EF75E54B5A}" presName="sibTrans" presStyleCnt="0"/>
      <dgm:spPr/>
    </dgm:pt>
    <dgm:pt modelId="{FA64DA2F-A5D8-4769-BC91-8AF8EDC1B4A1}" type="pres">
      <dgm:prSet presAssocID="{B85236DC-A33A-4BA1-8D2D-EBD919F4F491}" presName="node" presStyleLbl="node1" presStyleIdx="3" presStyleCnt="6" custScaleX="132971" custScaleY="63506" custLinFactNeighborX="-528" custLinFactNeighborY="-15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912A2-6642-48CB-8F95-B74EEA82D1CA}" type="pres">
      <dgm:prSet presAssocID="{C5211E61-F261-4009-BFA2-717CC9420E93}" presName="sibTrans" presStyleCnt="0"/>
      <dgm:spPr/>
    </dgm:pt>
    <dgm:pt modelId="{15489FE3-252B-4478-844F-AB7DED973237}" type="pres">
      <dgm:prSet presAssocID="{92BF174E-98D4-4457-8E40-B8AD369B4C67}" presName="node" presStyleLbl="node1" presStyleIdx="4" presStyleCnt="6" custScaleX="140046" custLinFactNeighborX="1813" custLinFactNeighborY="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CDF8E-4373-4144-898D-D3E1F6640278}" type="pres">
      <dgm:prSet presAssocID="{6841A52F-B10B-4E46-BFED-0C67D44A0200}" presName="sibTrans" presStyleCnt="0"/>
      <dgm:spPr/>
    </dgm:pt>
    <dgm:pt modelId="{FC32D6C3-3C9F-4FB9-AEF6-E13E1344B30B}" type="pres">
      <dgm:prSet presAssocID="{2AEA9042-3695-402B-B067-5788AAD45625}" presName="node" presStyleLbl="node1" presStyleIdx="5" presStyleCnt="6" custScaleX="142408" custScaleY="124372" custLinFactNeighborX="7684" custLinFactNeighborY="-20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A9B68D-E780-40B4-B145-FFB531AA4C5B}" srcId="{939A1650-E740-4112-8470-9931C5F16096}" destId="{2AEA9042-3695-402B-B067-5788AAD45625}" srcOrd="5" destOrd="0" parTransId="{E3FF2F5C-408A-4BEC-B7AB-4878B8F003EB}" sibTransId="{F5B9FDA6-8A27-408F-A83D-CDF1F3F8CE62}"/>
    <dgm:cxn modelId="{47351FAE-01CA-4B97-94B7-799364BC566E}" srcId="{939A1650-E740-4112-8470-9931C5F16096}" destId="{B85236DC-A33A-4BA1-8D2D-EBD919F4F491}" srcOrd="3" destOrd="0" parTransId="{C10925C4-72BD-48E5-8C42-6698BFA4417F}" sibTransId="{C5211E61-F261-4009-BFA2-717CC9420E93}"/>
    <dgm:cxn modelId="{99DA3455-C53E-47C8-AEF5-9E16BC008B1B}" srcId="{939A1650-E740-4112-8470-9931C5F16096}" destId="{B6C8C815-2F52-4067-BC56-B93C5C97660F}" srcOrd="2" destOrd="0" parTransId="{C564C074-6475-4A21-84FF-95F0EAC7D0D5}" sibTransId="{7B8512D4-3EE2-494B-B73B-63EF75E54B5A}"/>
    <dgm:cxn modelId="{409F1A7C-0E60-46E4-9FD0-F49A34498AD6}" type="presOf" srcId="{2AEA9042-3695-402B-B067-5788AAD45625}" destId="{FC32D6C3-3C9F-4FB9-AEF6-E13E1344B30B}" srcOrd="0" destOrd="0" presId="urn:microsoft.com/office/officeart/2005/8/layout/default#1"/>
    <dgm:cxn modelId="{CD48812C-CF14-47C0-BA82-56FE338FE8B0}" type="presOf" srcId="{3E19251D-0A85-4403-A801-E0F45A22467C}" destId="{0BD96544-E4B4-4A78-9600-959DB278AEB5}" srcOrd="0" destOrd="0" presId="urn:microsoft.com/office/officeart/2005/8/layout/default#1"/>
    <dgm:cxn modelId="{BDC0338C-5CE2-4FFC-A641-7CDC667746C8}" srcId="{939A1650-E740-4112-8470-9931C5F16096}" destId="{92BF174E-98D4-4457-8E40-B8AD369B4C67}" srcOrd="4" destOrd="0" parTransId="{E5F788E4-1657-478C-BC5D-5C510DECDB49}" sibTransId="{6841A52F-B10B-4E46-BFED-0C67D44A0200}"/>
    <dgm:cxn modelId="{53337271-1B5B-4673-8040-26FB256D442F}" type="presOf" srcId="{A030843A-383E-4C10-AEE0-2E155FB5791C}" destId="{2EA289CB-3C9D-4DEB-B5A1-220DA6FE949A}" srcOrd="0" destOrd="0" presId="urn:microsoft.com/office/officeart/2005/8/layout/default#1"/>
    <dgm:cxn modelId="{1BC99E0E-55A4-48B4-B934-DC9A80FC2472}" type="presOf" srcId="{B6C8C815-2F52-4067-BC56-B93C5C97660F}" destId="{1CE33352-51BC-41F2-A6F7-2296A9EB3780}" srcOrd="0" destOrd="0" presId="urn:microsoft.com/office/officeart/2005/8/layout/default#1"/>
    <dgm:cxn modelId="{958C150E-EAFB-4928-AC48-83ABDFF32E4E}" type="presOf" srcId="{92BF174E-98D4-4457-8E40-B8AD369B4C67}" destId="{15489FE3-252B-4478-844F-AB7DED973237}" srcOrd="0" destOrd="0" presId="urn:microsoft.com/office/officeart/2005/8/layout/default#1"/>
    <dgm:cxn modelId="{3DBC064F-F9C4-4D36-816B-2E8F55C7FFEE}" type="presOf" srcId="{939A1650-E740-4112-8470-9931C5F16096}" destId="{4BDCCEE0-8DA7-4375-9435-63FBDFD7AFEF}" srcOrd="0" destOrd="0" presId="urn:microsoft.com/office/officeart/2005/8/layout/default#1"/>
    <dgm:cxn modelId="{1D5DEC3E-9B73-4D2A-9E2C-474E7E98E2F2}" srcId="{939A1650-E740-4112-8470-9931C5F16096}" destId="{3E19251D-0A85-4403-A801-E0F45A22467C}" srcOrd="0" destOrd="0" parTransId="{BF2CC997-7B8C-497A-86A6-3262B956A27C}" sibTransId="{97B37018-F8F0-4B40-88C5-8781A8544B68}"/>
    <dgm:cxn modelId="{9AB07ACE-D967-48D5-B8B7-8A6A0622896A}" type="presOf" srcId="{B85236DC-A33A-4BA1-8D2D-EBD919F4F491}" destId="{FA64DA2F-A5D8-4769-BC91-8AF8EDC1B4A1}" srcOrd="0" destOrd="0" presId="urn:microsoft.com/office/officeart/2005/8/layout/default#1"/>
    <dgm:cxn modelId="{4A6752FE-C2A1-4910-BFA1-4D03F3A6CE28}" srcId="{939A1650-E740-4112-8470-9931C5F16096}" destId="{A030843A-383E-4C10-AEE0-2E155FB5791C}" srcOrd="1" destOrd="0" parTransId="{4A4DE2A8-2ABD-4133-9AD1-55D8B90B652C}" sibTransId="{F0177CB8-87BF-46D9-BFB2-FB62FA0A9847}"/>
    <dgm:cxn modelId="{FA91DD28-6773-44D9-AD74-19A34CAC65B4}" type="presParOf" srcId="{4BDCCEE0-8DA7-4375-9435-63FBDFD7AFEF}" destId="{0BD96544-E4B4-4A78-9600-959DB278AEB5}" srcOrd="0" destOrd="0" presId="urn:microsoft.com/office/officeart/2005/8/layout/default#1"/>
    <dgm:cxn modelId="{3A6E2725-86CA-4954-AF36-CA38B056CB93}" type="presParOf" srcId="{4BDCCEE0-8DA7-4375-9435-63FBDFD7AFEF}" destId="{6348AA43-89ED-4CD9-ACA3-9C4720B595A1}" srcOrd="1" destOrd="0" presId="urn:microsoft.com/office/officeart/2005/8/layout/default#1"/>
    <dgm:cxn modelId="{A1F80702-4744-40CB-BBEB-395145D6CD3F}" type="presParOf" srcId="{4BDCCEE0-8DA7-4375-9435-63FBDFD7AFEF}" destId="{2EA289CB-3C9D-4DEB-B5A1-220DA6FE949A}" srcOrd="2" destOrd="0" presId="urn:microsoft.com/office/officeart/2005/8/layout/default#1"/>
    <dgm:cxn modelId="{1AFF900D-63D3-4E16-8E81-C80633C6162B}" type="presParOf" srcId="{4BDCCEE0-8DA7-4375-9435-63FBDFD7AFEF}" destId="{8DD2BE28-A21A-4E17-A36F-357B41787436}" srcOrd="3" destOrd="0" presId="urn:microsoft.com/office/officeart/2005/8/layout/default#1"/>
    <dgm:cxn modelId="{E13520DC-1F1A-4897-8FA8-C99B721A9140}" type="presParOf" srcId="{4BDCCEE0-8DA7-4375-9435-63FBDFD7AFEF}" destId="{1CE33352-51BC-41F2-A6F7-2296A9EB3780}" srcOrd="4" destOrd="0" presId="urn:microsoft.com/office/officeart/2005/8/layout/default#1"/>
    <dgm:cxn modelId="{9D5A36D8-A876-45D2-950E-FADD6EEA1330}" type="presParOf" srcId="{4BDCCEE0-8DA7-4375-9435-63FBDFD7AFEF}" destId="{82348B8B-BA4C-4E9B-BDBB-BA3219BF41CC}" srcOrd="5" destOrd="0" presId="urn:microsoft.com/office/officeart/2005/8/layout/default#1"/>
    <dgm:cxn modelId="{966A4069-8822-4F42-AF79-B19382CF2720}" type="presParOf" srcId="{4BDCCEE0-8DA7-4375-9435-63FBDFD7AFEF}" destId="{FA64DA2F-A5D8-4769-BC91-8AF8EDC1B4A1}" srcOrd="6" destOrd="0" presId="urn:microsoft.com/office/officeart/2005/8/layout/default#1"/>
    <dgm:cxn modelId="{BF150416-EAF6-41D2-BD08-3D342D7DECE7}" type="presParOf" srcId="{4BDCCEE0-8DA7-4375-9435-63FBDFD7AFEF}" destId="{0C4912A2-6642-48CB-8F95-B74EEA82D1CA}" srcOrd="7" destOrd="0" presId="urn:microsoft.com/office/officeart/2005/8/layout/default#1"/>
    <dgm:cxn modelId="{D2F3116B-39B1-4816-BBAC-AD3D41EBA0A5}" type="presParOf" srcId="{4BDCCEE0-8DA7-4375-9435-63FBDFD7AFEF}" destId="{15489FE3-252B-4478-844F-AB7DED973237}" srcOrd="8" destOrd="0" presId="urn:microsoft.com/office/officeart/2005/8/layout/default#1"/>
    <dgm:cxn modelId="{4F2FEDF3-F832-44A3-AF43-5B3C88B4FF7F}" type="presParOf" srcId="{4BDCCEE0-8DA7-4375-9435-63FBDFD7AFEF}" destId="{4BACDF8E-4373-4144-898D-D3E1F6640278}" srcOrd="9" destOrd="0" presId="urn:microsoft.com/office/officeart/2005/8/layout/default#1"/>
    <dgm:cxn modelId="{E01E24E0-C329-4FEB-BC0C-50E5236A8A3E}" type="presParOf" srcId="{4BDCCEE0-8DA7-4375-9435-63FBDFD7AFEF}" destId="{FC32D6C3-3C9F-4FB9-AEF6-E13E1344B30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96544-E4B4-4A78-9600-959DB278AEB5}">
      <dsp:nvSpPr>
        <dsp:cNvPr id="0" name=""/>
        <dsp:cNvSpPr/>
      </dsp:nvSpPr>
      <dsp:spPr>
        <a:xfrm>
          <a:off x="397277" y="0"/>
          <a:ext cx="4065289" cy="1676938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rgbClr val="003E81"/>
              </a:solidFill>
            </a:rPr>
            <a:t>Диалог культур – </a:t>
          </a:r>
          <a:r>
            <a:rPr lang="ru-RU" sz="1600" kern="1200" dirty="0" smtClean="0"/>
            <a:t>преемственность, взаимопроникновение и взаимодействие различных культур, обогащение и развитие на этой основе национальных культур и общечеловеческой </a:t>
          </a:r>
          <a:r>
            <a:rPr lang="ru-RU" sz="1900" kern="1200" dirty="0" smtClean="0"/>
            <a:t>культуры</a:t>
          </a:r>
          <a:endParaRPr lang="ru-RU" sz="1900" kern="1200" dirty="0"/>
        </a:p>
      </dsp:txBody>
      <dsp:txXfrm>
        <a:off x="397277" y="0"/>
        <a:ext cx="4065289" cy="1676938"/>
      </dsp:txXfrm>
    </dsp:sp>
    <dsp:sp modelId="{2EA289CB-3C9D-4DEB-B5A1-220DA6FE949A}">
      <dsp:nvSpPr>
        <dsp:cNvPr id="0" name=""/>
        <dsp:cNvSpPr/>
      </dsp:nvSpPr>
      <dsp:spPr>
        <a:xfrm>
          <a:off x="4789765" y="0"/>
          <a:ext cx="3785799" cy="167693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rgbClr val="003E81"/>
              </a:solidFill>
            </a:rPr>
            <a:t>Аккультурация</a:t>
          </a:r>
          <a:r>
            <a:rPr lang="ru-RU" sz="1600" kern="1200" dirty="0" smtClean="0">
              <a:solidFill>
                <a:srgbClr val="003E81"/>
              </a:solidFill>
            </a:rPr>
            <a:t> –</a:t>
          </a:r>
          <a:r>
            <a:rPr lang="ru-RU" sz="1600" kern="1200" dirty="0" smtClean="0">
              <a:solidFill>
                <a:srgbClr val="6600CC"/>
              </a:solidFill>
            </a:rPr>
            <a:t> </a:t>
          </a:r>
          <a:r>
            <a:rPr lang="ru-RU" sz="1600" kern="1200" dirty="0" smtClean="0"/>
            <a:t>1) процессы взаимовлияния культур, в результате чего культура одного народа полностью или частично воспринимает культуру другого народа, обычно более развитого;</a:t>
          </a:r>
          <a:endParaRPr lang="ru-RU" sz="1600" kern="1200" dirty="0"/>
        </a:p>
      </dsp:txBody>
      <dsp:txXfrm>
        <a:off x="4789765" y="0"/>
        <a:ext cx="3785799" cy="1676938"/>
      </dsp:txXfrm>
    </dsp:sp>
    <dsp:sp modelId="{1CE33352-51BC-41F2-A6F7-2296A9EB3780}">
      <dsp:nvSpPr>
        <dsp:cNvPr id="0" name=""/>
        <dsp:cNvSpPr/>
      </dsp:nvSpPr>
      <dsp:spPr>
        <a:xfrm>
          <a:off x="397291" y="1923689"/>
          <a:ext cx="4291676" cy="1676938"/>
        </a:xfrm>
        <a:prstGeom prst="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003E81"/>
              </a:solidFill>
            </a:rPr>
            <a:t>Культурный контакт </a:t>
          </a:r>
          <a:r>
            <a:rPr lang="ru-RU" sz="1900" kern="1200" dirty="0" smtClean="0">
              <a:solidFill>
                <a:srgbClr val="003E81"/>
              </a:solidFill>
            </a:rPr>
            <a:t>– </a:t>
          </a:r>
          <a:r>
            <a:rPr lang="ru-RU" sz="1900" kern="1200" dirty="0" smtClean="0"/>
            <a:t>предварительное условие взаимодействия межкультурного, предполагающее устойчивое соприкосновение в социальном пространстве двух или более культур. </a:t>
          </a:r>
          <a:endParaRPr lang="ru-RU" sz="1900" kern="1200" dirty="0"/>
        </a:p>
      </dsp:txBody>
      <dsp:txXfrm>
        <a:off x="397291" y="1923689"/>
        <a:ext cx="4291676" cy="1676938"/>
      </dsp:txXfrm>
    </dsp:sp>
    <dsp:sp modelId="{FA64DA2F-A5D8-4769-BC91-8AF8EDC1B4A1}">
      <dsp:nvSpPr>
        <dsp:cNvPr id="0" name=""/>
        <dsp:cNvSpPr/>
      </dsp:nvSpPr>
      <dsp:spPr>
        <a:xfrm>
          <a:off x="4877483" y="1997356"/>
          <a:ext cx="3716402" cy="106495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bg1"/>
              </a:solidFill>
            </a:rPr>
            <a:t>Аккультурация</a:t>
          </a:r>
          <a:r>
            <a:rPr lang="ru-RU" sz="2000" kern="1200" dirty="0" smtClean="0">
              <a:solidFill>
                <a:srgbClr val="6600CC"/>
              </a:solidFill>
            </a:rPr>
            <a:t> </a:t>
          </a:r>
          <a:r>
            <a:rPr lang="ru-RU" sz="2000" kern="1200" dirty="0" smtClean="0"/>
            <a:t>– 2) процесс взаимодействия культур, культурный синтез.</a:t>
          </a:r>
          <a:endParaRPr lang="ru-RU" sz="2000" kern="1200" dirty="0"/>
        </a:p>
      </dsp:txBody>
      <dsp:txXfrm>
        <a:off x="4877483" y="1997356"/>
        <a:ext cx="3716402" cy="1064956"/>
      </dsp:txXfrm>
    </dsp:sp>
    <dsp:sp modelId="{15489FE3-252B-4478-844F-AB7DED973237}">
      <dsp:nvSpPr>
        <dsp:cNvPr id="0" name=""/>
        <dsp:cNvSpPr/>
      </dsp:nvSpPr>
      <dsp:spPr>
        <a:xfrm>
          <a:off x="428636" y="4143413"/>
          <a:ext cx="3914141" cy="1676938"/>
        </a:xfrm>
        <a:prstGeom prst="rect">
          <a:avLst/>
        </a:prstGeom>
        <a:solidFill>
          <a:srgbClr val="33CC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003E81"/>
              </a:solidFill>
            </a:rPr>
            <a:t>Культурная диффузия </a:t>
          </a:r>
          <a:r>
            <a:rPr lang="ru-RU" sz="2000" kern="1200" dirty="0" smtClean="0">
              <a:solidFill>
                <a:srgbClr val="6600CC"/>
              </a:solidFill>
            </a:rPr>
            <a:t>– </a:t>
          </a:r>
          <a:r>
            <a:rPr lang="ru-RU" sz="2000" kern="1200" dirty="0" smtClean="0"/>
            <a:t>взаимное проникновение (заимствование) культурных черт и комплексов из одного общества в другое при их соприкосновении.</a:t>
          </a:r>
          <a:endParaRPr lang="ru-RU" sz="2000" kern="1200" dirty="0"/>
        </a:p>
      </dsp:txBody>
      <dsp:txXfrm>
        <a:off x="428636" y="4143413"/>
        <a:ext cx="3914141" cy="1676938"/>
      </dsp:txXfrm>
    </dsp:sp>
    <dsp:sp modelId="{FC32D6C3-3C9F-4FB9-AEF6-E13E1344B30B}">
      <dsp:nvSpPr>
        <dsp:cNvPr id="0" name=""/>
        <dsp:cNvSpPr/>
      </dsp:nvSpPr>
      <dsp:spPr>
        <a:xfrm>
          <a:off x="4786356" y="3571895"/>
          <a:ext cx="3980157" cy="2085641"/>
        </a:xfrm>
        <a:prstGeom prst="rect">
          <a:avLst/>
        </a:prstGeom>
        <a:solidFill>
          <a:srgbClr val="FF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003E81"/>
              </a:solidFill>
            </a:rPr>
            <a:t>Глобализация культуры </a:t>
          </a:r>
          <a:r>
            <a:rPr lang="ru-RU" sz="1600" kern="1200" dirty="0" smtClean="0">
              <a:solidFill>
                <a:srgbClr val="6600CC"/>
              </a:solidFill>
            </a:rPr>
            <a:t>– </a:t>
          </a:r>
          <a:r>
            <a:rPr lang="ru-RU" sz="1600" kern="1200" dirty="0" smtClean="0"/>
            <a:t>ускорение интеграции наций в мировую систему в связи с развитием современных транспортных средств и экономических связей, формированием  транснациональных корпораций и мирового рынка, благодаря воздействию на людей средств массовой информации.</a:t>
          </a:r>
          <a:endParaRPr lang="ru-RU" sz="1600" kern="1200" dirty="0"/>
        </a:p>
      </dsp:txBody>
      <dsp:txXfrm>
        <a:off x="4786356" y="3571895"/>
        <a:ext cx="3980157" cy="2085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46A44-FACB-4C58-ADB6-431901B3EB6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B3ADE-CFD8-4D1A-8B23-C36EAE358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817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78987-273A-4EF8-9D5D-B5CD5244476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C3985-9EC4-4A6C-96DB-223168901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908038" y="4690005"/>
            <a:ext cx="4994211" cy="452379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41363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7566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5896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7756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82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BBE-A8F2-4807-BB2F-6353C878F2D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4F-8155-4396-95DA-B553B82CE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18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BBE-A8F2-4807-BB2F-6353C878F2D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4F-8155-4396-95DA-B553B82CE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2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BBE-A8F2-4807-BB2F-6353C878F2D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4F-8155-4396-95DA-B553B82CE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9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>
            <a:extLst>
              <a:ext uri="{FF2B5EF4-FFF2-40B4-BE49-F238E27FC236}">
                <a16:creationId xmlns="" xmlns:a16="http://schemas.microsoft.com/office/drawing/2014/main" id="{177B6BA9-6680-45BD-88C5-DB9257277D8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680289" y="2041385"/>
            <a:ext cx="6259711" cy="371826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8A7BD996-43C0-4A9E-B87E-9C5305FCA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18" y="336802"/>
            <a:ext cx="2442086" cy="627604"/>
          </a:xfrm>
          <a:prstGeom prst="rect">
            <a:avLst/>
          </a:prstGeom>
        </p:spPr>
        <p:txBody>
          <a:bodyPr/>
          <a:lstStyle>
            <a:lvl1pPr>
              <a:defRPr sz="4219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9993160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B08E16-1AE4-4BA2-BE52-F0DAE31BFBF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7633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BBE-A8F2-4807-BB2F-6353C878F2D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4F-8155-4396-95DA-B553B82CE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2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BBE-A8F2-4807-BB2F-6353C878F2D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4F-8155-4396-95DA-B553B82CE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6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BBE-A8F2-4807-BB2F-6353C878F2D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4F-8155-4396-95DA-B553B82CE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8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BBE-A8F2-4807-BB2F-6353C878F2D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4F-8155-4396-95DA-B553B82CE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7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BBE-A8F2-4807-BB2F-6353C878F2D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4F-8155-4396-95DA-B553B82CE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8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BBE-A8F2-4807-BB2F-6353C878F2D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4F-8155-4396-95DA-B553B82CE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9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BBE-A8F2-4807-BB2F-6353C878F2D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4F-8155-4396-95DA-B553B82CE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6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BBE-A8F2-4807-BB2F-6353C878F2D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D4F-8155-4396-95DA-B553B82CE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4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AEBBE-A8F2-4807-BB2F-6353C878F2D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F7D4F-8155-4396-95DA-B553B82CE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2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389560/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u.wikipedia.org/wiki/%D0%9A%D0%BE%D0%BC%D0%B5%D0%BD%D1%81%D0%BA%D0%B8%D0%B9,_%D0%AF%D0%BD_%D0%90%D0%BC%D0%BE%D1%81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843213" y="4076700"/>
            <a:ext cx="6300787" cy="2781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rgbClr val="003E81"/>
                </a:solidFill>
              </a:rPr>
              <a:t>Кравцов А. О.,</a:t>
            </a:r>
          </a:p>
          <a:p>
            <a:pPr algn="r"/>
            <a:r>
              <a:rPr lang="ru-RU" altLang="ru-RU" dirty="0">
                <a:solidFill>
                  <a:srgbClr val="003E81"/>
                </a:solidFill>
              </a:rPr>
              <a:t>кандидат педагогических наук, доцент</a:t>
            </a:r>
          </a:p>
          <a:p>
            <a:pPr algn="r"/>
            <a:r>
              <a:rPr lang="ru-RU" altLang="ru-RU" dirty="0">
                <a:solidFill>
                  <a:srgbClr val="003E81"/>
                </a:solidFill>
              </a:rPr>
              <a:t>кафедры управления образованием и </a:t>
            </a:r>
          </a:p>
          <a:p>
            <a:pPr algn="r"/>
            <a:r>
              <a:rPr lang="ru-RU" altLang="ru-RU" dirty="0">
                <a:solidFill>
                  <a:srgbClr val="003E81"/>
                </a:solidFill>
              </a:rPr>
              <a:t>кадрового менеджмента </a:t>
            </a:r>
          </a:p>
          <a:p>
            <a:pPr algn="r"/>
            <a:r>
              <a:rPr lang="ru-RU" altLang="ru-RU" dirty="0">
                <a:solidFill>
                  <a:srgbClr val="003E81"/>
                </a:solidFill>
              </a:rPr>
              <a:t>РГПУ им. А.И. Герцена </a:t>
            </a:r>
          </a:p>
          <a:p>
            <a:pPr algn="r"/>
            <a:r>
              <a:rPr lang="ru-RU" altLang="ru-RU" b="1" dirty="0">
                <a:solidFill>
                  <a:srgbClr val="003E81"/>
                </a:solidFill>
              </a:rPr>
              <a:t>Санкт-Петербург</a:t>
            </a:r>
          </a:p>
          <a:p>
            <a:pPr algn="r"/>
            <a:r>
              <a:rPr lang="en-US" altLang="ru-RU" b="1" dirty="0">
                <a:solidFill>
                  <a:srgbClr val="003E81"/>
                </a:solidFill>
              </a:rPr>
              <a:t>ak90@yandex.ru</a:t>
            </a:r>
            <a:endParaRPr lang="ru-RU" altLang="ru-RU" b="1" dirty="0">
              <a:solidFill>
                <a:srgbClr val="003E81"/>
              </a:solidFill>
            </a:endParaRPr>
          </a:p>
          <a:p>
            <a:pPr algn="ctr"/>
            <a:endParaRPr lang="ru-RU" altLang="ru-RU" dirty="0">
              <a:solidFill>
                <a:srgbClr val="CC66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58" y="1"/>
            <a:ext cx="2838055" cy="3334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819401" y="1"/>
            <a:ext cx="6324600" cy="3276600"/>
          </a:xfrm>
          <a:prstGeom prst="rect">
            <a:avLst/>
          </a:prstGeom>
          <a:solidFill>
            <a:srgbClr val="003E81"/>
          </a:solidFill>
          <a:ln>
            <a:solidFill>
              <a:schemeClr val="accent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ВОСПИТАНИЕ В КОНТЕКСТЕ СОВРЕМЕННОЙ СОЦИОКУЛЬТУРНОЙ СИТУАЦИИ: ценностные ориентиры и актуальные вызовы  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-48108" y="3276600"/>
            <a:ext cx="9036496" cy="785273"/>
          </a:xfrm>
          <a:prstGeom prst="rect">
            <a:avLst/>
          </a:prstGeom>
          <a:solidFill>
            <a:srgbClr val="003E81"/>
          </a:soli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anchor="ctr"/>
          <a:lstStyle/>
          <a:p>
            <a:r>
              <a:rPr lang="ru-RU" b="1"/>
              <a:t> </a:t>
            </a:r>
            <a:r>
              <a:rPr lang="ru-RU" b="1" smtClean="0">
                <a:solidFill>
                  <a:schemeClr val="bg1"/>
                </a:solidFill>
              </a:rPr>
              <a:t>22 </a:t>
            </a:r>
            <a:r>
              <a:rPr lang="ru-RU" b="1" dirty="0" smtClean="0">
                <a:solidFill>
                  <a:schemeClr val="bg1"/>
                </a:solidFill>
              </a:rPr>
              <a:t>ноября  2022 года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896479" y="3200021"/>
            <a:ext cx="6300787" cy="800099"/>
          </a:xfrm>
          <a:prstGeom prst="rect">
            <a:avLst/>
          </a:prstGeom>
          <a:solidFill>
            <a:srgbClr val="003E81"/>
          </a:soli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/>
            <a:endParaRPr lang="ru-RU" altLang="ru-RU" dirty="0" smtClean="0">
              <a:solidFill>
                <a:srgbClr val="FFFFFF"/>
              </a:solidFill>
            </a:endParaRPr>
          </a:p>
          <a:p>
            <a:pPr algn="ctr"/>
            <a:r>
              <a:rPr lang="ru-RU" altLang="ru-RU" sz="1600" dirty="0" smtClean="0">
                <a:solidFill>
                  <a:schemeClr val="bg1"/>
                </a:solidFill>
              </a:rPr>
              <a:t>Районная семинар</a:t>
            </a:r>
          </a:p>
          <a:p>
            <a:pPr algn="ctr"/>
            <a:r>
              <a:rPr lang="ru-RU" altLang="ru-RU" sz="1600" dirty="0" smtClean="0">
                <a:solidFill>
                  <a:schemeClr val="bg1"/>
                </a:solidFill>
              </a:rPr>
              <a:t>«</a:t>
            </a:r>
            <a:r>
              <a:rPr lang="ru-RU" dirty="0" smtClean="0">
                <a:solidFill>
                  <a:schemeClr val="bg1"/>
                </a:solidFill>
                <a:latin typeface="YS Text"/>
              </a:rPr>
              <a:t>Воспитательные </a:t>
            </a:r>
            <a:r>
              <a:rPr lang="ru-RU" dirty="0">
                <a:solidFill>
                  <a:schemeClr val="bg1"/>
                </a:solidFill>
                <a:latin typeface="YS Text"/>
              </a:rPr>
              <a:t>аспекты урока: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YS Text"/>
              </a:rPr>
              <a:t>проблемы и решения»</a:t>
            </a:r>
          </a:p>
          <a:p>
            <a:pPr algn="ctr"/>
            <a:r>
              <a:rPr lang="ru-RU" altLang="ru-RU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endParaRPr lang="ru-RU" altLang="ru-RU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DC4F985-78AD-4A1B-BFC7-93E6A8D04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41429"/>
            <a:ext cx="1121977" cy="130485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-48108" y="4061873"/>
            <a:ext cx="2913015" cy="2796127"/>
          </a:xfrm>
          <a:prstGeom prst="rect">
            <a:avLst/>
          </a:prstGeom>
        </p:spPr>
      </p:pic>
      <p:pic>
        <p:nvPicPr>
          <p:cNvPr id="1026" name="Picture 2" descr="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63" y="2212349"/>
            <a:ext cx="13906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3E81"/>
                </a:solidFill>
              </a:rPr>
              <a:t>BANI-мир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</a:t>
            </a:r>
            <a:r>
              <a:rPr lang="ru-RU" altLang="ru-RU" b="1" dirty="0" err="1" smtClean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Brittle</a:t>
            </a:r>
            <a:r>
              <a:rPr lang="ru-RU" altLang="ru-RU" b="1" dirty="0" smtClean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2"/>
                </a:solidFill>
              </a:rPr>
              <a:t>— </a:t>
            </a:r>
            <a:r>
              <a:rPr lang="ru-RU" altLang="ru-RU" dirty="0" smtClean="0"/>
              <a:t>Хрупкий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solidFill>
                  <a:schemeClr val="tx2"/>
                </a:solidFill>
              </a:rPr>
              <a:t>A – </a:t>
            </a:r>
            <a:r>
              <a:rPr lang="ru-RU" altLang="ru-RU" b="1" dirty="0" err="1" smtClean="0">
                <a:solidFill>
                  <a:schemeClr val="tx2"/>
                </a:solidFill>
              </a:rPr>
              <a:t>Anxious</a:t>
            </a:r>
            <a:r>
              <a:rPr lang="ru-RU" altLang="ru-RU" b="1" dirty="0" smtClean="0">
                <a:solidFill>
                  <a:schemeClr val="tx2"/>
                </a:solidFill>
              </a:rPr>
              <a:t>- </a:t>
            </a:r>
            <a:r>
              <a:rPr lang="ru-RU" altLang="ru-RU" dirty="0" smtClean="0"/>
              <a:t>Тревожный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– </a:t>
            </a:r>
            <a:r>
              <a:rPr lang="ru-RU" altLang="ru-RU" b="1" dirty="0" err="1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</a:t>
            </a:r>
            <a:r>
              <a:rPr lang="ru-RU" altLang="ru-RU" b="1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/>
              <a:t>— Нелинейный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ru-RU" altLang="ru-RU" b="1" dirty="0" err="1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Incomprehensible</a:t>
            </a:r>
            <a:r>
              <a:rPr lang="ru-RU" altLang="ru-RU" b="1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/>
              <a:t>– Непонятный/непостижимый</a:t>
            </a:r>
          </a:p>
        </p:txBody>
      </p:sp>
    </p:spTree>
    <p:extLst>
      <p:ext uri="{BB962C8B-B14F-4D97-AF65-F5344CB8AC3E}">
        <p14:creationId xmlns:p14="http://schemas.microsoft.com/office/powerpoint/2010/main" val="1235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3E81"/>
                </a:solidFill>
              </a:rPr>
              <a:t>Теория поколений</a:t>
            </a:r>
            <a:br>
              <a:rPr lang="ru-RU" dirty="0">
                <a:solidFill>
                  <a:srgbClr val="003E81"/>
                </a:solidFill>
              </a:rPr>
            </a:br>
            <a:r>
              <a:rPr lang="ru-RU" sz="2000" dirty="0">
                <a:solidFill>
                  <a:srgbClr val="003E81"/>
                </a:solidFill>
              </a:rPr>
              <a:t>(</a:t>
            </a:r>
            <a:r>
              <a:rPr lang="en-US" sz="2000" dirty="0">
                <a:solidFill>
                  <a:srgbClr val="003E81"/>
                </a:solidFill>
              </a:rPr>
              <a:t>Strauss–Howe generational theory</a:t>
            </a:r>
            <a:r>
              <a:rPr lang="ru-RU" sz="2000" dirty="0">
                <a:solidFill>
                  <a:srgbClr val="003E81"/>
                </a:solidFill>
              </a:rPr>
              <a:t>)</a:t>
            </a:r>
            <a:endParaRPr lang="ru-RU" dirty="0">
              <a:solidFill>
                <a:srgbClr val="003E8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05" y="1653809"/>
            <a:ext cx="1631176" cy="163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51701"/>
            <a:ext cx="1633902" cy="163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36542"/>
            <a:ext cx="1649061" cy="16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15" y="1628800"/>
            <a:ext cx="1649061" cy="16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s://otvet.imgsmail.ru/download/u_089ad28d2aa183f0dd0743b7f6785658_8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1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561" y="3295874"/>
            <a:ext cx="175390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u="sng" dirty="0" smtClean="0">
                <a:solidFill>
                  <a:srgbClr val="0070C0"/>
                </a:solidFill>
              </a:rPr>
              <a:t>События</a:t>
            </a:r>
            <a:r>
              <a:rPr lang="ru-RU" sz="1050" b="1" dirty="0" smtClean="0">
                <a:solidFill>
                  <a:srgbClr val="0070C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сталинские репрессии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Вторая мировая война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восстановление разрушенной страны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dirty="0" smtClean="0"/>
          </a:p>
          <a:p>
            <a:r>
              <a:rPr lang="ru-RU" sz="1050" b="1" u="sng" dirty="0" smtClean="0">
                <a:solidFill>
                  <a:srgbClr val="0070C0"/>
                </a:solidFill>
              </a:rPr>
              <a:t>Ценности</a:t>
            </a:r>
            <a:r>
              <a:rPr lang="ru-RU" sz="1050" b="1" dirty="0" smtClean="0">
                <a:solidFill>
                  <a:srgbClr val="0070C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преданность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соблюдение правил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уважение к должности и статусу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жертвенность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подчинение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терпение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экономность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7758" y="3295874"/>
            <a:ext cx="1702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u="sng" dirty="0" smtClean="0">
                <a:solidFill>
                  <a:srgbClr val="0070C0"/>
                </a:solidFill>
              </a:rPr>
              <a:t>События</a:t>
            </a:r>
            <a:r>
              <a:rPr lang="ru-RU" sz="1050" b="1" dirty="0" smtClean="0">
                <a:solidFill>
                  <a:srgbClr val="0070C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бум рождаемости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«оттепель»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покорение космоса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СССР – мировая супердержава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«холодная война»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очереди и талоны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единые стандарты обучения</a:t>
            </a:r>
          </a:p>
          <a:p>
            <a:r>
              <a:rPr lang="ru-RU" sz="1050" b="1" u="sng" dirty="0" smtClean="0">
                <a:solidFill>
                  <a:srgbClr val="0070C0"/>
                </a:solidFill>
              </a:rPr>
              <a:t>Ценности</a:t>
            </a:r>
            <a:r>
              <a:rPr lang="ru-RU" sz="1050" b="1" dirty="0" smtClean="0">
                <a:solidFill>
                  <a:srgbClr val="0070C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идеализм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оптимизм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имидж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молодость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здоровье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работа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коллективизм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личностный рост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статус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вовлеченность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0236" y="3284985"/>
            <a:ext cx="1733644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u="sng" dirty="0" smtClean="0">
                <a:solidFill>
                  <a:srgbClr val="0070C0"/>
                </a:solidFill>
              </a:rPr>
              <a:t>События</a:t>
            </a:r>
            <a:r>
              <a:rPr lang="ru-RU" sz="1050" b="1" dirty="0" smtClean="0">
                <a:solidFill>
                  <a:srgbClr val="0070C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продолжение «холодной войны»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перестройка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война в Афганистане</a:t>
            </a:r>
          </a:p>
          <a:p>
            <a:r>
              <a:rPr lang="ru-RU" sz="1050" b="1" u="sng" dirty="0" smtClean="0">
                <a:solidFill>
                  <a:srgbClr val="0070C0"/>
                </a:solidFill>
              </a:rPr>
              <a:t>Ценности</a:t>
            </a:r>
            <a:r>
              <a:rPr lang="ru-RU" sz="1050" b="1" dirty="0" smtClean="0">
                <a:solidFill>
                  <a:srgbClr val="0070C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выбор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глобальная информиров-сть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индивидуализм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выживание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обучение в течение всей жизни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поиск эмоций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прагматизм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надежда на себя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трудоголизм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баланс м/у работой и личной жизнью</a:t>
            </a:r>
            <a:endParaRPr lang="ru-RU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5369609" y="3292026"/>
            <a:ext cx="163478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u="sng" dirty="0" smtClean="0">
                <a:solidFill>
                  <a:srgbClr val="0070C0"/>
                </a:solidFill>
              </a:rPr>
              <a:t>События</a:t>
            </a:r>
            <a:r>
              <a:rPr lang="ru-RU" sz="1050" b="1" dirty="0" smtClean="0">
                <a:solidFill>
                  <a:srgbClr val="0070C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распад СССР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теракты и военные конфликты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война в Чечне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Интернет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бренды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наркотики, СПИД</a:t>
            </a:r>
          </a:p>
          <a:p>
            <a:r>
              <a:rPr lang="ru-RU" sz="1050" b="1" u="sng" dirty="0" smtClean="0">
                <a:solidFill>
                  <a:srgbClr val="0070C0"/>
                </a:solidFill>
              </a:rPr>
              <a:t>Ценности</a:t>
            </a:r>
            <a:r>
              <a:rPr lang="ru-RU" sz="1050" b="1" dirty="0" smtClean="0">
                <a:solidFill>
                  <a:srgbClr val="0070C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изменения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оптимизм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общительность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уверенность в себе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подчиненность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немедленное вознаграждение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мораль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достижение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наивность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профи в технике</a:t>
            </a:r>
            <a:endParaRPr lang="en-U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real life + virtuality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085157" y="3295874"/>
            <a:ext cx="19077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u="sng" dirty="0" smtClean="0">
                <a:solidFill>
                  <a:srgbClr val="0070C0"/>
                </a:solidFill>
              </a:rPr>
              <a:t>События</a:t>
            </a:r>
            <a:r>
              <a:rPr lang="ru-RU" sz="1050" b="1" dirty="0" smtClean="0">
                <a:solidFill>
                  <a:srgbClr val="0070C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все в процессе</a:t>
            </a:r>
          </a:p>
          <a:p>
            <a:r>
              <a:rPr lang="ru-RU" sz="1050" b="1" u="sng" dirty="0" smtClean="0">
                <a:solidFill>
                  <a:srgbClr val="0070C0"/>
                </a:solidFill>
              </a:rPr>
              <a:t>Ценности</a:t>
            </a:r>
            <a:r>
              <a:rPr lang="ru-RU" sz="1050" b="1" dirty="0" smtClean="0">
                <a:solidFill>
                  <a:srgbClr val="0070C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0-</a:t>
            </a:r>
            <a:r>
              <a:rPr lang="ru-RU" sz="1000" dirty="0" smtClean="0"/>
              <a:t>15 лет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цифровая среда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«</a:t>
            </a:r>
            <a:r>
              <a:rPr lang="en-US" sz="1000" dirty="0" smtClean="0"/>
              <a:t>homelanders</a:t>
            </a:r>
            <a:r>
              <a:rPr lang="ru-RU" sz="1000" dirty="0" smtClean="0"/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поток информации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многозадачность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дефицит внимания</a:t>
            </a:r>
            <a:endParaRPr lang="en-U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на «вы» с дом. хоз-вом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отсутствие страха, нет авторитетов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нет кумиров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амбициозность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деньги не самоцель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</a:t>
            </a:r>
            <a:r>
              <a:rPr lang="en-US" sz="1000" dirty="0" smtClean="0"/>
              <a:t>ocial active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креативность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опытные потребители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много интровертов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клиповое мышление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отторжение массовой культуры</a:t>
            </a:r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975080" y="2881969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217" y="291565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9649" y="2887211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0319" y="286487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118" y="287681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1237" y="2748443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1943-1963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4853" y="2764101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1963-1983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6940" y="2736470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1983-2003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3E81"/>
                </a:solidFill>
              </a:rPr>
              <a:t>ПОКОЛЕНИЕ «АЛЬФА»</a:t>
            </a:r>
            <a:br>
              <a:rPr lang="ru-RU" dirty="0">
                <a:solidFill>
                  <a:srgbClr val="003E81"/>
                </a:solidFill>
              </a:rPr>
            </a:br>
            <a:r>
              <a:rPr lang="ru-RU" dirty="0">
                <a:solidFill>
                  <a:srgbClr val="003E81"/>
                </a:solidFill>
              </a:rPr>
              <a:t>2010----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28" y="1825625"/>
            <a:ext cx="8390222" cy="4921684"/>
          </a:xfrm>
        </p:spPr>
        <p:txBody>
          <a:bodyPr>
            <a:normAutofit/>
          </a:bodyPr>
          <a:lstStyle/>
          <a:p>
            <a:pPr>
              <a:buClr>
                <a:srgbClr val="003E81"/>
              </a:buClr>
              <a:buFont typeface="Wingdings" panose="05000000000000000000" pitchFamily="2" charset="2"/>
              <a:buChar char="Ø"/>
            </a:pPr>
            <a:r>
              <a:rPr lang="ru-RU" sz="2800" dirty="0"/>
              <a:t>Термин «поколение Альфа» придумал в 2005 году Марк </a:t>
            </a:r>
            <a:r>
              <a:rPr lang="ru-RU" sz="2800" dirty="0" err="1"/>
              <a:t>МакКриндл</a:t>
            </a:r>
            <a:endParaRPr lang="ru-RU" sz="2800" dirty="0"/>
          </a:p>
          <a:p>
            <a:pPr>
              <a:buClr>
                <a:srgbClr val="003E81"/>
              </a:buClr>
              <a:buFont typeface="Wingdings" panose="05000000000000000000" pitchFamily="2" charset="2"/>
              <a:buChar char="Ø"/>
            </a:pPr>
            <a:r>
              <a:rPr lang="ru-RU" sz="2800" dirty="0"/>
              <a:t>Это первая генерация, которая полностью сформируется в XXI веке. </a:t>
            </a:r>
            <a:endParaRPr lang="ru-RU" sz="2800" dirty="0" smtClean="0"/>
          </a:p>
          <a:p>
            <a:pPr>
              <a:buClr>
                <a:srgbClr val="003E81"/>
              </a:buClr>
              <a:buFont typeface="Wingdings" panose="05000000000000000000" pitchFamily="2" charset="2"/>
              <a:buChar char="Ø"/>
            </a:pPr>
            <a:r>
              <a:rPr lang="ru-RU" sz="2800" dirty="0" smtClean="0"/>
              <a:t>2010-й </a:t>
            </a:r>
            <a:r>
              <a:rPr lang="ru-RU" sz="2800" dirty="0"/>
              <a:t>был выбран в качестве стартового, так как именно тогда появились </a:t>
            </a:r>
            <a:r>
              <a:rPr lang="ru-RU" sz="2800" dirty="0" err="1"/>
              <a:t>Instagram</a:t>
            </a:r>
            <a:r>
              <a:rPr lang="ru-RU" sz="2800" dirty="0"/>
              <a:t> и </a:t>
            </a:r>
            <a:r>
              <a:rPr lang="ru-RU" sz="2800" dirty="0" err="1"/>
              <a:t>iPad</a:t>
            </a:r>
            <a:r>
              <a:rPr lang="ru-RU" sz="2800" dirty="0"/>
              <a:t>, что подчеркивает сильное влияние </a:t>
            </a:r>
            <a:r>
              <a:rPr lang="ru-RU" sz="2800" dirty="0" err="1"/>
              <a:t>цифровизации</a:t>
            </a:r>
            <a:r>
              <a:rPr lang="ru-RU" sz="2800" dirty="0"/>
              <a:t> на </a:t>
            </a:r>
            <a:r>
              <a:rPr lang="ru-RU" sz="2800" dirty="0" err="1"/>
              <a:t>альфов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83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397" y="1103731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исследованию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Маккриндла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Alphas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более 2,5 млн человек во всем мире рождается каждую неделю, а это означает, что к </a:t>
            </a:r>
            <a:r>
              <a:rPr lang="ru-RU" sz="36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году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поколения альфа может быть около </a:t>
            </a:r>
            <a:r>
              <a:rPr lang="ru-RU" sz="36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млрд.</a:t>
            </a:r>
          </a:p>
        </p:txBody>
      </p:sp>
    </p:spTree>
    <p:extLst>
      <p:ext uri="{BB962C8B-B14F-4D97-AF65-F5344CB8AC3E}">
        <p14:creationId xmlns:p14="http://schemas.microsoft.com/office/powerpoint/2010/main" val="19847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00200"/>
            <a:ext cx="8784976" cy="5504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50"/>
              </a:spcAft>
              <a:buClr>
                <a:srgbClr val="003E81"/>
              </a:buClr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Попали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вихрь стремительного развития технологий и социальных изменений. Их воспитывают родители из поколений X и Y. Многие мамы родили этих малышей уже после 30-40 лет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50"/>
              </a:spcAft>
              <a:buClr>
                <a:srgbClr val="003E81"/>
              </a:buClr>
              <a:buFont typeface="+mj-lt"/>
              <a:buAutoNum type="arabicPeriod"/>
            </a:pPr>
            <a:r>
              <a:rPr lang="ru-RU" dirty="0">
                <a:latin typeface="Arial"/>
                <a:ea typeface="Times New Roman"/>
                <a:cs typeface="Times New Roman"/>
              </a:rPr>
              <a:t>Люди из поколения Альфа гораздо менее подвержены влиянию формальных правил. </a:t>
            </a:r>
            <a:endParaRPr lang="en-US" dirty="0" smtClean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50"/>
              </a:spcAft>
              <a:buClr>
                <a:srgbClr val="003E81"/>
              </a:buClr>
              <a:buFont typeface="+mj-lt"/>
              <a:buAutoNum type="arabicPeriod"/>
            </a:pPr>
            <a:r>
              <a:rPr lang="ru-RU" dirty="0" smtClean="0">
                <a:latin typeface="Arial"/>
                <a:ea typeface="Times New Roman"/>
                <a:cs typeface="Times New Roman"/>
              </a:rPr>
              <a:t>Для </a:t>
            </a:r>
            <a:r>
              <a:rPr lang="ru-RU" dirty="0">
                <a:latin typeface="Arial"/>
                <a:ea typeface="Times New Roman"/>
                <a:cs typeface="Times New Roman"/>
              </a:rPr>
              <a:t>них важно быть не в системе, а в потоке. Они склонны к самодисциплине, а не к контролю извне</a:t>
            </a:r>
            <a:r>
              <a:rPr lang="ru-RU" dirty="0" smtClean="0">
                <a:latin typeface="Arial"/>
                <a:ea typeface="Times New Roman"/>
                <a:cs typeface="Times New Roman"/>
              </a:rPr>
              <a:t>.</a:t>
            </a:r>
            <a:endParaRPr lang="en-US" dirty="0" smtClean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50"/>
              </a:spcAft>
              <a:buClr>
                <a:srgbClr val="003E81"/>
              </a:buClr>
              <a:buFont typeface="+mj-lt"/>
              <a:buAutoNum type="arabicPeriod"/>
            </a:pPr>
            <a:r>
              <a:rPr lang="ru-RU" dirty="0">
                <a:latin typeface="Arial"/>
                <a:ea typeface="Times New Roman"/>
                <a:cs typeface="Times New Roman"/>
              </a:rPr>
              <a:t>Они более уравновешенные, позитивные, менее агрессивные. И будут стараться примыкать уже не к структурам, конфессиям и организациям, а к образу жизни и мыслей.</a:t>
            </a:r>
            <a:endParaRPr lang="ru-RU" sz="1600" dirty="0"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50"/>
              </a:spcAft>
              <a:buClr>
                <a:srgbClr val="003E81"/>
              </a:buClr>
              <a:buFont typeface="+mj-lt"/>
              <a:buAutoNum type="arabicPeriod"/>
            </a:pPr>
            <a:r>
              <a:rPr lang="ru-RU" dirty="0">
                <a:latin typeface="Arial"/>
                <a:ea typeface="Times New Roman"/>
                <a:cs typeface="Times New Roman"/>
              </a:rPr>
              <a:t>Они зависимы от технологий, заняты несколькими делами, очень мобильны.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50"/>
              </a:spcAft>
            </a:pP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50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5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3314" name="Picture 2" descr="http://pedagogika.bg/wp-content/uploads/2017/06/alpha-generati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19835"/>
            <a:ext cx="1234480" cy="91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3E81"/>
                </a:solidFill>
              </a:rPr>
              <a:t>ПОКОЛЕНИЕ «АЛЬФА»</a:t>
            </a:r>
            <a:br>
              <a:rPr lang="ru-RU" dirty="0" smtClean="0">
                <a:solidFill>
                  <a:srgbClr val="003E81"/>
                </a:solidFill>
              </a:rPr>
            </a:br>
            <a:r>
              <a:rPr lang="ru-RU" dirty="0" smtClean="0">
                <a:solidFill>
                  <a:srgbClr val="003E81"/>
                </a:solidFill>
              </a:rPr>
              <a:t>2010----</a:t>
            </a:r>
            <a:endParaRPr lang="ru-RU" dirty="0">
              <a:solidFill>
                <a:srgbClr val="003E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азвание 1"/>
          <p:cNvSpPr>
            <a:spLocks noGrp="1"/>
          </p:cNvSpPr>
          <p:nvPr>
            <p:ph type="title"/>
          </p:nvPr>
        </p:nvSpPr>
        <p:spPr>
          <a:xfrm>
            <a:off x="657526" y="0"/>
            <a:ext cx="7886700" cy="798897"/>
          </a:xfrm>
        </p:spPr>
        <p:txBody>
          <a:bodyPr/>
          <a:lstStyle/>
          <a:p>
            <a:pPr algn="ctr"/>
            <a:r>
              <a:rPr lang="ru-RU" altLang="ru-RU" sz="3200" b="1" dirty="0" err="1" smtClean="0">
                <a:solidFill>
                  <a:srgbClr val="003E81"/>
                </a:solidFill>
                <a:cs typeface="Arial" panose="020B0604020202020204" pitchFamily="34" charset="0"/>
              </a:rPr>
              <a:t>Психографика</a:t>
            </a:r>
            <a:r>
              <a:rPr lang="ru-RU" altLang="ru-RU" sz="3200" dirty="0" smtClean="0">
                <a:solidFill>
                  <a:srgbClr val="003E81"/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smtClean="0">
                <a:solidFill>
                  <a:srgbClr val="003E81"/>
                </a:solidFill>
                <a:cs typeface="Arial" panose="020B0604020202020204" pitchFamily="34" charset="0"/>
              </a:rPr>
              <a:t>поколения 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1" y="798897"/>
            <a:ext cx="9057373" cy="5669280"/>
          </a:xfrm>
        </p:spPr>
        <p:txBody>
          <a:bodyPr>
            <a:normAutofit lnSpcReduction="100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практичны почти во всем, не стесняются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лишний раз спросить «зачем?».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особенности, их волнует вопрос: как использовать приобретенные знания в повседневной жизнедеятельности. Если ответ им не понравится, объяснить важность того или иного действия, будет крайне проблематично.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Альфы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любят модные вещи,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выросли в окружении нескончаемого количества игрушек, одежды и современных гаджетов. Они мгновенно утрачивают интерес к чему-либо, их трудно поразить или осчастливить.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прекрасно позируют для фото и с легкостью осваивают современные инструменты монтажа, в которых разберется не каждый взрослый.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целый ряд психологических приемов, действующих на родителей. Без труда могут провести </a:t>
            </a:r>
            <a:r>
              <a:rPr lang="ru-RU" sz="16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анализ своего состояния и понять причины возникновения депрессии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наоборот, поднятия настроения. Они будут готовы пройти через любые наказания, но останутся стоять на своем — во что бы им это ни стало.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осведомлены и компетентны во многих вопросах, не подвластных детскому восприятию еще 10 лет назад, таких как</a:t>
            </a:r>
            <a:r>
              <a:rPr lang="ru-RU" sz="16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взаимоотношения родителей, причины финансовых проблем в семье и для чего, в принципе нужны деньги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альфы очень быстро прогоняют информацию через себя и проводят ее детальный анализ. Но, есть и обратная сторона медали — им очень тяжело дается удерживать в голове получаемые сведения. У некоторых бывает так, что они не могут запомнить даже адреса, где они живут.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кардинально отличается от всех предшественников: им важно не запоминать адреса, даты или имена, а знать, </a:t>
            </a:r>
            <a:r>
              <a:rPr lang="ru-RU" sz="16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какой источник лучше найти необходимые сведения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их классифицировать и применить в дальнейшем.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1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ПОЛИКУЛЬТУРНОСТЬ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143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rgbClr val="003E81"/>
                </a:solidFill>
              </a:rPr>
              <a:t>Взаимодействие культур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924184"/>
              </p:ext>
            </p:extLst>
          </p:nvPr>
        </p:nvGraphicFramePr>
        <p:xfrm>
          <a:off x="214282" y="857232"/>
          <a:ext cx="8929718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08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характеристики типов культур</a:t>
            </a:r>
          </a:p>
        </p:txBody>
      </p:sp>
      <p:graphicFrame>
        <p:nvGraphicFramePr>
          <p:cNvPr id="9523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048036"/>
              </p:ext>
            </p:extLst>
          </p:nvPr>
        </p:nvGraphicFramePr>
        <p:xfrm>
          <a:off x="0" y="1196975"/>
          <a:ext cx="9144000" cy="5371466"/>
        </p:xfrm>
        <a:graphic>
          <a:graphicData uri="http://schemas.openxmlformats.org/drawingml/2006/table">
            <a:tbl>
              <a:tblPr/>
              <a:tblGrid>
                <a:gridCol w="2268538"/>
                <a:gridCol w="2716212"/>
                <a:gridCol w="1963738"/>
                <a:gridCol w="2195512"/>
              </a:tblGrid>
              <a:tr h="287338">
                <a:tc row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Классификационные критерии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ТИПОВ КУЛЬТУРЫ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АРХАИЧНАЯ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ИНДУСТРИАЛЬНАЯ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ПОСТИНДУСТРИАЛЬНАЯ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Доминирующий субъект культуры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22325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0313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383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с коллективно-родовым типом сознания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22325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0313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383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 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коллективно-групповым типом сознания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с автономно-гуманистическим типом сознания сознания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ресурс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Земля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Машинное производство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социальной активности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Природа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производства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Самоорганизация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социальной организации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Этнос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Государство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Гражданское общество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 коммуникаций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22325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0313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383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Локальный, замкнутый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Динамичный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Супердинамичный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Доминирующий социокод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Память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Письменно-печатный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Ощущение времени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Сакрализация прошлого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Сакрализация будущего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22325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0313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383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               за настоящее и будущее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Типы образовательных моделей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Традиционная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Инструктивная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Креативная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СРАВНИТЕЛЬНЫЕ ХАРАКТЕРИСТИКИ ТИПОВ СОЗНАНИЯ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3213100"/>
            <a:ext cx="63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dirty="0"/>
          </a:p>
          <a:p>
            <a:endParaRPr lang="ru-RU" altLang="ru-RU" dirty="0"/>
          </a:p>
        </p:txBody>
      </p:sp>
      <p:graphicFrame>
        <p:nvGraphicFramePr>
          <p:cNvPr id="80953" name="Group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429625"/>
              </p:ext>
            </p:extLst>
          </p:nvPr>
        </p:nvGraphicFramePr>
        <p:xfrm>
          <a:off x="0" y="1052513"/>
          <a:ext cx="9144000" cy="5870575"/>
        </p:xfrm>
        <a:graphic>
          <a:graphicData uri="http://schemas.openxmlformats.org/drawingml/2006/table">
            <a:tbl>
              <a:tblPr/>
              <a:tblGrid>
                <a:gridCol w="1692275"/>
                <a:gridCol w="2533650"/>
                <a:gridCol w="2406650"/>
                <a:gridCol w="2511425"/>
              </a:tblGrid>
              <a:tr h="28892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Критерии сравнения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Тип сознания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Коллективно-родовой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Коллективно-групповой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Автономно-гуманистический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Уровень сознания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Бытийный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Внешне рефлексивный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Внутренне рефлексивный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Характер мировосприятия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Синкретичный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Эклектичный, профессионально специализированный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22325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0313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383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Целостное, интегративное, комплексное восприятие мира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Ведущий организующий фактор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Традиции, ритуал; Способность   к самоорганизации отсутствует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22325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0313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383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Социальная норма; Способность       к самоорганизации отсутствует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22325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0313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383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Совесть, закон; Способность        к самоорганизации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Характер мышления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Примитивный, без         умения оперировать законами формальной логики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Конвергентный тип  мышления  в логике   дуальной оппозиции:     или черное, или белое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22325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0313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383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Дивергентный тип мышления. Способность        к вынесению третьего суждения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22325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0313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383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Характер внутри групповых отношений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Объект-объектный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Субъект-объектный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Субъект-субъектный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Ценности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Покой, стабильность,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NewRoman" charset="-52"/>
                        </a:rPr>
                        <a:t>«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ощущение сильной руки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NewRoman" charset="-52"/>
                        </a:rPr>
                        <a:t>»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22325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0313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383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Общественное мнение, коллективизм, стабильность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22325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0313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383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Свобода,       права человека,    личная ответственность, социальная активность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Антиценности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22325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0313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383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Развитие, новаторство, свобода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Индивидуализм, выбор, личная ответственность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NewRoman" charset="-52"/>
                        </a:rPr>
                        <a:t>Зависимость, ограничение творчества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NewRoman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3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B524-906C-454E-9BD0-E3D291E0267F}" type="slidenum">
              <a:rPr lang="ru-RU" smtClean="0"/>
              <a:t>2</a:t>
            </a:fld>
            <a:endParaRPr lang="ru-RU"/>
          </a:p>
        </p:txBody>
      </p:sp>
      <p:pic>
        <p:nvPicPr>
          <p:cNvPr id="14338" name="Picture 2" descr="https://stihi.ru/pics/2011/08/06/4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98" y="288397"/>
            <a:ext cx="24003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7" y="288397"/>
            <a:ext cx="44178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испытав,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знаем сами,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дни психических атак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занятые нами,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мешкая займёт наш враг,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Займёт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сводя всё те же счёты,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Займёт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засядет,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разя...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же высоты,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отдавать нельзя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3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10090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Вызовы…</a:t>
            </a:r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146304" y="1325880"/>
            <a:ext cx="8769096" cy="523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 социально-экономические, социокультурные и иные реалии, требующие от  современного человека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к самоопределению и саморазвитию в условиях, которых в реальности еще нет и судить о которых сегодня можно только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прогностически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постиндустриального информационного общества: доступ к любой информации, при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есформированности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ценностной избирательности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порождает вульгарную трактовку многих представлений   подростков  о смысле жизни и ее ценностных ориентаций…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многомерность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цивилизационного пространства России создает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прецеденты одновременного присутствия в социальной, экономической, политической, национальной, культурной и др. сферах  жизни равноценных иногда взаимодополняющих, иногда взаимоисключающих ценностных измерений жизни…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отстраненность подростков от мира взрослых,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«утрата» диалога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(способности слушать и слышать друг друга)…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преобладание 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 потребительской философии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и др….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4375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002060"/>
                </a:solidFill>
                <a:latin typeface="Arial Black" pitchFamily="34" charset="0"/>
              </a:rPr>
              <a:t>СПОСОБЫ ПОСТИЖЕНИЯ БЫТИЯ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534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93138" cy="1008062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</a:rPr>
              <a:t>Понимание логики формирования прогнозируемого качества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596312" cy="5589587"/>
          </a:xfrm>
        </p:spPr>
        <p:txBody>
          <a:bodyPr/>
          <a:lstStyle/>
          <a:p>
            <a:pPr marL="179388" lvl="1" indent="360363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altLang="ru-RU" dirty="0" smtClean="0"/>
              <a:t>дано настолько точное и определенное описание формируемого личностного качества, что его можно безошибочно </a:t>
            </a:r>
            <a:r>
              <a:rPr lang="ru-RU" altLang="ru-RU" dirty="0" err="1" smtClean="0"/>
              <a:t>отдифференцировать</a:t>
            </a:r>
            <a:r>
              <a:rPr lang="ru-RU" altLang="ru-RU" dirty="0" smtClean="0"/>
              <a:t> от любых других качеств личности;</a:t>
            </a:r>
          </a:p>
          <a:p>
            <a:pPr marL="179388" lvl="1" indent="360363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altLang="ru-RU" dirty="0" smtClean="0"/>
              <a:t>имеется способ, «инструмент» для однозначного выявления диагностического качества лич­ности в процессе объективного контроля его сформированности;</a:t>
            </a:r>
          </a:p>
          <a:p>
            <a:pPr marL="179388" lvl="1" indent="360363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altLang="ru-RU" dirty="0" smtClean="0"/>
              <a:t>возможно измерение диагностируемого качества на основе данных контроля;</a:t>
            </a:r>
          </a:p>
          <a:p>
            <a:pPr marL="179388" lvl="1" indent="360363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altLang="ru-RU" dirty="0" smtClean="0"/>
              <a:t>существует шкала оценки качества, опирающаяся на результаты измерения.</a:t>
            </a:r>
          </a:p>
        </p:txBody>
      </p:sp>
    </p:spTree>
    <p:extLst>
      <p:ext uri="{BB962C8B-B14F-4D97-AF65-F5344CB8AC3E}">
        <p14:creationId xmlns:p14="http://schemas.microsoft.com/office/powerpoint/2010/main" val="14018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АКТУАЛЬНЫЕ ЦЕЛИ ВОСПИТАНИЯ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52525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</a:rPr>
              <a:t>НАЦИОНАЛЬНЫЙ ОБРАЗОВАТЕЛЬНЫЙ ИДЕАЛ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812212" cy="53006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3600" i="1" smtClean="0"/>
              <a:t>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укорененный в духовных и культурных традициях российского народа</a:t>
            </a:r>
            <a:r>
              <a:rPr lang="ru-RU" altLang="ru-RU" sz="36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80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2388" y="153370"/>
            <a:ext cx="8149590" cy="108828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3E81"/>
                </a:solidFill>
              </a:rPr>
              <a:t>Портфель идентичностей</a:t>
            </a:r>
            <a:endParaRPr lang="ru-RU" b="1" dirty="0">
              <a:solidFill>
                <a:srgbClr val="003E8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1" y="1545241"/>
            <a:ext cx="8826397" cy="510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60DDE2D-E9E8-44FB-B041-5DB68D27A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4" y="26633"/>
            <a:ext cx="8660682" cy="1602167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4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высоконравственной личности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7755">
            <a:off x="105104" y="1403408"/>
            <a:ext cx="3983846" cy="506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22445" r="29429" b="12032"/>
          <a:stretch/>
        </p:blipFill>
        <p:spPr bwMode="auto">
          <a:xfrm>
            <a:off x="4494015" y="1457251"/>
            <a:ext cx="4652888" cy="541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02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0"/>
            <a:ext cx="5838825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2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704855" cy="5040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2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К традиционным ценностям относятся: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257800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жизнь;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достоинство;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права и свободы человека;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патриотизм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гражданственность;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служение Отечеству и ответственность за его судьбу;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высокие нравственные идеалы;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крепкая семья;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созидательный труд;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приоритет духовного над материальным;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гуманизм;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милосердие;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справедливость;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коллективизм;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взаимопомощь;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взаимоуважение;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историческая память и преемственность поколений;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единство народов России.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0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30"/>
              <a:buNone/>
            </a:pPr>
            <a:r>
              <a:rPr lang="en-US" sz="29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9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«Обучение само по себе, вне </a:t>
            </a:r>
            <a:endParaRPr/>
          </a:p>
          <a:p>
            <a:pPr marL="342900" lvl="0" indent="-342900" algn="r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rPr lang="en-US" sz="29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воспитания, есть бессмыслица,</a:t>
            </a:r>
            <a:endParaRPr/>
          </a:p>
          <a:p>
            <a:pPr marL="342900" lvl="0" indent="-342900" algn="r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rPr lang="en-US" sz="29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ничего кроме вреда, не приносящая»</a:t>
            </a:r>
            <a:endParaRPr/>
          </a:p>
          <a:p>
            <a:pPr marL="342900" lvl="0" indent="-342900" algn="r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endParaRPr sz="2900" b="0" i="0" u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r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rPr lang="en-US" sz="29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К.Д.Ушинский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87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344815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8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Перечень </a:t>
            </a:r>
            <a:r>
              <a:rPr lang="ru-RU" dirty="0">
                <a:solidFill>
                  <a:srgbClr val="002060"/>
                </a:solidFill>
              </a:rPr>
              <a:t>разрушительных и чуждых идей и ценностей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100" dirty="0"/>
              <a:t>культ эгоизма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100" dirty="0"/>
              <a:t>культ вседозволенности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100" dirty="0"/>
              <a:t>культ безнравственности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100" dirty="0"/>
              <a:t>отрицание идеалов патриотизма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100" dirty="0"/>
              <a:t>отрицание идеалов служения Отечеству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100" dirty="0"/>
              <a:t>отрицание идеалов продолжения рода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100" dirty="0"/>
              <a:t>отрицание идеалов созидательного труда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100" dirty="0"/>
              <a:t>отрицание идеалов позитивного вклада России в мировую историю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100" dirty="0"/>
              <a:t>отрицание идеалов позитивного вклада России в культуру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2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827584" y="476672"/>
            <a:ext cx="7772400" cy="338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-RU" sz="3240" b="1" dirty="0"/>
              <a:t/>
            </a:r>
            <a:br>
              <a:rPr lang="ru-RU" sz="3240" b="1" dirty="0"/>
            </a:br>
            <a:r>
              <a:rPr lang="ru-RU" sz="3240" b="1" dirty="0" smtClean="0"/>
              <a:t/>
            </a:r>
            <a:br>
              <a:rPr lang="ru-RU" sz="3240" b="1" dirty="0" smtClean="0"/>
            </a:br>
            <a:r>
              <a:rPr 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ВОСПИТАНИЯ В РОССИЙСКОЙ ФЕДЕРАЦИИ НА ПЕРИОД </a:t>
            </a:r>
            <a:br>
              <a:rPr 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2025 </a:t>
            </a:r>
            <a:r>
              <a:rPr 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</a:t>
            </a:r>
            <a:b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распоряжением Правительства  Российской Федерации </a:t>
            </a:r>
            <a:b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 мая 2015 г. N 996-р</a:t>
            </a:r>
            <a:b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40" b="1" dirty="0"/>
              <a:t/>
            </a:r>
            <a:br>
              <a:rPr lang="ru-RU" sz="3240" b="1" dirty="0"/>
            </a:br>
            <a:r>
              <a:rPr lang="ru-RU" sz="3240" dirty="0"/>
              <a:t> </a:t>
            </a:r>
            <a:r>
              <a:rPr lang="ru-RU" sz="3959" dirty="0"/>
              <a:t/>
            </a:r>
            <a:br>
              <a:rPr lang="ru-RU" sz="3959" dirty="0"/>
            </a:br>
            <a:endParaRPr sz="3959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400"/>
              </a:spcBef>
              <a:buClr>
                <a:srgbClr val="888888"/>
              </a:buClr>
              <a:buSzPts val="2000"/>
            </a:pPr>
            <a:r>
              <a:rPr lang="ru-RU" sz="2000" dirty="0">
                <a:solidFill>
                  <a:srgbClr val="000066"/>
                </a:solidFill>
              </a:rPr>
              <a:t>2. Обновление воспитательного процесса с учетом современных достижений науки и на основе отечественных традиций </a:t>
            </a:r>
            <a:endParaRPr sz="2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80928"/>
            <a:ext cx="7746499" cy="3096344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ru-RU" sz="2000" b="0" u="sng" dirty="0">
                <a:solidFill>
                  <a:srgbClr val="002060"/>
                </a:solidFill>
                <a:latin typeface="+mn-lt"/>
                <a:ea typeface="+mn-ea"/>
                <a:cs typeface="+mn-cs"/>
                <a:hlinkClick r:id="rId2"/>
              </a:rPr>
              <a:t>Приказ </a:t>
            </a:r>
            <a:r>
              <a:rPr lang="ru-RU" sz="2000" b="0" u="sng" dirty="0" err="1">
                <a:solidFill>
                  <a:srgbClr val="002060"/>
                </a:solidFill>
                <a:latin typeface="+mn-lt"/>
                <a:ea typeface="+mn-ea"/>
                <a:cs typeface="+mn-cs"/>
                <a:hlinkClick r:id="rId2"/>
              </a:rPr>
              <a:t>Минпросвещения</a:t>
            </a:r>
            <a:r>
              <a:rPr lang="ru-RU" sz="2000" b="0" u="sng" dirty="0">
                <a:solidFill>
                  <a:srgbClr val="002060"/>
                </a:solidFill>
                <a:latin typeface="+mn-lt"/>
                <a:ea typeface="+mn-ea"/>
                <a:cs typeface="+mn-cs"/>
                <a:hlinkClick r:id="rId2"/>
              </a:rPr>
              <a:t> России от 31.05.2021 N 287 </a:t>
            </a:r>
            <a:br>
              <a:rPr lang="ru-RU" sz="2000" b="0" u="sng" dirty="0">
                <a:solidFill>
                  <a:srgbClr val="002060"/>
                </a:solidFill>
                <a:latin typeface="+mn-lt"/>
                <a:ea typeface="+mn-ea"/>
                <a:cs typeface="+mn-cs"/>
                <a:hlinkClick r:id="rId2"/>
              </a:rPr>
            </a:br>
            <a:r>
              <a:rPr lang="ru-RU" sz="2000" b="0" u="sng" dirty="0">
                <a:solidFill>
                  <a:srgbClr val="002060"/>
                </a:solidFill>
                <a:latin typeface="+mn-lt"/>
                <a:ea typeface="+mn-ea"/>
                <a:cs typeface="+mn-cs"/>
                <a:hlinkClick r:id="rId2"/>
              </a:rPr>
              <a:t>«Об утверждении федерального государственного образовательного стандарта основного общего образования»</a:t>
            </a:r>
            <a:endParaRPr lang="ru-RU" sz="2000" b="0" u="sng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620688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cap="all" dirty="0">
                <a:solidFill>
                  <a:srgbClr val="002060"/>
                </a:solidFill>
              </a:rPr>
              <a:t>Приказ Министерства просвещения РФ от 31 мая 2021 г. № 286 “Об утверждении федерального государственного образовательного стандарта начального общего образования”</a:t>
            </a:r>
          </a:p>
          <a:p>
            <a:pPr algn="ctr"/>
            <a:endParaRPr lang="ru-RU" cap="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Личностные результаты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ФГОС НОО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22477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основ российской гражданской идентичности;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к саморазвитию;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познанию и обучению;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ценностные установки и социально значимые качества личности;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в социально значимой деятельности;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ФГОС ОО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94485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ru-RU" sz="2600" dirty="0"/>
              <a:t>осознание российской гражданской идентичности;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ru-RU" sz="2600" dirty="0"/>
              <a:t>готовность обучающихся к саморазвитию, самостоятельности и личностному самоопределению;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ru-RU" sz="2600" dirty="0"/>
              <a:t>ценность самостоятельности и инициативы;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ru-RU" sz="2600" dirty="0"/>
              <a:t>наличие мотивации к целенаправленной социально значимой деятельности;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ru-RU" sz="2600" dirty="0"/>
              <a:t>сформированность внутренней позиции личности как особого ценностного отношения к себе, окружающим людям и жизни в целом.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5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Гражданское воспитание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ФГОС </a:t>
            </a:r>
            <a:r>
              <a:rPr lang="ru-RU" dirty="0">
                <a:solidFill>
                  <a:srgbClr val="002060"/>
                </a:solidFill>
              </a:rPr>
              <a:t>НООО</a:t>
            </a:r>
          </a:p>
          <a:p>
            <a:r>
              <a:rPr lang="ru-RU" dirty="0">
                <a:solidFill>
                  <a:srgbClr val="002060"/>
                </a:solidFill>
              </a:rPr>
              <a:t>гражданско-патриотическое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94485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ценностного отношения к своей Родине - России;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своей этнокультурной и российской гражданской идентичности;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сопричастность к прошлому, настоящему и будущему своей страны и родного края;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своему и другим народам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первоначальные представления о человеке как члене общества, о правах и ответственности, уважении и достоинстве человека, о нравственно-этических нормах поведения и правилах межличностных отношений.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ФГОС ОО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19463" cy="4494484"/>
          </a:xfrm>
        </p:spPr>
        <p:txBody>
          <a:bodyPr>
            <a:normAutofit fontScale="47500" lnSpcReduction="200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выполнению обязанностей гражданина и реализации его прав, уважение прав, свобод и законных интересов других людей;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в жизни семьи, Организации, местного сообщества, родного края, страны;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неприятие любых форм экстремизма, дискриминации;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роли различных социальных институтов в жизни человека;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об основных правах, свободах и обязанностях гражданина, социальных нормах и правилах межличностных отношений в поликультурном и многоконфессиональном обществе;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способах противодействия коррупции;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разнообразной совместной деятельности, стремление к взаимопониманию и взаимопомощи, активное участие в школьном самоуправлении;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участию в гуманитарной деятельности (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помощь людям, нуждающимся в ней).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4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Патриотическое воспитание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осознание российской гражданской идентичности в поликультурном и многоконфессиональном обществе, проявление интереса к познанию родного языка, истории, культуры Российской Федерации, своего края, народов России;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ценностное отношение к достижениям своей Родины - России, к науке, искусству, спорту, технологиям, боевым подвигам и трудовым достижениям народа;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уважение к символам России, государственным праздникам, историческому и природному наследию и памятникам, традициям разных народов, проживающих в родной стране.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2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Духовно-нравственное воспитание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ФГОС НОО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/>
              <a:t>признание индивидуальности каждого человека;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/>
              <a:t>проявление сопереживания, уважения и доброжелательности;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/>
              <a:t>неприятие любых форм поведения, направленных на причинение физического и морального вреда другим людям.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ФГОС ОО</a:t>
            </a:r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/>
              <a:t>ориентация на моральные ценности и нормы в ситуациях нравственного выбора;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/>
              <a:t>готовность оценивать свое поведение и поступки, поведение и поступки других людей с позиции нравственных и правовых норм с учетом осознания последствий поступков;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/>
              <a:t>активное неприятие асоциальных поступков, свобода и ответственность личности в условиях индивидуального и общественного пространства.</a:t>
            </a:r>
          </a:p>
        </p:txBody>
      </p:sp>
    </p:spTree>
    <p:extLst>
      <p:ext uri="{BB962C8B-B14F-4D97-AF65-F5344CB8AC3E}">
        <p14:creationId xmlns:p14="http://schemas.microsoft.com/office/powerpoint/2010/main" val="31998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Эстетическое воспитание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ФГОС </a:t>
            </a:r>
            <a:r>
              <a:rPr lang="ru-RU" dirty="0">
                <a:solidFill>
                  <a:srgbClr val="002060"/>
                </a:solidFill>
              </a:rPr>
              <a:t>НОО</a:t>
            </a:r>
            <a:endParaRPr lang="ru-RU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/>
              <a:t>уважительное отношение и интерес к художественной культуре, восприимчивость к разным видам искусства, традициям и творчеству своего и других народов;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/>
              <a:t>стремление к самовыражению в разных видах художественной деятельности.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ФГОС ОО</a:t>
            </a:r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2292350"/>
            <a:ext cx="4041775" cy="4305002"/>
          </a:xfrm>
        </p:spPr>
        <p:txBody>
          <a:bodyPr>
            <a:normAutofit lnSpcReduction="100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восприимчивость к разным видам искусства, традициям и творчеству своего и других народов, понимание эмоционального воздействия искусства;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важности художественной культуры как средства коммуникации и самовыражения;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ценности отечественного и мирового искусства, роли этнических культурных традиций и народного творчества;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самовыражению в разных видах искусства.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2084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воспитания, формирование культуры здоровья и эмоционального благополучия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ФГОС НОО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/>
              <a:t>соблюдение правил здорового и безопасного (для себя и других людей) образа жизни в окружающей среде (в том числе информационной);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/>
              <a:t>бережное отношение к физическому и психическому здоровью.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5368" y="141763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ФГОС ОО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55368" y="2174874"/>
            <a:ext cx="4109120" cy="4638502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ценности жизни;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ответственное отношение к своему здоровью и установка на здоровый образ жизни (здоровое питание, соблюдение гигиенических правил, сбалансированный режим занятий и отдыха, регулярная физическая активность);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последствий и неприятие вредных привычек (употребление алкоголя, наркотиков, курение) и иных форм вреда для физического и психического здоровья;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правил безопасности, в том числе навыков безопасного поведения в интернет-среде;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адаптироваться к стрессовым ситуациям и меняющимся социальным, информационным и природным условиям, в том числе осмысляя собственный опыт и выстраивая дальнейшие цели;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принимать себя и других, не осуждая;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осознавать эмоциональное состояние себя и других, умение управлять собственным эмоциональным состоянием;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навыка рефлексии, признание своего права на ошибку и такого же права другого человека.</a:t>
            </a:r>
          </a:p>
          <a:p>
            <a:endParaRPr lang="ru-RU" sz="5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7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3252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3600" dirty="0" smtClean="0"/>
              <a:t> </a:t>
            </a:r>
          </a:p>
          <a:p>
            <a:pPr algn="r">
              <a:buNone/>
            </a:pPr>
            <a:r>
              <a:rPr lang="uk-UA" sz="3600" dirty="0" smtClean="0">
                <a:solidFill>
                  <a:srgbClr val="002060"/>
                </a:solidFill>
              </a:rPr>
              <a:t>«У учителя, </a:t>
            </a:r>
            <a:r>
              <a:rPr lang="uk-UA" sz="3600" dirty="0" err="1" smtClean="0">
                <a:solidFill>
                  <a:srgbClr val="002060"/>
                </a:solidFill>
              </a:rPr>
              <a:t>умеющего</a:t>
            </a:r>
            <a:r>
              <a:rPr lang="uk-UA" sz="3600" dirty="0" smtClean="0">
                <a:solidFill>
                  <a:srgbClr val="002060"/>
                </a:solidFill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</a:rPr>
              <a:t>воспитывать</a:t>
            </a:r>
            <a:r>
              <a:rPr lang="uk-UA" sz="3600" dirty="0" smtClean="0">
                <a:solidFill>
                  <a:srgbClr val="002060"/>
                </a:solidFill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</a:rPr>
              <a:t>знаниями</a:t>
            </a:r>
            <a:r>
              <a:rPr lang="uk-UA" sz="3600" dirty="0" smtClean="0">
                <a:solidFill>
                  <a:srgbClr val="002060"/>
                </a:solidFill>
              </a:rPr>
              <a:t>, </a:t>
            </a:r>
            <a:r>
              <a:rPr lang="uk-UA" sz="3600" dirty="0" err="1" smtClean="0">
                <a:solidFill>
                  <a:srgbClr val="002060"/>
                </a:solidFill>
              </a:rPr>
              <a:t>эти</a:t>
            </a:r>
            <a:r>
              <a:rPr lang="uk-UA" sz="3600" dirty="0" smtClean="0">
                <a:solidFill>
                  <a:srgbClr val="002060"/>
                </a:solidFill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</a:rPr>
              <a:t>знания</a:t>
            </a:r>
            <a:r>
              <a:rPr lang="uk-UA" sz="3600" dirty="0" smtClean="0">
                <a:solidFill>
                  <a:srgbClr val="002060"/>
                </a:solidFill>
              </a:rPr>
              <a:t>... </a:t>
            </a:r>
            <a:r>
              <a:rPr lang="uk-UA" sz="3600" dirty="0" err="1" smtClean="0">
                <a:solidFill>
                  <a:srgbClr val="002060"/>
                </a:solidFill>
              </a:rPr>
              <a:t>выступают</a:t>
            </a:r>
            <a:r>
              <a:rPr lang="uk-UA" sz="3600" dirty="0" smtClean="0">
                <a:solidFill>
                  <a:srgbClr val="002060"/>
                </a:solidFill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</a:rPr>
              <a:t>как</a:t>
            </a:r>
            <a:r>
              <a:rPr lang="uk-UA" sz="3600" dirty="0" smtClean="0">
                <a:solidFill>
                  <a:srgbClr val="002060"/>
                </a:solidFill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</a:rPr>
              <a:t>инструмент</a:t>
            </a:r>
            <a:r>
              <a:rPr lang="uk-UA" sz="3600" dirty="0" smtClean="0">
                <a:solidFill>
                  <a:srgbClr val="002060"/>
                </a:solidFill>
              </a:rPr>
              <a:t>, с </a:t>
            </a:r>
            <a:r>
              <a:rPr lang="uk-UA" sz="3600" dirty="0" err="1" smtClean="0">
                <a:solidFill>
                  <a:srgbClr val="002060"/>
                </a:solidFill>
              </a:rPr>
              <a:t>помощью</a:t>
            </a:r>
            <a:r>
              <a:rPr lang="uk-UA" sz="3600" dirty="0" smtClean="0">
                <a:solidFill>
                  <a:srgbClr val="002060"/>
                </a:solidFill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</a:rPr>
              <a:t>которого</a:t>
            </a:r>
            <a:r>
              <a:rPr lang="uk-UA" sz="3600" dirty="0" smtClean="0">
                <a:solidFill>
                  <a:srgbClr val="002060"/>
                </a:solidFill>
              </a:rPr>
              <a:t> ученики </a:t>
            </a:r>
            <a:r>
              <a:rPr lang="uk-UA" sz="3600" dirty="0" err="1" smtClean="0">
                <a:solidFill>
                  <a:srgbClr val="002060"/>
                </a:solidFill>
              </a:rPr>
              <a:t>сознательно</a:t>
            </a:r>
            <a:r>
              <a:rPr lang="uk-UA" sz="3600" dirty="0" smtClean="0">
                <a:solidFill>
                  <a:srgbClr val="002060"/>
                </a:solidFill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</a:rPr>
              <a:t>осуществляют</a:t>
            </a:r>
            <a:r>
              <a:rPr lang="uk-UA" sz="3600" dirty="0" smtClean="0">
                <a:solidFill>
                  <a:srgbClr val="002060"/>
                </a:solidFill>
              </a:rPr>
              <a:t> новые шаги в </a:t>
            </a:r>
            <a:r>
              <a:rPr lang="uk-UA" sz="3600" dirty="0" err="1" smtClean="0">
                <a:solidFill>
                  <a:srgbClr val="002060"/>
                </a:solidFill>
              </a:rPr>
              <a:t>познании</a:t>
            </a:r>
            <a:r>
              <a:rPr lang="uk-UA" sz="3600" dirty="0" smtClean="0">
                <a:solidFill>
                  <a:srgbClr val="002060"/>
                </a:solidFill>
              </a:rPr>
              <a:t> мира»</a:t>
            </a:r>
            <a:r>
              <a:rPr lang="uk-UA" sz="3600" dirty="0" smtClean="0"/>
              <a:t>.          </a:t>
            </a:r>
          </a:p>
          <a:p>
            <a:pPr>
              <a:buNone/>
            </a:pPr>
            <a:endParaRPr lang="uk-UA" sz="3600" dirty="0" smtClean="0"/>
          </a:p>
          <a:p>
            <a:pPr algn="r">
              <a:buNone/>
            </a:pPr>
            <a:r>
              <a:rPr lang="uk-UA" sz="3600" dirty="0" smtClean="0"/>
              <a:t>                                  </a:t>
            </a:r>
            <a:r>
              <a:rPr lang="uk-UA" sz="3600" dirty="0" smtClean="0">
                <a:solidFill>
                  <a:srgbClr val="002060"/>
                </a:solidFill>
              </a:rPr>
              <a:t>В.А.</a:t>
            </a:r>
            <a:r>
              <a:rPr lang="uk-UA" sz="3600" dirty="0" err="1" smtClean="0">
                <a:solidFill>
                  <a:srgbClr val="002060"/>
                </a:solidFill>
              </a:rPr>
              <a:t>Сухомлинский</a:t>
            </a:r>
            <a:endParaRPr lang="uk-UA" sz="3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3600" dirty="0" smtClean="0"/>
              <a:t>   </a:t>
            </a:r>
          </a:p>
          <a:p>
            <a:pPr>
              <a:buNone/>
            </a:pPr>
            <a:r>
              <a:rPr lang="uk-UA" sz="3600" dirty="0" smtClean="0"/>
              <a:t>                                                           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42593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Трудовое воспитание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ФГОС НОО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ценности труда в жизни человека и общества,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и бережное отношение к результатам труда,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различных видах трудовой деятельности,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различным профессиям.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ФГОС ОО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2040" y="2176209"/>
            <a:ext cx="4041775" cy="4422477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на активное участие в решении практических задач (в рамках семьи, Организации, города, края) технологической и социальной направленности, способность инициировать, планировать и самостоятельно выполнять такого рода деятельность;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практическому изучению профессий и труда различного рода, в том числе на основе применения изучаемого предметного знания;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важности обучения на протяжении всей жизни для успешной профессиональной деятельности и развитие необходимых умений для этого;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адаптироваться в профессиональной среде;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труду и результатам трудовой деятельности;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осознанный выбор и построение индивидуальной траектории образования и жизненных планов с учетом личных и общественных интересов и потребностей.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1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Экологическое воспитание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ФГО НОО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/>
              <a:t>бережное отношение к природе;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/>
              <a:t>неприятие действий, приносящих ей вред.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ФГОС ОО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ru-RU" dirty="0"/>
              <a:t>ориентация на применение знаний из социальных и естественных наук для решения задач в области окружающей среды, планирования поступков и оценки их возможных последствий для окружающей среды;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ru-RU" dirty="0"/>
              <a:t>повышение уровня экологической культуры, осознание глобального характера экологических проблем и путей их решения;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ru-RU" dirty="0"/>
              <a:t>активное неприятие действий, приносящих вред окружающей среде;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ru-RU" dirty="0"/>
              <a:t>осознание своей роли как гражданина и потребителя в условиях взаимосвязи природной, технологической и социальной сред;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ru-RU" dirty="0"/>
              <a:t>готовность к участию в практической деятельности экологической направленности.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9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Ценность научного познания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ФГО </a:t>
            </a:r>
            <a:r>
              <a:rPr lang="ru-RU" dirty="0">
                <a:solidFill>
                  <a:srgbClr val="002060"/>
                </a:solidFill>
              </a:rPr>
              <a:t>НОО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/>
              <a:t>первоначальные представления о научной картине мира;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/>
              <a:t>познавательные интересы, активность, инициативность, любознательность и самостоятельность в познании.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ФГОС </a:t>
            </a:r>
            <a:r>
              <a:rPr lang="ru-RU" dirty="0">
                <a:solidFill>
                  <a:srgbClr val="002060"/>
                </a:solidFill>
              </a:rPr>
              <a:t>ОО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/>
              <a:t>ориентация в деятельности на современную систему научных представлений об основных закономерностях развития человека, природы и общества, взаимосвязях человека с природной и социальной средой;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/>
              <a:t>овладение языковой и читательской культурой как средством познания мира;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/>
              <a:t>овладение основными навыками исследовательской деятельности, установка на осмысление опыта, наблюдений, поступков и стремление совершенствовать пути достижения индивидуального и коллективного благополучия.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7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результаты, обеспечивающие адаптацию обучающегося к изменяющимся условиям социальной и природной среды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445624" cy="5184576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социального опыта, основных социальных ролей, соответствующих ведущей деятельности возраста, норм и правил общественного поведения, форм социальной жизни в группах и сообществах, включая семью, группы, сформированные по профессиональной деятельности, а также в рамках социального взаимодействия с людьми из другой культурной среды;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обучающихся во взаимодействии в условиях неопределенности, открытость опыту и знаниям других;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действовать в условиях неопределенности, повышать уровень своей компетентности через практическую деятельность, в том числе умение учиться у других людей, осознавать в совместной деятельности новые знания, навыки и компетенции из опыта других;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 выявления и связывания образов, способность формирования новых знаний, в том числе способность формулировать идеи, понятия, гипотезы об объектах и явлениях, в том числе ранее не известных, осознавать дефициты собственных знаний и компетентностей, планировать свое развитие;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распознавать конкретные примеры понятия по характерным признакам, выполнять операции в соответствии с определением и простейшими свойствами понятия, конкретизировать понятие примерами, использовать понятие и его свойства при решении задач (далее - оперировать понятиями), а также оперировать терминами и представлениями в области концепции устойчивого развития;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анализировать и выявлять взаимосвязи природы, общества и экономики;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оценивать свои действия с учетом влияния на окружающую среду, достижений целей и преодоления вызовов, возможных глобальных последствий;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обучающихся осознавать стрессовую ситуацию, оценивать происходящие изменения и их последствия;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воспринимать стрессовую ситуацию как вызов, требующий контрмер;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ситуацию стресса, корректировать принимаемые решения и действия;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 и оценивать риски и последствия, формировать опыт, уметь находить позитивное в произошедшей ситуации;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готовым действовать в отсутствие гарантий успеха.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95313"/>
            <a:ext cx="8147050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Важнейших парадигмы российской воспитательной традиции.</a:t>
            </a:r>
            <a:b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4000" dirty="0" smtClean="0"/>
              <a:t>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marL="0" indent="536575" algn="just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AutoNum type="arabicPeriod"/>
            </a:pPr>
            <a:r>
              <a:rPr lang="ru-RU" altLang="ru-RU" sz="2800" dirty="0" smtClean="0">
                <a:latin typeface="Times New Roman" panose="02020603050405020304" pitchFamily="18" charset="0"/>
              </a:rPr>
              <a:t>Установка на воспитание человека, гражданина, на равновесие общечеловеческого, национально-народного воспитания. </a:t>
            </a:r>
          </a:p>
          <a:p>
            <a:pPr marL="0" indent="536575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AutoNum type="arabicPeriod"/>
            </a:pPr>
            <a:r>
              <a:rPr lang="ru-RU" altLang="ru-RU" sz="2800" dirty="0" smtClean="0">
                <a:latin typeface="Times New Roman" panose="02020603050405020304" pitchFamily="18" charset="0"/>
              </a:rPr>
              <a:t>Идея воспитания в человеке максимального стремления к гармонии личных и общественных интересов. </a:t>
            </a:r>
          </a:p>
          <a:p>
            <a:pPr marL="0" indent="536575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AutoNum type="arabicPeriod"/>
            </a:pPr>
            <a:r>
              <a:rPr lang="ru-RU" altLang="ru-RU" sz="2800" dirty="0" smtClean="0">
                <a:latin typeface="Times New Roman" panose="02020603050405020304" pitchFamily="18" charset="0"/>
              </a:rPr>
              <a:t>Осмысления трудовой морали: праздность - зло, а труд должен бы для человека и нравственной ценностью, и средством к жизни, обеспечивающим для человека также достойный досуг. </a:t>
            </a:r>
          </a:p>
          <a:p>
            <a:pPr marL="0" indent="536575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AutoNum type="arabicPeriod"/>
            </a:pPr>
            <a:r>
              <a:rPr lang="ru-RU" altLang="ru-RU" sz="2800" dirty="0" smtClean="0">
                <a:latin typeface="Times New Roman" panose="02020603050405020304" pitchFamily="18" charset="0"/>
              </a:rPr>
              <a:t>Идея формирования в человеке определенного видения индивидуального социального будущего (судьбы), умения морально уравновесить ценности жизни «сегодня» и ценность жизни «завтра» </a:t>
            </a:r>
          </a:p>
        </p:txBody>
      </p:sp>
    </p:spTree>
    <p:extLst>
      <p:ext uri="{BB962C8B-B14F-4D97-AF65-F5344CB8AC3E}">
        <p14:creationId xmlns:p14="http://schemas.microsoft.com/office/powerpoint/2010/main" val="227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2887" y="2492943"/>
            <a:ext cx="3955985" cy="389823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заменить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поощрения?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 проблема заключается не в том, что дети теперь ждут похвалы за каждое свое действие, а в том, что взрослые стремятся упростить себе жизнь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найти способ манипулировать поведением детей с помощью поощрений,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того чтобы объяснить и убедить,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ребенку развить необходимые навыки, усвоить правильные ценности, вовлечь его в процесс решения того, как нужно себя вести и учиться</a:t>
            </a: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Наказание наградо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4" y="3166712"/>
            <a:ext cx="2478851" cy="34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льфи Ко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171" y="-74378"/>
            <a:ext cx="2788317" cy="191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323" y="228860"/>
            <a:ext cx="44741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Награда лишает мотивации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Нилл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новатор в области образования, говорил, что обещать награду за ту или иную деятельность — это «все равно что открыто признать, что сама по себе она не стоит того, чтобы тратить на нее время и силы». Когда родитель говорит: «Если закончишь домашнюю работу по математике, можешь час смотреть телевизор», —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фактически он приучает ребенка к мысли о том, что математика не особенно увлекательное или приятное дело</a:t>
            </a:r>
          </a:p>
        </p:txBody>
      </p:sp>
    </p:spTree>
    <p:extLst>
      <p:ext uri="{BB962C8B-B14F-4D97-AF65-F5344CB8AC3E}">
        <p14:creationId xmlns:p14="http://schemas.microsoft.com/office/powerpoint/2010/main" val="28998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286" y="95617"/>
            <a:ext cx="8564078" cy="132556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ЖЕРТВЫ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09987" y="1825625"/>
            <a:ext cx="4405363" cy="47484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Брэдл Кэмпбелл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Джейсон Мэннинг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Благородова Е.А. Идентичность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жертвы: новый тренд культуры (теоретический анализ) // Международный журнал исследований культуры. 2018. №4 (33). URL: https://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cyberleninka.ru/article/n/identichnost-zhertvy-novyy-trend-kultury-teoreticheskiy-analiz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ages-na.ssl-images-amazon.com/images/I/41GxSPTYTVL._SX351_BO1,204,203,200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6" y="1568918"/>
            <a:ext cx="3298720" cy="480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916832"/>
            <a:ext cx="5482952" cy="4691063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 В. Кумарин, вслед за А. С. Макаренко, чётко разделил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 учёбу в школе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показал, что это два принципиально разных педагогических явления и осуществляться они должны, соответственно, по-разному.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Учёба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средствами изобретённой ещё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оменский, Ян Амос"/>
              </a:rPr>
              <a:t>Я. А. Коменским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классно-урочной системы,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 — созданием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объединённого общей целью, общим делом и общей ответственностью коллектива с насыщенными горизонтальными связями, которые можно создать только на основе настоящего участия воспитанников в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соуправлении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таким коллективом. 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воспитание, напоминал проф. Кумарин, —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благотворительные рассказы о существовании честности, мужества и иных добродетелей, а выработка устойчивых привычек положительного поведения в таком коллективе, в котором иначе жить просто нельзя.</a:t>
            </a:r>
          </a:p>
        </p:txBody>
      </p:sp>
      <p:pic>
        <p:nvPicPr>
          <p:cNvPr id="5" name="Объект 4" descr="https://narodnoe.org/images/books/18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2366275" cy="390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Выступление В.В.Кумарина в ГДР в 1972 г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1728192" cy="1493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8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ВОСПИТАНИЕ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3" name="Google Shape;223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направленная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личности, создание условий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самоопределения и социализации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на основе социокультурных, духовно-нравственных ценностей и принятых в обществе правил и норм поведения в интересах человека, семьи, общества и государства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образовании в РФ</a:t>
            </a:r>
            <a:r>
              <a:rPr lang="ru-RU" dirty="0">
                <a:solidFill>
                  <a:srgbClr val="002060"/>
                </a:solidFill>
              </a:rPr>
              <a:t>» </a:t>
            </a:r>
            <a:endParaRPr dirty="0">
              <a:solidFill>
                <a:srgbClr val="002060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2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66"/>
                </a:solidFill>
              </a:rPr>
              <a:t>КЛЮЧЕВЫЕ ВОПРОСЫ ВОСПИТАНИЯ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629" y="1690688"/>
            <a:ext cx="8874493" cy="5046996"/>
          </a:xfrm>
        </p:spPr>
        <p:txBody>
          <a:bodyPr/>
          <a:lstStyle/>
          <a:p>
            <a:pPr marL="0" indent="452438" algn="just">
              <a:buClr>
                <a:srgbClr val="002060"/>
              </a:buClr>
              <a:buFont typeface="+mj-lt"/>
              <a:buAutoNum type="romanUcPeriod"/>
            </a:pPr>
            <a:r>
              <a:rPr lang="ru-RU" sz="3600" i="1" dirty="0" smtClean="0"/>
              <a:t>К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акое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мы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строим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2438" algn="just">
              <a:buClr>
                <a:srgbClr val="002060"/>
              </a:buClr>
              <a:buFont typeface="+mj-lt"/>
              <a:buAutoNum type="romanUcPeriod"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акой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антропологии собираемся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культивировать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2438" algn="just">
              <a:buClr>
                <a:srgbClr val="002060"/>
              </a:buClr>
              <a:buFont typeface="+mj-lt"/>
              <a:buAutoNum type="romanUcPeriod"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акие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 области  духовного, интеллектуального и волевого развития будут поощряться и приниматься, как образец всей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нацией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121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3 типа культуры личности по М.Мид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250826" y="1773238"/>
            <a:ext cx="25193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rgbClr val="FF0000"/>
                </a:solidFill>
              </a:rPr>
              <a:t>Постфигуративный тип</a:t>
            </a: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3132138" y="1790502"/>
            <a:ext cx="25852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rgbClr val="00B050"/>
                </a:solidFill>
              </a:rPr>
              <a:t>Кофигуративный тип</a:t>
            </a: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6084887" y="1773238"/>
            <a:ext cx="2644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rgbClr val="00B0F0"/>
                </a:solidFill>
              </a:rPr>
              <a:t>Префигуративный тип</a:t>
            </a: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2636838"/>
            <a:ext cx="323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16338"/>
            <a:ext cx="323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13025"/>
            <a:ext cx="323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2892425"/>
            <a:ext cx="323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2365375"/>
            <a:ext cx="323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459163"/>
            <a:ext cx="323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70213"/>
            <a:ext cx="323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341563"/>
            <a:ext cx="323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556000"/>
            <a:ext cx="323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олилиния 21"/>
          <p:cNvSpPr/>
          <p:nvPr/>
        </p:nvSpPr>
        <p:spPr>
          <a:xfrm>
            <a:off x="1085850" y="2705100"/>
            <a:ext cx="809625" cy="276225"/>
          </a:xfrm>
          <a:custGeom>
            <a:avLst/>
            <a:gdLst>
              <a:gd name="connsiteX0" fmla="*/ 0 w 809625"/>
              <a:gd name="connsiteY0" fmla="*/ 276258 h 276258"/>
              <a:gd name="connsiteX1" fmla="*/ 419100 w 809625"/>
              <a:gd name="connsiteY1" fmla="*/ 33 h 276258"/>
              <a:gd name="connsiteX2" fmla="*/ 809625 w 809625"/>
              <a:gd name="connsiteY2" fmla="*/ 257208 h 2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276258">
                <a:moveTo>
                  <a:pt x="0" y="276258"/>
                </a:moveTo>
                <a:cubicBezTo>
                  <a:pt x="142081" y="139733"/>
                  <a:pt x="284163" y="3208"/>
                  <a:pt x="419100" y="33"/>
                </a:cubicBezTo>
                <a:cubicBezTo>
                  <a:pt x="554037" y="-3142"/>
                  <a:pt x="722313" y="220696"/>
                  <a:pt x="809625" y="257208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>
            <a:off x="1724025" y="3371850"/>
            <a:ext cx="476250" cy="600075"/>
          </a:xfrm>
          <a:custGeom>
            <a:avLst/>
            <a:gdLst>
              <a:gd name="connsiteX0" fmla="*/ 476250 w 476694"/>
              <a:gd name="connsiteY0" fmla="*/ 0 h 600075"/>
              <a:gd name="connsiteX1" fmla="*/ 400050 w 476694"/>
              <a:gd name="connsiteY1" fmla="*/ 495300 h 600075"/>
              <a:gd name="connsiteX2" fmla="*/ 0 w 476694"/>
              <a:gd name="connsiteY2" fmla="*/ 600075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694" h="600075">
                <a:moveTo>
                  <a:pt x="476250" y="0"/>
                </a:moveTo>
                <a:cubicBezTo>
                  <a:pt x="477837" y="197643"/>
                  <a:pt x="479425" y="395287"/>
                  <a:pt x="400050" y="495300"/>
                </a:cubicBezTo>
                <a:cubicBezTo>
                  <a:pt x="320675" y="595313"/>
                  <a:pt x="160337" y="597694"/>
                  <a:pt x="0" y="600075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олилиния 23"/>
          <p:cNvSpPr/>
          <p:nvPr/>
        </p:nvSpPr>
        <p:spPr>
          <a:xfrm>
            <a:off x="841375" y="3390900"/>
            <a:ext cx="434975" cy="628650"/>
          </a:xfrm>
          <a:custGeom>
            <a:avLst/>
            <a:gdLst>
              <a:gd name="connsiteX0" fmla="*/ 435561 w 435561"/>
              <a:gd name="connsiteY0" fmla="*/ 628650 h 628650"/>
              <a:gd name="connsiteX1" fmla="*/ 35511 w 435561"/>
              <a:gd name="connsiteY1" fmla="*/ 457200 h 628650"/>
              <a:gd name="connsiteX2" fmla="*/ 45036 w 435561"/>
              <a:gd name="connsiteY2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561" h="628650">
                <a:moveTo>
                  <a:pt x="435561" y="628650"/>
                </a:moveTo>
                <a:cubicBezTo>
                  <a:pt x="268079" y="595312"/>
                  <a:pt x="100598" y="561975"/>
                  <a:pt x="35511" y="457200"/>
                </a:cubicBezTo>
                <a:cubicBezTo>
                  <a:pt x="-29576" y="352425"/>
                  <a:pt x="7730" y="176212"/>
                  <a:pt x="45036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6" name="Прямая соединительная линия 25"/>
          <p:cNvCxnSpPr>
            <a:endCxn id="22" idx="2"/>
          </p:cNvCxnSpPr>
          <p:nvPr/>
        </p:nvCxnSpPr>
        <p:spPr>
          <a:xfrm>
            <a:off x="1895475" y="2892425"/>
            <a:ext cx="0" cy="698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22" idx="2"/>
          </p:cNvCxnSpPr>
          <p:nvPr/>
        </p:nvCxnSpPr>
        <p:spPr>
          <a:xfrm flipV="1">
            <a:off x="1809750" y="2962275"/>
            <a:ext cx="85725" cy="95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23" idx="2"/>
          </p:cNvCxnSpPr>
          <p:nvPr/>
        </p:nvCxnSpPr>
        <p:spPr>
          <a:xfrm flipV="1">
            <a:off x="1724025" y="3933825"/>
            <a:ext cx="85725" cy="381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3" idx="2"/>
          </p:cNvCxnSpPr>
          <p:nvPr/>
        </p:nvCxnSpPr>
        <p:spPr>
          <a:xfrm>
            <a:off x="1724025" y="3971925"/>
            <a:ext cx="85725" cy="476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4" idx="2"/>
          </p:cNvCxnSpPr>
          <p:nvPr/>
        </p:nvCxnSpPr>
        <p:spPr>
          <a:xfrm flipH="1">
            <a:off x="827088" y="3390900"/>
            <a:ext cx="58737" cy="920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4" idx="2"/>
          </p:cNvCxnSpPr>
          <p:nvPr/>
        </p:nvCxnSpPr>
        <p:spPr>
          <a:xfrm>
            <a:off x="885825" y="3390900"/>
            <a:ext cx="42863" cy="920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4043363" y="3459163"/>
            <a:ext cx="384175" cy="2952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4067175" y="2843213"/>
            <a:ext cx="360363" cy="2254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625975" y="3240088"/>
            <a:ext cx="14446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697413" y="3146425"/>
            <a:ext cx="0" cy="1873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804025" y="3560763"/>
            <a:ext cx="431800" cy="19367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6804025" y="2781300"/>
            <a:ext cx="360363" cy="20002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7470775" y="3068638"/>
            <a:ext cx="0" cy="414337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75" name="TextBox 59"/>
          <p:cNvSpPr txBox="1">
            <a:spLocks noChangeArrowheads="1"/>
          </p:cNvSpPr>
          <p:nvPr/>
        </p:nvSpPr>
        <p:spPr bwMode="auto">
          <a:xfrm>
            <a:off x="446088" y="4508500"/>
            <a:ext cx="20891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Дети учатся у предшествующих поколений</a:t>
            </a:r>
          </a:p>
        </p:txBody>
      </p:sp>
      <p:sp>
        <p:nvSpPr>
          <p:cNvPr id="6176" name="TextBox 60"/>
          <p:cNvSpPr txBox="1">
            <a:spLocks noChangeArrowheads="1"/>
          </p:cNvSpPr>
          <p:nvPr/>
        </p:nvSpPr>
        <p:spPr bwMode="auto">
          <a:xfrm>
            <a:off x="3384550" y="4508500"/>
            <a:ext cx="2087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Дети учатся у как у старших так и у сверстников в том числе их идеальных образов</a:t>
            </a:r>
          </a:p>
        </p:txBody>
      </p:sp>
      <p:sp>
        <p:nvSpPr>
          <p:cNvPr id="6177" name="TextBox 61"/>
          <p:cNvSpPr txBox="1">
            <a:spLocks noChangeArrowheads="1"/>
          </p:cNvSpPr>
          <p:nvPr/>
        </p:nvSpPr>
        <p:spPr bwMode="auto">
          <a:xfrm>
            <a:off x="6084888" y="4508500"/>
            <a:ext cx="20875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Не только дети учатся у родителей и сверстников, но и родители учатся у быстроразвивающихся детей.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2987675" y="1927225"/>
            <a:ext cx="0" cy="353536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837238" y="1936750"/>
            <a:ext cx="0" cy="35369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80" name="TextBox 65"/>
          <p:cNvSpPr txBox="1">
            <a:spLocks noChangeArrowheads="1"/>
          </p:cNvSpPr>
          <p:nvPr/>
        </p:nvSpPr>
        <p:spPr bwMode="auto">
          <a:xfrm>
            <a:off x="4827588" y="2299361"/>
            <a:ext cx="100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Старшее поколение</a:t>
            </a:r>
          </a:p>
        </p:txBody>
      </p:sp>
      <p:sp>
        <p:nvSpPr>
          <p:cNvPr id="6181" name="TextBox 66"/>
          <p:cNvSpPr txBox="1">
            <a:spLocks noChangeArrowheads="1"/>
          </p:cNvSpPr>
          <p:nvPr/>
        </p:nvSpPr>
        <p:spPr bwMode="auto">
          <a:xfrm>
            <a:off x="4697413" y="3679825"/>
            <a:ext cx="1116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Сверстники</a:t>
            </a:r>
          </a:p>
        </p:txBody>
      </p:sp>
      <p:sp>
        <p:nvSpPr>
          <p:cNvPr id="6182" name="TextBox 67"/>
          <p:cNvSpPr txBox="1">
            <a:spLocks noChangeArrowheads="1"/>
          </p:cNvSpPr>
          <p:nvPr/>
        </p:nvSpPr>
        <p:spPr bwMode="auto">
          <a:xfrm>
            <a:off x="7615238" y="3817938"/>
            <a:ext cx="1114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Сверстники</a:t>
            </a:r>
          </a:p>
        </p:txBody>
      </p:sp>
      <p:sp>
        <p:nvSpPr>
          <p:cNvPr id="6183" name="TextBox 68"/>
          <p:cNvSpPr txBox="1">
            <a:spLocks noChangeArrowheads="1"/>
          </p:cNvSpPr>
          <p:nvPr/>
        </p:nvSpPr>
        <p:spPr bwMode="auto">
          <a:xfrm>
            <a:off x="7615238" y="2365375"/>
            <a:ext cx="100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Старшее поколение</a:t>
            </a:r>
          </a:p>
        </p:txBody>
      </p:sp>
    </p:spTree>
    <p:extLst>
      <p:ext uri="{BB962C8B-B14F-4D97-AF65-F5344CB8AC3E}">
        <p14:creationId xmlns:p14="http://schemas.microsoft.com/office/powerpoint/2010/main" val="5639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76872"/>
            <a:ext cx="8229600" cy="11430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3E81"/>
                </a:solidFill>
              </a:rPr>
              <a:t>BANI-мир  и «теория поколений»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3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3099</Words>
  <Application>Microsoft Office PowerPoint</Application>
  <PresentationFormat>Экран (4:3)</PresentationFormat>
  <Paragraphs>427</Paragraphs>
  <Slides>47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ВОСПИТАНИЕ</vt:lpstr>
      <vt:lpstr>КЛЮЧЕВЫЕ ВОПРОСЫ ВОСПИТАНИЯ</vt:lpstr>
      <vt:lpstr>3 типа культуры личности по М.Мид</vt:lpstr>
      <vt:lpstr>BANI-мир  и «теория поколений»</vt:lpstr>
      <vt:lpstr>BANI-мир</vt:lpstr>
      <vt:lpstr>Теория поколений (Strauss–Howe generational theory)</vt:lpstr>
      <vt:lpstr>ПОКОЛЕНИЕ «АЛЬФА» 2010----</vt:lpstr>
      <vt:lpstr>Презентация PowerPoint</vt:lpstr>
      <vt:lpstr>ПОКОЛЕНИЕ «АЛЬФА» 2010----</vt:lpstr>
      <vt:lpstr>Психографика поколения А</vt:lpstr>
      <vt:lpstr>ПОЛИКУЛЬТУРНОСТЬ</vt:lpstr>
      <vt:lpstr>Взаимодействие культур</vt:lpstr>
      <vt:lpstr>Сравнительные характеристики типов культур</vt:lpstr>
      <vt:lpstr>СРАВНИТЕЛЬНЫЕ ХАРАКТЕРИСТИКИ ТИПОВ СОЗНАНИЯ</vt:lpstr>
      <vt:lpstr>Вызовы…</vt:lpstr>
      <vt:lpstr>СПОСОБЫ ПОСТИЖЕНИЯ БЫТИЯ</vt:lpstr>
      <vt:lpstr>Понимание логики формирования прогнозируемого качества</vt:lpstr>
      <vt:lpstr>АКТУАЛЬНЫЕ ЦЕЛИ ВОСПИТАНИЯ</vt:lpstr>
      <vt:lpstr>НАЦИОНАЛЬНЫЙ ОБРАЗОВАТЕЛЬНЫЙ ИДЕАЛ</vt:lpstr>
      <vt:lpstr>Портфель идентичностей</vt:lpstr>
      <vt:lpstr>Развитие высоконравственной личности</vt:lpstr>
      <vt:lpstr>Презентация PowerPoint</vt:lpstr>
      <vt:lpstr>Презентация PowerPoint</vt:lpstr>
      <vt:lpstr>К традиционным ценностям относятся:</vt:lpstr>
      <vt:lpstr>Презентация PowerPoint</vt:lpstr>
      <vt:lpstr> Перечень разрушительных и чуждых идей и ценностей </vt:lpstr>
      <vt:lpstr>  СТРАТЕГИЯ РАЗВИТИЯ ВОСПИТАНИЯ В РОССИЙСКОЙ ФЕДЕРАЦИИ НА ПЕРИОД  ДО 2025 ГОДАУТВЕРЖДЕНА  распоряжением Правительства  Российской Федерации  от 29 мая 2015 г. N 996-р    </vt:lpstr>
      <vt:lpstr>Приказ Минпросвещения России от 31.05.2021 N 287  «Об утверждении федерального государственного образовательного стандарта основного общего образования»</vt:lpstr>
      <vt:lpstr>Личностные результаты</vt:lpstr>
      <vt:lpstr>Гражданское воспитание</vt:lpstr>
      <vt:lpstr>Патриотическое воспитание</vt:lpstr>
      <vt:lpstr>Духовно-нравственное воспитание</vt:lpstr>
      <vt:lpstr>Эстетическое воспитание</vt:lpstr>
      <vt:lpstr>Физическое воспитания, формирование культуры здоровья и эмоционального благополучия</vt:lpstr>
      <vt:lpstr>Трудовое воспитание</vt:lpstr>
      <vt:lpstr>Экологическое воспитание</vt:lpstr>
      <vt:lpstr>Ценность научного познания</vt:lpstr>
      <vt:lpstr>Личностные результаты, обеспечивающие адаптацию обучающегося к изменяющимся условиям социальной и природной среды</vt:lpstr>
      <vt:lpstr>Важнейших парадигмы российской воспитательной традиции.  </vt:lpstr>
      <vt:lpstr>Чем заменить поощрения? Настоящая проблема заключается не в том, что дети теперь ждут похвалы за каждое свое действие, а в том, что взрослые стремятся упростить себе жизнь, найти способ манипулировать поведением детей с помощью поощрений, вместо того чтобы объяснить и убедить, помочь ребенку развить необходимые навыки, усвоить правильные ценности, вовлечь его в процесс решения того, как нужно себя вести и учиться </vt:lpstr>
      <vt:lpstr>КУЛЬТУРА ЖЕРТВЫ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Школа</cp:lastModifiedBy>
  <cp:revision>24</cp:revision>
  <cp:lastPrinted>2022-11-18T13:20:49Z</cp:lastPrinted>
  <dcterms:created xsi:type="dcterms:W3CDTF">2022-11-03T11:40:05Z</dcterms:created>
  <dcterms:modified xsi:type="dcterms:W3CDTF">2022-11-22T08:31:05Z</dcterms:modified>
</cp:coreProperties>
</file>